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33"/>
  </p:notesMasterIdLst>
  <p:sldIdLst>
    <p:sldId id="1401" r:id="rId4"/>
    <p:sldId id="287" r:id="rId5"/>
    <p:sldId id="288" r:id="rId6"/>
    <p:sldId id="289" r:id="rId7"/>
    <p:sldId id="1441" r:id="rId8"/>
    <p:sldId id="1431" r:id="rId9"/>
    <p:sldId id="293" r:id="rId10"/>
    <p:sldId id="1428" r:id="rId11"/>
    <p:sldId id="294" r:id="rId12"/>
    <p:sldId id="295" r:id="rId13"/>
    <p:sldId id="1430" r:id="rId14"/>
    <p:sldId id="1432" r:id="rId15"/>
    <p:sldId id="1434" r:id="rId16"/>
    <p:sldId id="262" r:id="rId17"/>
    <p:sldId id="1427" r:id="rId18"/>
    <p:sldId id="1435" r:id="rId19"/>
    <p:sldId id="1438" r:id="rId20"/>
    <p:sldId id="1436" r:id="rId21"/>
    <p:sldId id="1437" r:id="rId22"/>
    <p:sldId id="1443" r:id="rId23"/>
    <p:sldId id="1444" r:id="rId24"/>
    <p:sldId id="1446" r:id="rId25"/>
    <p:sldId id="1447" r:id="rId26"/>
    <p:sldId id="1448" r:id="rId27"/>
    <p:sldId id="1450" r:id="rId28"/>
    <p:sldId id="1449" r:id="rId29"/>
    <p:sldId id="292" r:id="rId30"/>
    <p:sldId id="1440" r:id="rId31"/>
    <p:sldId id="1312" r:id="rId32"/>
  </p:sldIdLst>
  <p:sldSz cx="12192000" cy="6858000"/>
  <p:notesSz cx="9926638"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BEDE"/>
    <a:srgbClr val="97CA3F"/>
    <a:srgbClr val="00CC99"/>
    <a:srgbClr val="F1A069"/>
    <a:srgbClr val="0D4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notesViewPr>
    <p:cSldViewPr snapToGrid="0">
      <p:cViewPr varScale="1">
        <p:scale>
          <a:sx n="115" d="100"/>
          <a:sy n="115" d="100"/>
        </p:scale>
        <p:origin x="213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02125" cy="3444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22925" y="0"/>
            <a:ext cx="4302125" cy="344488"/>
          </a:xfrm>
          <a:prstGeom prst="rect">
            <a:avLst/>
          </a:prstGeom>
        </p:spPr>
        <p:txBody>
          <a:bodyPr vert="horz" lIns="91440" tIns="45720" rIns="91440" bIns="45720" rtlCol="0"/>
          <a:lstStyle>
            <a:lvl1pPr algn="r">
              <a:defRPr sz="1200"/>
            </a:lvl1pPr>
          </a:lstStyle>
          <a:p>
            <a:fld id="{D994A711-57E3-472F-A905-99564448923E}" type="datetimeFigureOut">
              <a:rPr lang="el-GR" smtClean="0"/>
              <a:t>23/3/2026</a:t>
            </a:fld>
            <a:endParaRPr lang="el-GR"/>
          </a:p>
        </p:txBody>
      </p:sp>
      <p:sp>
        <p:nvSpPr>
          <p:cNvPr id="4" name="Θέση εικόνας διαφάνειας 3"/>
          <p:cNvSpPr>
            <a:spLocks noGrp="1" noRot="1" noChangeAspect="1"/>
          </p:cNvSpPr>
          <p:nvPr>
            <p:ph type="sldImg" idx="2"/>
          </p:nvPr>
        </p:nvSpPr>
        <p:spPr>
          <a:xfrm>
            <a:off x="2905125" y="857250"/>
            <a:ext cx="4116388" cy="2314575"/>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992188" y="3300413"/>
            <a:ext cx="7942262" cy="2700337"/>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6513513"/>
            <a:ext cx="4302125" cy="3444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22925" y="6513513"/>
            <a:ext cx="4302125" cy="344487"/>
          </a:xfrm>
          <a:prstGeom prst="rect">
            <a:avLst/>
          </a:prstGeom>
        </p:spPr>
        <p:txBody>
          <a:bodyPr vert="horz" lIns="91440" tIns="45720" rIns="91440" bIns="45720" rtlCol="0" anchor="b"/>
          <a:lstStyle>
            <a:lvl1pPr algn="r">
              <a:defRPr sz="1200"/>
            </a:lvl1pPr>
          </a:lstStyle>
          <a:p>
            <a:fld id="{1967711B-45E8-4692-9177-6F16D5318A91}" type="slidenum">
              <a:rPr lang="el-GR" smtClean="0"/>
              <a:t>‹#›</a:t>
            </a:fld>
            <a:endParaRPr lang="el-GR"/>
          </a:p>
        </p:txBody>
      </p:sp>
    </p:spTree>
    <p:extLst>
      <p:ext uri="{BB962C8B-B14F-4D97-AF65-F5344CB8AC3E}">
        <p14:creationId xmlns:p14="http://schemas.microsoft.com/office/powerpoint/2010/main" val="167316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Θέση αριθμού διαφάνειας 3"/>
          <p:cNvSpPr>
            <a:spLocks noGrp="1"/>
          </p:cNvSpPr>
          <p:nvPr>
            <p:ph type="sldNum" sz="quarter" idx="10"/>
          </p:nvPr>
        </p:nvSpPr>
        <p:spPr/>
        <p:txBody>
          <a:bodyPr/>
          <a:lstStyle/>
          <a:p>
            <a:fld id="{B5230455-3940-E94B-B680-5585781AEA90}" type="slidenum">
              <a:rPr lang="el-GR" smtClean="0"/>
              <a:t>16</a:t>
            </a:fld>
            <a:endParaRPr lang="el-GR"/>
          </a:p>
        </p:txBody>
      </p:sp>
    </p:spTree>
    <p:extLst>
      <p:ext uri="{BB962C8B-B14F-4D97-AF65-F5344CB8AC3E}">
        <p14:creationId xmlns:p14="http://schemas.microsoft.com/office/powerpoint/2010/main" val="37070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427D-9C78-71B1-4AC3-1A1AB1386D7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F9A7FFC-F119-1106-E337-4BCFF6530AA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DB7F797-E01C-9DB2-ED83-2FCE8C20F5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Θέση αριθμού διαφάνειας 3">
            <a:extLst>
              <a:ext uri="{FF2B5EF4-FFF2-40B4-BE49-F238E27FC236}">
                <a16:creationId xmlns:a16="http://schemas.microsoft.com/office/drawing/2014/main" id="{0CE9AD2A-C863-8585-F1DC-FDB0863304CB}"/>
              </a:ext>
            </a:extLst>
          </p:cNvPr>
          <p:cNvSpPr>
            <a:spLocks noGrp="1"/>
          </p:cNvSpPr>
          <p:nvPr>
            <p:ph type="sldNum" sz="quarter" idx="10"/>
          </p:nvPr>
        </p:nvSpPr>
        <p:spPr/>
        <p:txBody>
          <a:bodyPr/>
          <a:lstStyle/>
          <a:p>
            <a:fld id="{B5230455-3940-E94B-B680-5585781AEA90}" type="slidenum">
              <a:rPr lang="el-GR" smtClean="0"/>
              <a:t>17</a:t>
            </a:fld>
            <a:endParaRPr lang="el-GR"/>
          </a:p>
        </p:txBody>
      </p:sp>
    </p:spTree>
    <p:extLst>
      <p:ext uri="{BB962C8B-B14F-4D97-AF65-F5344CB8AC3E}">
        <p14:creationId xmlns:p14="http://schemas.microsoft.com/office/powerpoint/2010/main" val="404109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5230455-3940-E94B-B680-5585781AEA90}" type="slidenum">
              <a:rPr lang="el-GR" smtClean="0"/>
              <a:t>18</a:t>
            </a:fld>
            <a:endParaRPr lang="el-GR"/>
          </a:p>
        </p:txBody>
      </p:sp>
    </p:spTree>
    <p:extLst>
      <p:ext uri="{BB962C8B-B14F-4D97-AF65-F5344CB8AC3E}">
        <p14:creationId xmlns:p14="http://schemas.microsoft.com/office/powerpoint/2010/main" val="251942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5230455-3940-E94B-B680-5585781AEA90}" type="slidenum">
              <a:rPr lang="el-GR" smtClean="0"/>
              <a:t>19</a:t>
            </a:fld>
            <a:endParaRPr lang="el-GR"/>
          </a:p>
        </p:txBody>
      </p:sp>
    </p:spTree>
    <p:extLst>
      <p:ext uri="{BB962C8B-B14F-4D97-AF65-F5344CB8AC3E}">
        <p14:creationId xmlns:p14="http://schemas.microsoft.com/office/powerpoint/2010/main" val="2831716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0C6C0E5-DD5B-BA78-40FF-F7582005C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 y="0"/>
            <a:ext cx="12189461" cy="6858000"/>
          </a:xfrm>
          <a:prstGeom prst="rect">
            <a:avLst/>
          </a:prstGeom>
        </p:spPr>
      </p:pic>
      <p:sp>
        <p:nvSpPr>
          <p:cNvPr id="2" name="Τίτλος 1">
            <a:extLst>
              <a:ext uri="{FF2B5EF4-FFF2-40B4-BE49-F238E27FC236}">
                <a16:creationId xmlns:a16="http://schemas.microsoft.com/office/drawing/2014/main" id="{CEF3DD6A-C41C-BF98-3C60-D704770421F8}"/>
              </a:ext>
            </a:extLst>
          </p:cNvPr>
          <p:cNvSpPr>
            <a:spLocks noGrp="1"/>
          </p:cNvSpPr>
          <p:nvPr>
            <p:ph type="ctrTitle"/>
          </p:nvPr>
        </p:nvSpPr>
        <p:spPr>
          <a:xfrm>
            <a:off x="1417320" y="1395008"/>
            <a:ext cx="9357360" cy="1463675"/>
          </a:xfrm>
        </p:spPr>
        <p:txBody>
          <a:bodyPr anchor="b">
            <a:normAutofit/>
          </a:bodyPr>
          <a:lstStyle>
            <a:lvl1pPr algn="l">
              <a:defRPr sz="3600">
                <a:solidFill>
                  <a:schemeClr val="bg1"/>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E1F1562-A7AD-1FD8-C13E-7FFFD730A6E6}"/>
              </a:ext>
            </a:extLst>
          </p:cNvPr>
          <p:cNvSpPr>
            <a:spLocks noGrp="1"/>
          </p:cNvSpPr>
          <p:nvPr>
            <p:ph type="subTitle" idx="1"/>
          </p:nvPr>
        </p:nvSpPr>
        <p:spPr>
          <a:xfrm>
            <a:off x="1417320" y="3036773"/>
            <a:ext cx="6928658" cy="803707"/>
          </a:xfrm>
        </p:spPr>
        <p:txBody>
          <a:bodyPr>
            <a:normAutofit/>
          </a:bodyPr>
          <a:lstStyle>
            <a:lvl1pPr marL="0" indent="0" algn="l">
              <a:buNone/>
              <a:defRPr sz="1600">
                <a:solidFill>
                  <a:srgbClr val="19BED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AEF9C73-72CF-FBDA-2FD3-B2372849EA8C}"/>
              </a:ext>
            </a:extLst>
          </p:cNvPr>
          <p:cNvSpPr>
            <a:spLocks noGrp="1"/>
          </p:cNvSpPr>
          <p:nvPr>
            <p:ph type="dt" sz="half" idx="10"/>
          </p:nvPr>
        </p:nvSpPr>
        <p:spPr/>
        <p:txBody>
          <a:bodyPr/>
          <a:lstStyle/>
          <a:p>
            <a:fld id="{33312B16-8557-4743-8EE6-3DDFEC79069C}" type="datetimeFigureOut">
              <a:rPr lang="el-GR" smtClean="0"/>
              <a:t>23/3/2026</a:t>
            </a:fld>
            <a:endParaRPr lang="el-GR" dirty="0"/>
          </a:p>
        </p:txBody>
      </p:sp>
      <p:sp>
        <p:nvSpPr>
          <p:cNvPr id="5" name="Θέση υποσέλιδου 4">
            <a:extLst>
              <a:ext uri="{FF2B5EF4-FFF2-40B4-BE49-F238E27FC236}">
                <a16:creationId xmlns:a16="http://schemas.microsoft.com/office/drawing/2014/main" id="{32887C82-0744-840D-E8FC-98DB4A29E4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3BAB-2282-65B1-B77C-BBF5A897F707}"/>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07102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DC8F0F-BA7E-7CB9-3A54-6BEA479714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0B75243-BBCD-43CE-822F-C6F698352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BB4CB97-2DE6-EC80-87E7-BD3E198C2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733E93E-16E7-C099-DED5-97837B9E7858}"/>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6" name="Θέση υποσέλιδου 5">
            <a:extLst>
              <a:ext uri="{FF2B5EF4-FFF2-40B4-BE49-F238E27FC236}">
                <a16:creationId xmlns:a16="http://schemas.microsoft.com/office/drawing/2014/main" id="{AF45B22E-AFD4-EB40-0F5A-7DDF7541110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6FC40F-9A36-69D8-5960-73B06ADCDBF5}"/>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7763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5BD0E-ACB0-F32F-2E40-61B53F91E9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9647C48-58F9-1D41-3599-64F8768DB10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EB6C4A-BE76-9C2C-CF1D-3B213480673C}"/>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5" name="Θέση υποσέλιδου 4">
            <a:extLst>
              <a:ext uri="{FF2B5EF4-FFF2-40B4-BE49-F238E27FC236}">
                <a16:creationId xmlns:a16="http://schemas.microsoft.com/office/drawing/2014/main" id="{4102D70D-9B4B-0C37-CBA9-2DE8780220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02EDDF-5764-A8EC-CADA-CCA704B90D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81652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77DC1C3-C346-6B0A-080D-73E65C565F5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DBF89DD-2E67-7AAC-5247-4A9E9D00A52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C0E958-0C65-C4CA-3376-45E282750974}"/>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5" name="Θέση υποσέλιδου 4">
            <a:extLst>
              <a:ext uri="{FF2B5EF4-FFF2-40B4-BE49-F238E27FC236}">
                <a16:creationId xmlns:a16="http://schemas.microsoft.com/office/drawing/2014/main" id="{B64282EE-F41D-7F6B-2076-C658F59BDB1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4A46E9-1CC2-A7D2-B18C-69D2B3FBE55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39199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23/3/2026</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746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0C6C0E5-DD5B-BA78-40FF-F7582005C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 y="0"/>
            <a:ext cx="12189461" cy="6858000"/>
          </a:xfrm>
          <a:prstGeom prst="rect">
            <a:avLst/>
          </a:prstGeom>
        </p:spPr>
      </p:pic>
      <p:sp>
        <p:nvSpPr>
          <p:cNvPr id="2" name="Τίτλος 1">
            <a:extLst>
              <a:ext uri="{FF2B5EF4-FFF2-40B4-BE49-F238E27FC236}">
                <a16:creationId xmlns:a16="http://schemas.microsoft.com/office/drawing/2014/main" id="{CEF3DD6A-C41C-BF98-3C60-D704770421F8}"/>
              </a:ext>
            </a:extLst>
          </p:cNvPr>
          <p:cNvSpPr>
            <a:spLocks noGrp="1"/>
          </p:cNvSpPr>
          <p:nvPr>
            <p:ph type="ctrTitle"/>
          </p:nvPr>
        </p:nvSpPr>
        <p:spPr>
          <a:xfrm>
            <a:off x="1417320" y="1395008"/>
            <a:ext cx="9357360" cy="1463675"/>
          </a:xfrm>
        </p:spPr>
        <p:txBody>
          <a:bodyPr anchor="b">
            <a:normAutofit/>
          </a:bodyPr>
          <a:lstStyle>
            <a:lvl1pPr algn="l">
              <a:defRPr sz="3600">
                <a:solidFill>
                  <a:schemeClr val="bg1"/>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E1F1562-A7AD-1FD8-C13E-7FFFD730A6E6}"/>
              </a:ext>
            </a:extLst>
          </p:cNvPr>
          <p:cNvSpPr>
            <a:spLocks noGrp="1"/>
          </p:cNvSpPr>
          <p:nvPr>
            <p:ph type="subTitle" idx="1"/>
          </p:nvPr>
        </p:nvSpPr>
        <p:spPr>
          <a:xfrm>
            <a:off x="1417320" y="3036773"/>
            <a:ext cx="6928658" cy="803707"/>
          </a:xfrm>
        </p:spPr>
        <p:txBody>
          <a:bodyPr>
            <a:normAutofit/>
          </a:bodyPr>
          <a:lstStyle>
            <a:lvl1pPr marL="0" indent="0" algn="l">
              <a:buNone/>
              <a:defRPr sz="1600">
                <a:solidFill>
                  <a:srgbClr val="19BED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AEF9C73-72CF-FBDA-2FD3-B2372849EA8C}"/>
              </a:ext>
            </a:extLst>
          </p:cNvPr>
          <p:cNvSpPr>
            <a:spLocks noGrp="1"/>
          </p:cNvSpPr>
          <p:nvPr>
            <p:ph type="dt" sz="half" idx="10"/>
          </p:nvPr>
        </p:nvSpPr>
        <p:spPr/>
        <p:txBody>
          <a:bodyPr/>
          <a:lstStyle/>
          <a:p>
            <a:fld id="{33312B16-8557-4743-8EE6-3DDFEC79069C}" type="datetimeFigureOut">
              <a:rPr lang="el-GR" smtClean="0"/>
              <a:t>23/3/2026</a:t>
            </a:fld>
            <a:endParaRPr lang="el-GR" dirty="0"/>
          </a:p>
        </p:txBody>
      </p:sp>
      <p:sp>
        <p:nvSpPr>
          <p:cNvPr id="5" name="Θέση υποσέλιδου 4">
            <a:extLst>
              <a:ext uri="{FF2B5EF4-FFF2-40B4-BE49-F238E27FC236}">
                <a16:creationId xmlns:a16="http://schemas.microsoft.com/office/drawing/2014/main" id="{32887C82-0744-840D-E8FC-98DB4A29E4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3BAB-2282-65B1-B77C-BBF5A897F707}"/>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5478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51F3F-A005-3BA9-10E2-3A482100AD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6E654C-8964-0AF7-34FF-BD50C2CF211F}"/>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4" name="Θέση υποσέλιδου 3">
            <a:extLst>
              <a:ext uri="{FF2B5EF4-FFF2-40B4-BE49-F238E27FC236}">
                <a16:creationId xmlns:a16="http://schemas.microsoft.com/office/drawing/2014/main" id="{2DA513F4-377C-8213-406E-E05FDA99FCA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66D9FAF-D353-4D75-6242-880A95ACE3F6}"/>
              </a:ext>
            </a:extLst>
          </p:cNvPr>
          <p:cNvSpPr>
            <a:spLocks noGrp="1"/>
          </p:cNvSpPr>
          <p:nvPr>
            <p:ph type="sldNum" sz="quarter" idx="12"/>
          </p:nvPr>
        </p:nvSpPr>
        <p:spPr/>
        <p:txBody>
          <a:bodyPr/>
          <a:lstStyle/>
          <a:p>
            <a:fld id="{C6DD6E9A-F6BC-4101-9D32-73E53CB7934B}" type="slidenum">
              <a:rPr lang="el-GR" smtClean="0"/>
              <a:t>‹#›</a:t>
            </a:fld>
            <a:endParaRPr lang="el-GR"/>
          </a:p>
        </p:txBody>
      </p:sp>
      <p:sp>
        <p:nvSpPr>
          <p:cNvPr id="6" name="Θέση περιεχομένου 2">
            <a:extLst>
              <a:ext uri="{FF2B5EF4-FFF2-40B4-BE49-F238E27FC236}">
                <a16:creationId xmlns:a16="http://schemas.microsoft.com/office/drawing/2014/main" id="{38F1B451-D1F7-FA4D-007E-083E8C9EDCBE}"/>
              </a:ext>
            </a:extLst>
          </p:cNvPr>
          <p:cNvSpPr>
            <a:spLocks noGrp="1"/>
          </p:cNvSpPr>
          <p:nvPr>
            <p:ph idx="1"/>
          </p:nvPr>
        </p:nvSpPr>
        <p:spPr>
          <a:xfrm>
            <a:off x="838200" y="1825625"/>
            <a:ext cx="10515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49384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5B180-03A5-54B2-FF10-D88D62CB1B6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8BD2AB-2786-DEEA-66E7-D27B1A80A32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7A3B8E-6754-BC80-511E-63AA56052E42}"/>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5" name="Θέση υποσέλιδου 4">
            <a:extLst>
              <a:ext uri="{FF2B5EF4-FFF2-40B4-BE49-F238E27FC236}">
                <a16:creationId xmlns:a16="http://schemas.microsoft.com/office/drawing/2014/main" id="{BD22244D-72CD-2979-F484-8014864503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DE94E2-BE2B-0F7F-9628-25ECE7C8DDBC}"/>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34181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31601-5B7E-E389-2AE1-ABDA92D4B0E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6131FF-6BD8-B2C6-28DD-930B5881A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726B1E2-C7FB-27B2-717D-5D4208E3B7BD}"/>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5" name="Θέση υποσέλιδου 4">
            <a:extLst>
              <a:ext uri="{FF2B5EF4-FFF2-40B4-BE49-F238E27FC236}">
                <a16:creationId xmlns:a16="http://schemas.microsoft.com/office/drawing/2014/main" id="{2B663768-C5D9-E0C5-8700-0D441B623D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57E914-FAC1-1C33-3BE9-CA363AF22B56}"/>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14083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D5962-0662-A4B9-DA37-982F3BC194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EBBE3A-CF74-1428-8034-9927074D226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6B8698B-2578-4AE5-A22A-F33DC80AAEB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C2523CD-C411-DF42-96BE-5013E8427F8E}"/>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6" name="Θέση υποσέλιδου 5">
            <a:extLst>
              <a:ext uri="{FF2B5EF4-FFF2-40B4-BE49-F238E27FC236}">
                <a16:creationId xmlns:a16="http://schemas.microsoft.com/office/drawing/2014/main" id="{F00A34AE-467F-C56F-F5D0-88345088A7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902BEBD-379D-CE1B-D170-5AB319ADCDCA}"/>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12496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81447-91D5-E3FA-4665-322C6E37777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BB54E7-9723-FC84-5E40-FD9C5B5EA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C01F0D-5FB6-E559-65AD-E935293C164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A9E3192-004C-C164-D50A-320CAC785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B456367-AB5B-6B8B-AE42-39EAD7C3D14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0E4C15F-4F64-8D60-AEC3-0EE18BA892D8}"/>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8" name="Θέση υποσέλιδου 7">
            <a:extLst>
              <a:ext uri="{FF2B5EF4-FFF2-40B4-BE49-F238E27FC236}">
                <a16:creationId xmlns:a16="http://schemas.microsoft.com/office/drawing/2014/main" id="{2BDE0303-FC11-56B8-3B92-8680921BFA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3985EC7-CF44-F42B-603E-2ED0A46960B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593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2C978-79DA-B2DF-BA1E-F79B7076B0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C4F3B5-BCDD-E310-F14E-9B644255DCC0}"/>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4" name="Θέση υποσέλιδου 3">
            <a:extLst>
              <a:ext uri="{FF2B5EF4-FFF2-40B4-BE49-F238E27FC236}">
                <a16:creationId xmlns:a16="http://schemas.microsoft.com/office/drawing/2014/main" id="{B0D03EE5-8F19-1B71-D626-2B7DE5A4C10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86306C-C37E-5F48-0ECB-7BD8E9D24CC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9720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323DC95-1F9B-1304-D7CB-2DFB69813285}"/>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3" name="Θέση υποσέλιδου 2">
            <a:extLst>
              <a:ext uri="{FF2B5EF4-FFF2-40B4-BE49-F238E27FC236}">
                <a16:creationId xmlns:a16="http://schemas.microsoft.com/office/drawing/2014/main" id="{FFEEAAAA-C5B4-8079-5026-3F96E46F0A5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38664D-825B-70E2-B424-B0E48334834F}"/>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0815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D9265-3AED-E571-B24E-474E4433C96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6D340B-9A85-D1A4-B2A3-B979FECF7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6F1AF9A-BCBF-4FEE-E23D-9E871691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E209292-DA13-E712-0F08-993783B9C4A1}"/>
              </a:ext>
            </a:extLst>
          </p:cNvPr>
          <p:cNvSpPr>
            <a:spLocks noGrp="1"/>
          </p:cNvSpPr>
          <p:nvPr>
            <p:ph type="dt" sz="half" idx="10"/>
          </p:nvPr>
        </p:nvSpPr>
        <p:spPr/>
        <p:txBody>
          <a:bodyPr/>
          <a:lstStyle/>
          <a:p>
            <a:fld id="{33312B16-8557-4743-8EE6-3DDFEC79069C}" type="datetimeFigureOut">
              <a:rPr lang="el-GR" smtClean="0"/>
              <a:t>23/3/2026</a:t>
            </a:fld>
            <a:endParaRPr lang="el-GR"/>
          </a:p>
        </p:txBody>
      </p:sp>
      <p:sp>
        <p:nvSpPr>
          <p:cNvPr id="6" name="Θέση υποσέλιδου 5">
            <a:extLst>
              <a:ext uri="{FF2B5EF4-FFF2-40B4-BE49-F238E27FC236}">
                <a16:creationId xmlns:a16="http://schemas.microsoft.com/office/drawing/2014/main" id="{BCA5D16D-8992-6C3A-7D88-AB6205BCA1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CFBF6E2-149E-8E53-CE23-E07A765AF9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9986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2396CA78-E66D-AA14-B2F5-C8BA18BBFB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69" y="0"/>
            <a:ext cx="12189461" cy="6858000"/>
          </a:xfrm>
          <a:prstGeom prst="rect">
            <a:avLst/>
          </a:prstGeom>
        </p:spPr>
      </p:pic>
      <p:sp>
        <p:nvSpPr>
          <p:cNvPr id="2" name="Θέση τίτλου 1">
            <a:extLst>
              <a:ext uri="{FF2B5EF4-FFF2-40B4-BE49-F238E27FC236}">
                <a16:creationId xmlns:a16="http://schemas.microsoft.com/office/drawing/2014/main" id="{751C3A3A-2600-909B-C7FA-BAFEDE7B2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C4AA6C-A549-9668-BC95-EFB991848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C052320E-A551-2E40-8D7A-9CCB3B42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2B16-8557-4743-8EE6-3DDFEC79069C}" type="datetimeFigureOut">
              <a:rPr lang="el-GR" smtClean="0"/>
              <a:t>23/3/2026</a:t>
            </a:fld>
            <a:endParaRPr lang="el-GR"/>
          </a:p>
        </p:txBody>
      </p:sp>
      <p:sp>
        <p:nvSpPr>
          <p:cNvPr id="5" name="Θέση υποσέλιδου 4">
            <a:extLst>
              <a:ext uri="{FF2B5EF4-FFF2-40B4-BE49-F238E27FC236}">
                <a16:creationId xmlns:a16="http://schemas.microsoft.com/office/drawing/2014/main" id="{295BD96A-21E8-290D-D80B-E4C72C952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A3E2E86-9DD1-AA85-BEF6-A05BBC05D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rgbClr val="0D4F8C"/>
                </a:solidFill>
              </a:defRPr>
            </a:lvl1pPr>
          </a:lstStyle>
          <a:p>
            <a:fld id="{C6DD6E9A-F6BC-4101-9D32-73E53CB7934B}" type="slidenum">
              <a:rPr lang="el-GR" smtClean="0"/>
              <a:pPr/>
              <a:t>‹#›</a:t>
            </a:fld>
            <a:endParaRPr lang="el-GR" dirty="0"/>
          </a:p>
        </p:txBody>
      </p:sp>
      <p:pic>
        <p:nvPicPr>
          <p:cNvPr id="9" name="Εικόνα 8">
            <a:extLst>
              <a:ext uri="{FF2B5EF4-FFF2-40B4-BE49-F238E27FC236}">
                <a16:creationId xmlns:a16="http://schemas.microsoft.com/office/drawing/2014/main" id="{3D71919C-7B8B-91A4-B0A8-D0AF9F0448D2}"/>
              </a:ext>
            </a:extLst>
          </p:cNvPr>
          <p:cNvPicPr>
            <a:picLocks noChangeAspect="1"/>
          </p:cNvPicPr>
          <p:nvPr userDrawn="1"/>
        </p:nvPicPr>
        <p:blipFill>
          <a:blip r:embed="rId15"/>
          <a:stretch>
            <a:fillRect/>
          </a:stretch>
        </p:blipFill>
        <p:spPr>
          <a:xfrm>
            <a:off x="764771" y="6198569"/>
            <a:ext cx="3208713" cy="631482"/>
          </a:xfrm>
          <a:prstGeom prst="rect">
            <a:avLst/>
          </a:prstGeom>
        </p:spPr>
      </p:pic>
    </p:spTree>
    <p:extLst>
      <p:ext uri="{BB962C8B-B14F-4D97-AF65-F5344CB8AC3E}">
        <p14:creationId xmlns:p14="http://schemas.microsoft.com/office/powerpoint/2010/main" val="303870931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F8C"/>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F8C"/>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F8C"/>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8AEA9-71C6-468C-BEB2-7FB1CAECB70F}" type="datetimeFigureOut">
              <a:rPr lang="el-GR" smtClean="0"/>
              <a:t>23/3/2026</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36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408" y="319177"/>
            <a:ext cx="2820837" cy="1414732"/>
          </a:xfrm>
          <a:prstGeom prst="rect">
            <a:avLst/>
          </a:prstGeom>
          <a:solidFill>
            <a:srgbClr val="0D4F8C"/>
          </a:solidFill>
        </p:spPr>
        <p:txBody>
          <a:bodyPr wrap="square" rtlCol="0">
            <a:spAutoFit/>
          </a:bodyPr>
          <a:lstStyle/>
          <a:p>
            <a:endParaRPr lang="el-GR" dirty="0"/>
          </a:p>
        </p:txBody>
      </p:sp>
      <p:sp>
        <p:nvSpPr>
          <p:cNvPr id="2" name="Τίτλος 1">
            <a:extLst>
              <a:ext uri="{FF2B5EF4-FFF2-40B4-BE49-F238E27FC236}">
                <a16:creationId xmlns:a16="http://schemas.microsoft.com/office/drawing/2014/main" id="{4EA2F15A-455E-E61D-541D-C3483ADD1525}"/>
              </a:ext>
            </a:extLst>
          </p:cNvPr>
          <p:cNvSpPr>
            <a:spLocks noGrp="1"/>
          </p:cNvSpPr>
          <p:nvPr>
            <p:ph type="ctrTitle"/>
          </p:nvPr>
        </p:nvSpPr>
        <p:spPr>
          <a:xfrm>
            <a:off x="0" y="570901"/>
            <a:ext cx="12192000" cy="1463675"/>
          </a:xfrm>
        </p:spPr>
        <p:txBody>
          <a:bodyPr anchor="ctr">
            <a:noAutofit/>
          </a:bodyPr>
          <a:lstStyle/>
          <a:p>
            <a:pPr algn="ctr">
              <a:lnSpc>
                <a:spcPct val="120000"/>
              </a:lnSpc>
            </a:pPr>
            <a:r>
              <a:rPr lang="el-GR" sz="2800" dirty="0"/>
              <a:t>Ενημέρωση για θέματα επικοινωνίας και προβολής – </a:t>
            </a:r>
            <a:br>
              <a:rPr lang="el-GR" sz="2800" dirty="0"/>
            </a:br>
            <a:r>
              <a:rPr lang="el-GR" sz="2800" dirty="0"/>
              <a:t>Κανόνες Δημοσιότητας Περιόδου 2021-2027</a:t>
            </a:r>
            <a:endParaRPr lang="el-GR" sz="2400" dirty="0"/>
          </a:p>
        </p:txBody>
      </p:sp>
      <p:sp>
        <p:nvSpPr>
          <p:cNvPr id="3" name="Υπότιτλος 2">
            <a:extLst>
              <a:ext uri="{FF2B5EF4-FFF2-40B4-BE49-F238E27FC236}">
                <a16:creationId xmlns:a16="http://schemas.microsoft.com/office/drawing/2014/main" id="{AF4C35F4-0304-55DE-B493-0D5FA8737181}"/>
              </a:ext>
            </a:extLst>
          </p:cNvPr>
          <p:cNvSpPr>
            <a:spLocks noGrp="1"/>
          </p:cNvSpPr>
          <p:nvPr>
            <p:ph type="subTitle" idx="1"/>
          </p:nvPr>
        </p:nvSpPr>
        <p:spPr>
          <a:xfrm>
            <a:off x="1786180" y="3526629"/>
            <a:ext cx="4412998" cy="395891"/>
          </a:xfrm>
        </p:spPr>
        <p:txBody>
          <a:bodyPr>
            <a:normAutofit/>
          </a:bodyPr>
          <a:lstStyle/>
          <a:p>
            <a:pPr algn="ctr"/>
            <a:r>
              <a:rPr lang="el-GR" b="1" dirty="0">
                <a:solidFill>
                  <a:srgbClr val="00BFE0"/>
                </a:solidFill>
              </a:rPr>
              <a:t>Κομοτηνή, 23/03/202</a:t>
            </a:r>
            <a:r>
              <a:rPr lang="en-US" b="1" dirty="0">
                <a:solidFill>
                  <a:srgbClr val="00BFE0"/>
                </a:solidFill>
              </a:rPr>
              <a:t>6</a:t>
            </a:r>
            <a:endParaRPr lang="el-GR" b="1" dirty="0">
              <a:solidFill>
                <a:srgbClr val="00BFE0"/>
              </a:solidFill>
            </a:endParaRPr>
          </a:p>
        </p:txBody>
      </p:sp>
      <p:sp>
        <p:nvSpPr>
          <p:cNvPr id="8" name="7 - TextBox">
            <a:extLst>
              <a:ext uri="{FF2B5EF4-FFF2-40B4-BE49-F238E27FC236}">
                <a16:creationId xmlns:a16="http://schemas.microsoft.com/office/drawing/2014/main" id="{36796C4E-3A2D-4EC5-CE99-A5D7E00A7E3B}"/>
              </a:ext>
            </a:extLst>
          </p:cNvPr>
          <p:cNvSpPr txBox="1">
            <a:spLocks noChangeArrowheads="1"/>
          </p:cNvSpPr>
          <p:nvPr/>
        </p:nvSpPr>
        <p:spPr bwMode="auto">
          <a:xfrm>
            <a:off x="8100205" y="5529357"/>
            <a:ext cx="409179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None/>
            </a:pPr>
            <a:r>
              <a:rPr lang="el-GR" altLang="el-GR" sz="2000" b="1" dirty="0">
                <a:solidFill>
                  <a:srgbClr val="144E8C"/>
                </a:solidFill>
                <a:latin typeface="Calibri" panose="020F0502020204030204" pitchFamily="34" charset="0"/>
                <a:cs typeface="Arial" panose="020B0604020202020204" pitchFamily="34" charset="0"/>
              </a:rPr>
              <a:t>Παπούδης Ιωάννης</a:t>
            </a:r>
            <a:endParaRPr lang="en-US" altLang="el-GR" sz="2000" b="1" dirty="0">
              <a:solidFill>
                <a:srgbClr val="144E8C"/>
              </a:solidFill>
              <a:latin typeface="Calibri" panose="020F0502020204030204" pitchFamily="34" charset="0"/>
              <a:cs typeface="Arial" panose="020B0604020202020204" pitchFamily="34" charset="0"/>
            </a:endParaRPr>
          </a:p>
          <a:p>
            <a:pPr>
              <a:spcBef>
                <a:spcPct val="0"/>
              </a:spcBef>
              <a:buClrTx/>
              <a:buSzTx/>
              <a:buNone/>
            </a:pPr>
            <a:r>
              <a:rPr lang="el-GR" altLang="el-GR" sz="1600" dirty="0">
                <a:solidFill>
                  <a:srgbClr val="144E8C"/>
                </a:solidFill>
                <a:latin typeface="Calibri" panose="020F0502020204030204" pitchFamily="34" charset="0"/>
                <a:cs typeface="Arial" panose="020B0604020202020204" pitchFamily="34" charset="0"/>
              </a:rPr>
              <a:t>Μονάδα </a:t>
            </a:r>
            <a:r>
              <a:rPr lang="en-US" altLang="el-GR" sz="1600" dirty="0">
                <a:solidFill>
                  <a:srgbClr val="144E8C"/>
                </a:solidFill>
                <a:latin typeface="Calibri" panose="020F0502020204030204" pitchFamily="34" charset="0"/>
                <a:cs typeface="Arial" panose="020B0604020202020204" pitchFamily="34" charset="0"/>
              </a:rPr>
              <a:t>A</a:t>
            </a:r>
            <a:r>
              <a:rPr lang="el-GR" altLang="el-GR" sz="1600" dirty="0">
                <a:solidFill>
                  <a:srgbClr val="144E8C"/>
                </a:solidFill>
                <a:latin typeface="Calibri" panose="020F0502020204030204" pitchFamily="34" charset="0"/>
                <a:cs typeface="Arial" panose="020B0604020202020204" pitchFamily="34" charset="0"/>
              </a:rPr>
              <a:t> - Υπεύθυνος Επικοινωνίας Ειδικής Υπηρεσίας Διαχείρισης</a:t>
            </a:r>
            <a:r>
              <a:rPr lang="en-US" altLang="el-GR" sz="1600" dirty="0">
                <a:solidFill>
                  <a:srgbClr val="144E8C"/>
                </a:solidFill>
                <a:latin typeface="Calibri" panose="020F0502020204030204" pitchFamily="34" charset="0"/>
                <a:cs typeface="Arial" panose="020B0604020202020204" pitchFamily="34" charset="0"/>
              </a:rPr>
              <a:t> </a:t>
            </a:r>
            <a:r>
              <a:rPr lang="el-GR" altLang="el-GR" sz="1600" dirty="0">
                <a:solidFill>
                  <a:srgbClr val="144E8C"/>
                </a:solidFill>
                <a:latin typeface="Calibri" panose="020F0502020204030204" pitchFamily="34" charset="0"/>
                <a:cs typeface="Arial" panose="020B0604020202020204" pitchFamily="34" charset="0"/>
              </a:rPr>
              <a:t>Προγράμματος </a:t>
            </a:r>
            <a:endParaRPr lang="en-US" altLang="el-GR" sz="1600" dirty="0">
              <a:solidFill>
                <a:srgbClr val="144E8C"/>
              </a:solidFill>
              <a:latin typeface="Calibri" panose="020F0502020204030204" pitchFamily="34" charset="0"/>
              <a:cs typeface="Arial" panose="020B0604020202020204" pitchFamily="34" charset="0"/>
            </a:endParaRPr>
          </a:p>
          <a:p>
            <a:pPr>
              <a:spcBef>
                <a:spcPct val="0"/>
              </a:spcBef>
              <a:buClrTx/>
              <a:buSzTx/>
              <a:buNone/>
            </a:pPr>
            <a:r>
              <a:rPr lang="el-GR" altLang="el-GR" sz="1600" dirty="0">
                <a:solidFill>
                  <a:srgbClr val="144E8C"/>
                </a:solidFill>
                <a:latin typeface="Calibri" panose="020F0502020204030204" pitchFamily="34" charset="0"/>
                <a:cs typeface="Arial" panose="020B0604020202020204" pitchFamily="34" charset="0"/>
              </a:rPr>
              <a:t>«Ανατολική Μακεδονία, Θράκη»</a:t>
            </a:r>
          </a:p>
        </p:txBody>
      </p:sp>
      <p:pic>
        <p:nvPicPr>
          <p:cNvPr id="6" name="Εικόνα 5" descr="Εικόνα που περιέχει κείμενο, γραμματοσειρά, στιγμιότυπο οθόνης&#10;&#10;Περιγραφή που δημιουργήθηκε αυτόματα">
            <a:extLst>
              <a:ext uri="{FF2B5EF4-FFF2-40B4-BE49-F238E27FC236}">
                <a16:creationId xmlns:a16="http://schemas.microsoft.com/office/drawing/2014/main" id="{4C601897-827B-F776-18F9-3AD47DCDD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08" y="5857489"/>
            <a:ext cx="3794271" cy="668749"/>
          </a:xfrm>
          <a:prstGeom prst="rect">
            <a:avLst/>
          </a:prstGeom>
        </p:spPr>
      </p:pic>
    </p:spTree>
    <p:extLst>
      <p:ext uri="{BB962C8B-B14F-4D97-AF65-F5344CB8AC3E}">
        <p14:creationId xmlns:p14="http://schemas.microsoft.com/office/powerpoint/2010/main" val="320429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Σηματοδότηση ΕΣΠΑ 2021 – 2027 – </a:t>
            </a:r>
            <a:br>
              <a:rPr lang="el-GR" sz="3200" dirty="0"/>
            </a:br>
            <a:r>
              <a:rPr lang="el-GR" sz="3200" dirty="0"/>
              <a:t>Διαφορές με ΕΣΠΑ 2014 - 2020</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a:bodyPr>
          <a:lstStyle/>
          <a:p>
            <a:pPr algn="just">
              <a:lnSpc>
                <a:spcPct val="120000"/>
              </a:lnSpc>
              <a:buClr>
                <a:srgbClr val="19BEDE"/>
              </a:buClr>
              <a:buFont typeface="Wingdings" panose="05000000000000000000" pitchFamily="2" charset="2"/>
              <a:buChar char="ü"/>
            </a:pPr>
            <a:r>
              <a:rPr lang="el-GR" sz="1800" dirty="0">
                <a:solidFill>
                  <a:schemeClr val="accent1">
                    <a:lumMod val="75000"/>
                  </a:schemeClr>
                </a:solidFill>
                <a:ea typeface="Verdana" panose="020B0604030504040204" pitchFamily="34" charset="0"/>
              </a:rPr>
              <a:t>Η σηματοδότηση αποτελείται από το έμβλημα της ΕΕ συνοδευόμενο από τη δήλωση </a:t>
            </a:r>
          </a:p>
          <a:p>
            <a:pPr marL="0" indent="0" algn="just">
              <a:lnSpc>
                <a:spcPct val="120000"/>
              </a:lnSpc>
              <a:buClr>
                <a:srgbClr val="19BEDE"/>
              </a:buClr>
              <a:buNone/>
            </a:pPr>
            <a:r>
              <a:rPr lang="el-GR" sz="1800" b="1" dirty="0">
                <a:solidFill>
                  <a:srgbClr val="00BFE0"/>
                </a:solidFill>
              </a:rPr>
              <a:t>«Με τη συγχρηματοδότηση της Ευρωπαϊκής Ένωσης» </a:t>
            </a:r>
            <a:r>
              <a:rPr lang="el-GR" sz="1800" dirty="0">
                <a:solidFill>
                  <a:schemeClr val="accent1">
                    <a:lumMod val="75000"/>
                  </a:schemeClr>
                </a:solidFill>
                <a:ea typeface="Verdana" panose="020B0604030504040204" pitchFamily="34" charset="0"/>
              </a:rPr>
              <a:t>και το λογότυπο ΕΣΠΑ 2021-2027.</a:t>
            </a:r>
          </a:p>
          <a:p>
            <a:pPr marL="0" indent="0" algn="just">
              <a:lnSpc>
                <a:spcPct val="120000"/>
              </a:lnSpc>
              <a:buClr>
                <a:srgbClr val="19BEDE"/>
              </a:buClr>
              <a:buNone/>
            </a:pPr>
            <a:endParaRPr lang="el-GR" sz="1800" dirty="0">
              <a:solidFill>
                <a:schemeClr val="accent1">
                  <a:lumMod val="75000"/>
                </a:schemeClr>
              </a:solidFill>
              <a:ea typeface="Verdana" panose="020B0604030504040204" pitchFamily="34" charset="0"/>
            </a:endParaRPr>
          </a:p>
          <a:p>
            <a:pPr marL="0" indent="0" algn="just">
              <a:lnSpc>
                <a:spcPct val="120000"/>
              </a:lnSpc>
              <a:buClr>
                <a:srgbClr val="19BEDE"/>
              </a:buClr>
              <a:buNone/>
            </a:pPr>
            <a:endParaRPr lang="el-GR" sz="1800" dirty="0">
              <a:solidFill>
                <a:schemeClr val="accent1">
                  <a:lumMod val="75000"/>
                </a:schemeClr>
              </a:solidFill>
              <a:ea typeface="Verdana" panose="020B0604030504040204" pitchFamily="34" charset="0"/>
            </a:endParaRPr>
          </a:p>
          <a:p>
            <a:pPr marL="0" indent="0" algn="just">
              <a:lnSpc>
                <a:spcPct val="120000"/>
              </a:lnSpc>
              <a:buClr>
                <a:srgbClr val="19BEDE"/>
              </a:buClr>
              <a:buNone/>
            </a:pPr>
            <a:endParaRPr lang="el-GR" sz="18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Ø"/>
            </a:pPr>
            <a:r>
              <a:rPr lang="el-GR" sz="1700" dirty="0">
                <a:solidFill>
                  <a:schemeClr val="accent1">
                    <a:lumMod val="75000"/>
                  </a:schemeClr>
                </a:solidFill>
                <a:ea typeface="Verdana" panose="020B0604030504040204" pitchFamily="34" charset="0"/>
              </a:rPr>
              <a:t>Σημαντικές διαφορές σε σχέση με την Προγραμματική Περίοδο 2014-2020 είναι η μη αναφορά του ταμείου, η αλλαγή στο λεκτικό της συγχρηματοδότησης και ο περιορισμός των λοιπών λογοτύπων σε δύο. </a:t>
            </a:r>
          </a:p>
        </p:txBody>
      </p:sp>
      <p:pic>
        <p:nvPicPr>
          <p:cNvPr id="5" name="Εικόνα 4">
            <a:extLst>
              <a:ext uri="{FF2B5EF4-FFF2-40B4-BE49-F238E27FC236}">
                <a16:creationId xmlns:a16="http://schemas.microsoft.com/office/drawing/2014/main" id="{4A1496B6-C120-4BEB-0FAA-815A788BF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134" y="2531378"/>
            <a:ext cx="5202936" cy="1203960"/>
          </a:xfrm>
          <a:prstGeom prst="rect">
            <a:avLst/>
          </a:prstGeom>
        </p:spPr>
      </p:pic>
      <p:pic>
        <p:nvPicPr>
          <p:cNvPr id="7" name="Εικόνα 6">
            <a:extLst>
              <a:ext uri="{FF2B5EF4-FFF2-40B4-BE49-F238E27FC236}">
                <a16:creationId xmlns:a16="http://schemas.microsoft.com/office/drawing/2014/main" id="{397C8686-EA69-C0C8-899B-AF0766C03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211" y="4903199"/>
            <a:ext cx="6724782" cy="1096680"/>
          </a:xfrm>
          <a:prstGeom prst="rect">
            <a:avLst/>
          </a:prstGeom>
        </p:spPr>
      </p:pic>
    </p:spTree>
    <p:extLst>
      <p:ext uri="{BB962C8B-B14F-4D97-AF65-F5344CB8AC3E}">
        <p14:creationId xmlns:p14="http://schemas.microsoft.com/office/powerpoint/2010/main" val="161286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1C2F0-38EC-21EE-6CBE-1AC45099D5C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43FFCFE-5A82-7417-5A7B-A56F4DB7EE44}"/>
              </a:ext>
            </a:extLst>
          </p:cNvPr>
          <p:cNvSpPr>
            <a:spLocks noGrp="1"/>
          </p:cNvSpPr>
          <p:nvPr>
            <p:ph type="title"/>
          </p:nvPr>
        </p:nvSpPr>
        <p:spPr/>
        <p:txBody>
          <a:bodyPr>
            <a:normAutofit/>
          </a:bodyPr>
          <a:lstStyle/>
          <a:p>
            <a:pPr algn="ctr"/>
            <a:r>
              <a:rPr lang="el-GR" sz="3200" dirty="0"/>
              <a:t>Σηματοδότηση ΕΣΠΑ 2021 - 2027</a:t>
            </a:r>
          </a:p>
        </p:txBody>
      </p:sp>
      <p:pic>
        <p:nvPicPr>
          <p:cNvPr id="25" name="Εικόνα 24">
            <a:extLst>
              <a:ext uri="{FF2B5EF4-FFF2-40B4-BE49-F238E27FC236}">
                <a16:creationId xmlns:a16="http://schemas.microsoft.com/office/drawing/2014/main" id="{247BF146-A200-0B69-FC83-6BE2D966D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12" y="1450068"/>
            <a:ext cx="10515601" cy="4708478"/>
          </a:xfrm>
          <a:prstGeom prst="rect">
            <a:avLst/>
          </a:prstGeom>
        </p:spPr>
      </p:pic>
    </p:spTree>
    <p:extLst>
      <p:ext uri="{BB962C8B-B14F-4D97-AF65-F5344CB8AC3E}">
        <p14:creationId xmlns:p14="http://schemas.microsoft.com/office/powerpoint/2010/main" val="419359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81AD7-EE62-D782-9536-733726CAE07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FDE937A-3458-A7DA-FAD9-5DF527BB4125}"/>
              </a:ext>
            </a:extLst>
          </p:cNvPr>
          <p:cNvSpPr>
            <a:spLocks noGrp="1"/>
          </p:cNvSpPr>
          <p:nvPr>
            <p:ph type="title"/>
          </p:nvPr>
        </p:nvSpPr>
        <p:spPr/>
        <p:txBody>
          <a:bodyPr>
            <a:normAutofit/>
          </a:bodyPr>
          <a:lstStyle/>
          <a:p>
            <a:pPr algn="ctr"/>
            <a:r>
              <a:rPr lang="el-GR" sz="3200" dirty="0"/>
              <a:t>Σηματοδότηση ΕΣΠΑ 2021 - 2027</a:t>
            </a:r>
          </a:p>
        </p:txBody>
      </p:sp>
      <p:sp>
        <p:nvSpPr>
          <p:cNvPr id="3" name="Θέση περιεχομένου 2">
            <a:extLst>
              <a:ext uri="{FF2B5EF4-FFF2-40B4-BE49-F238E27FC236}">
                <a16:creationId xmlns:a16="http://schemas.microsoft.com/office/drawing/2014/main" id="{355E4CE9-7DE1-B2E0-40B9-2878F7522FAC}"/>
              </a:ext>
            </a:extLst>
          </p:cNvPr>
          <p:cNvSpPr>
            <a:spLocks noGrp="1"/>
          </p:cNvSpPr>
          <p:nvPr>
            <p:ph idx="1"/>
          </p:nvPr>
        </p:nvSpPr>
        <p:spPr>
          <a:xfrm>
            <a:off x="838200" y="1385888"/>
            <a:ext cx="10515600" cy="4486275"/>
          </a:xfrm>
        </p:spPr>
        <p:txBody>
          <a:bodyPr>
            <a:normAutofit/>
          </a:bodyPr>
          <a:lstStyle/>
          <a:p>
            <a:pPr marL="0" indent="0" algn="ctr">
              <a:lnSpc>
                <a:spcPct val="120000"/>
              </a:lnSpc>
              <a:buClr>
                <a:srgbClr val="19BEDE"/>
              </a:buClr>
              <a:buNone/>
            </a:pPr>
            <a:r>
              <a:rPr lang="el-GR" sz="1800" dirty="0">
                <a:solidFill>
                  <a:schemeClr val="accent1">
                    <a:lumMod val="75000"/>
                  </a:schemeClr>
                </a:solidFill>
                <a:ea typeface="Verdana" panose="020B0604030504040204" pitchFamily="34" charset="0"/>
              </a:rPr>
              <a:t>Στον επικοινωνιακό οδηγό υπάρχουν υποδείγματα χρήσης για κάθε μορφή επικοινωνίας</a:t>
            </a:r>
          </a:p>
        </p:txBody>
      </p:sp>
      <p:pic>
        <p:nvPicPr>
          <p:cNvPr id="9" name="Εικόνα 8">
            <a:extLst>
              <a:ext uri="{FF2B5EF4-FFF2-40B4-BE49-F238E27FC236}">
                <a16:creationId xmlns:a16="http://schemas.microsoft.com/office/drawing/2014/main" id="{BD5D8C62-99DC-F135-E17A-91B721214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1129" y="1891656"/>
            <a:ext cx="3125227" cy="4643948"/>
          </a:xfrm>
          <a:prstGeom prst="rect">
            <a:avLst/>
          </a:prstGeom>
        </p:spPr>
      </p:pic>
      <p:pic>
        <p:nvPicPr>
          <p:cNvPr id="11" name="Εικόνα 10">
            <a:extLst>
              <a:ext uri="{FF2B5EF4-FFF2-40B4-BE49-F238E27FC236}">
                <a16:creationId xmlns:a16="http://schemas.microsoft.com/office/drawing/2014/main" id="{754BB12A-CFF1-1B79-D807-C31B56BF7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675" y="2536553"/>
            <a:ext cx="2291700" cy="2935559"/>
          </a:xfrm>
          <a:prstGeom prst="rect">
            <a:avLst/>
          </a:prstGeom>
        </p:spPr>
      </p:pic>
      <p:sp>
        <p:nvSpPr>
          <p:cNvPr id="4" name="Τίτλος 1">
            <a:extLst>
              <a:ext uri="{FF2B5EF4-FFF2-40B4-BE49-F238E27FC236}">
                <a16:creationId xmlns:a16="http://schemas.microsoft.com/office/drawing/2014/main" id="{361A4969-A878-2D8F-7390-52B30BC0E535}"/>
              </a:ext>
            </a:extLst>
          </p:cNvPr>
          <p:cNvSpPr txBox="1">
            <a:spLocks/>
          </p:cNvSpPr>
          <p:nvPr/>
        </p:nvSpPr>
        <p:spPr>
          <a:xfrm>
            <a:off x="5410226" y="4546600"/>
            <a:ext cx="2648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1600" dirty="0">
                <a:solidFill>
                  <a:schemeClr val="accent1">
                    <a:lumMod val="75000"/>
                  </a:schemeClr>
                </a:solidFill>
                <a:ea typeface="Verdana" panose="020B0604030504040204" pitchFamily="34" charset="0"/>
                <a:cs typeface="+mn-cs"/>
              </a:rPr>
              <a:t>Η σηματοδότηση του ΕΣΠΑ 2021-2027 να καλύπτει τουλάχιστον το 40% πλάτους του εντύπου Α4</a:t>
            </a:r>
          </a:p>
        </p:txBody>
      </p:sp>
      <p:sp>
        <p:nvSpPr>
          <p:cNvPr id="5" name="Arrow: Right 6">
            <a:extLst>
              <a:ext uri="{FF2B5EF4-FFF2-40B4-BE49-F238E27FC236}">
                <a16:creationId xmlns:a16="http://schemas.microsoft.com/office/drawing/2014/main" id="{99121B9B-9E9E-8920-5748-12331B8428FC}"/>
              </a:ext>
            </a:extLst>
          </p:cNvPr>
          <p:cNvSpPr/>
          <p:nvPr/>
        </p:nvSpPr>
        <p:spPr>
          <a:xfrm>
            <a:off x="6603443" y="5872163"/>
            <a:ext cx="1317481" cy="49857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5876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0B54C-E2C2-94AB-9F5B-81A8ABE3064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7112456-8A1D-9C56-FEB1-8F5E47B8FFBD}"/>
              </a:ext>
            </a:extLst>
          </p:cNvPr>
          <p:cNvSpPr>
            <a:spLocks noGrp="1"/>
          </p:cNvSpPr>
          <p:nvPr>
            <p:ph type="title"/>
          </p:nvPr>
        </p:nvSpPr>
        <p:spPr/>
        <p:txBody>
          <a:bodyPr>
            <a:normAutofit/>
          </a:bodyPr>
          <a:lstStyle/>
          <a:p>
            <a:pPr algn="ctr"/>
            <a:r>
              <a:rPr lang="el-GR" sz="3200" dirty="0"/>
              <a:t>Σηματοδότηση ΕΣΠΑ 2021 - 2027</a:t>
            </a:r>
          </a:p>
        </p:txBody>
      </p:sp>
      <p:sp>
        <p:nvSpPr>
          <p:cNvPr id="3" name="Θέση περιεχομένου 2">
            <a:extLst>
              <a:ext uri="{FF2B5EF4-FFF2-40B4-BE49-F238E27FC236}">
                <a16:creationId xmlns:a16="http://schemas.microsoft.com/office/drawing/2014/main" id="{EEE035A5-3C0F-EFA1-41D5-7C6CF1D2EB3B}"/>
              </a:ext>
            </a:extLst>
          </p:cNvPr>
          <p:cNvSpPr>
            <a:spLocks noGrp="1"/>
          </p:cNvSpPr>
          <p:nvPr>
            <p:ph idx="1"/>
          </p:nvPr>
        </p:nvSpPr>
        <p:spPr>
          <a:xfrm>
            <a:off x="838200" y="1690688"/>
            <a:ext cx="10515600" cy="4486275"/>
          </a:xfrm>
        </p:spPr>
        <p:txBody>
          <a:bodyPr>
            <a:normAutofit/>
          </a:bodyPr>
          <a:lstStyle/>
          <a:p>
            <a:pPr marL="0" indent="0" algn="ctr">
              <a:lnSpc>
                <a:spcPct val="120000"/>
              </a:lnSpc>
              <a:buClr>
                <a:srgbClr val="19BEDE"/>
              </a:buClr>
              <a:buNone/>
            </a:pPr>
            <a:r>
              <a:rPr lang="el-GR" sz="1800" dirty="0">
                <a:solidFill>
                  <a:schemeClr val="accent1">
                    <a:lumMod val="75000"/>
                  </a:schemeClr>
                </a:solidFill>
                <a:ea typeface="Verdana" panose="020B0604030504040204" pitchFamily="34" charset="0"/>
              </a:rPr>
              <a:t>Στον επικοινωνιακό οδηγό υπάρχουν υποδείγματα χρήσης για κάθε μορφή επικοινωνίας</a:t>
            </a:r>
          </a:p>
        </p:txBody>
      </p:sp>
      <p:pic>
        <p:nvPicPr>
          <p:cNvPr id="17" name="Εικόνα 16">
            <a:extLst>
              <a:ext uri="{FF2B5EF4-FFF2-40B4-BE49-F238E27FC236}">
                <a16:creationId xmlns:a16="http://schemas.microsoft.com/office/drawing/2014/main" id="{768B3E77-9A96-0067-C657-0B99B32DE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058" y="3245844"/>
            <a:ext cx="1895475" cy="1276350"/>
          </a:xfrm>
          <a:prstGeom prst="rect">
            <a:avLst/>
          </a:prstGeom>
        </p:spPr>
      </p:pic>
      <p:pic>
        <p:nvPicPr>
          <p:cNvPr id="5" name="Εικόνα 4">
            <a:extLst>
              <a:ext uri="{FF2B5EF4-FFF2-40B4-BE49-F238E27FC236}">
                <a16:creationId xmlns:a16="http://schemas.microsoft.com/office/drawing/2014/main" id="{C57870BF-7BEC-E760-3719-EB971D3FB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745" y="2654301"/>
            <a:ext cx="1562100" cy="390525"/>
          </a:xfrm>
          <a:prstGeom prst="rect">
            <a:avLst/>
          </a:prstGeom>
        </p:spPr>
      </p:pic>
      <p:pic>
        <p:nvPicPr>
          <p:cNvPr id="7" name="Εικόνα 6">
            <a:extLst>
              <a:ext uri="{FF2B5EF4-FFF2-40B4-BE49-F238E27FC236}">
                <a16:creationId xmlns:a16="http://schemas.microsoft.com/office/drawing/2014/main" id="{2FF9519A-08E7-9C93-5F61-CF2FD8CF9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575" y="2274294"/>
            <a:ext cx="6029325" cy="1943100"/>
          </a:xfrm>
          <a:prstGeom prst="rect">
            <a:avLst/>
          </a:prstGeom>
        </p:spPr>
      </p:pic>
      <p:pic>
        <p:nvPicPr>
          <p:cNvPr id="10" name="Εικόνα 9">
            <a:extLst>
              <a:ext uri="{FF2B5EF4-FFF2-40B4-BE49-F238E27FC236}">
                <a16:creationId xmlns:a16="http://schemas.microsoft.com/office/drawing/2014/main" id="{4315985C-7710-AF1E-F66D-91E2A2886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9774" y="4130676"/>
            <a:ext cx="4500563" cy="2571750"/>
          </a:xfrm>
          <a:prstGeom prst="rect">
            <a:avLst/>
          </a:prstGeom>
        </p:spPr>
      </p:pic>
      <p:pic>
        <p:nvPicPr>
          <p:cNvPr id="12" name="Εικόνα 11">
            <a:extLst>
              <a:ext uri="{FF2B5EF4-FFF2-40B4-BE49-F238E27FC236}">
                <a16:creationId xmlns:a16="http://schemas.microsoft.com/office/drawing/2014/main" id="{6FE83A62-18B1-4C04-0509-B2A4BAE73F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0961" y="3044826"/>
            <a:ext cx="1913514" cy="2395057"/>
          </a:xfrm>
          <a:prstGeom prst="rect">
            <a:avLst/>
          </a:prstGeom>
        </p:spPr>
      </p:pic>
    </p:spTree>
    <p:extLst>
      <p:ext uri="{BB962C8B-B14F-4D97-AF65-F5344CB8AC3E}">
        <p14:creationId xmlns:p14="http://schemas.microsoft.com/office/powerpoint/2010/main" val="287852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Επικοινωνία Πολιτικής Συνοχής</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400962"/>
            <a:ext cx="10515600" cy="4776002"/>
          </a:xfrm>
        </p:spPr>
        <p:txBody>
          <a:bodyPr>
            <a:noAutofit/>
          </a:bodyPr>
          <a:lstStyle/>
          <a:p>
            <a:pPr marL="0" indent="0" algn="just">
              <a:lnSpc>
                <a:spcPct val="120000"/>
              </a:lnSpc>
              <a:buNone/>
            </a:pPr>
            <a:r>
              <a:rPr lang="el-GR" sz="1500" dirty="0"/>
              <a:t>Προϋποθέσεις για την αποτελεσματικότητα της επικοινωνίας από την Εθνική Αρχή Συντονισμού, τις Διαχειριστικές Αρχές και τους Δικαιούχους αποτελούν:</a:t>
            </a:r>
          </a:p>
          <a:p>
            <a:pPr algn="just">
              <a:lnSpc>
                <a:spcPct val="120000"/>
              </a:lnSpc>
              <a:buClr>
                <a:srgbClr val="19BEDE"/>
              </a:buClr>
              <a:buFont typeface="Wingdings" panose="05000000000000000000" pitchFamily="2" charset="2"/>
              <a:buChar char="ü"/>
            </a:pPr>
            <a:r>
              <a:rPr lang="el-GR" sz="1500" b="1" u="sng" dirty="0"/>
              <a:t>Ενιαία σηματοδότηση</a:t>
            </a:r>
            <a:r>
              <a:rPr lang="el-GR" sz="1500" dirty="0"/>
              <a:t>: χρήση μιας ενιαίας οπτικής ταυτότητας σε όλες τις εφαρμογές και ενέργειες προβολής, διαφάνειας και επικοινωνίας που συμβάλει στην </a:t>
            </a:r>
            <a:r>
              <a:rPr lang="el-GR" sz="1500" dirty="0" err="1"/>
              <a:t>αναγνωρισιμότητα</a:t>
            </a:r>
            <a:r>
              <a:rPr lang="el-GR" sz="1500" dirty="0"/>
              <a:t> των έργων και των δράσεων από τον πολίτη</a:t>
            </a:r>
          </a:p>
          <a:p>
            <a:pPr algn="just">
              <a:lnSpc>
                <a:spcPct val="120000"/>
              </a:lnSpc>
              <a:buClr>
                <a:srgbClr val="19BEDE"/>
              </a:buClr>
              <a:buFont typeface="Wingdings" panose="05000000000000000000" pitchFamily="2" charset="2"/>
              <a:buChar char="ü"/>
            </a:pPr>
            <a:r>
              <a:rPr lang="el-GR" sz="1500" b="1" u="sng" dirty="0"/>
              <a:t>Αξιοποίηση της </a:t>
            </a:r>
            <a:r>
              <a:rPr lang="el-GR" sz="1500" b="1" u="sng" dirty="0" err="1"/>
              <a:t>αναγνωρισιμότητας</a:t>
            </a:r>
            <a:r>
              <a:rPr lang="el-GR" sz="1500" b="1" u="sng" dirty="0"/>
              <a:t> του ΕΣΠΑ</a:t>
            </a:r>
            <a:r>
              <a:rPr lang="el-GR" sz="1500" dirty="0"/>
              <a:t>: διατήρηση ίδιου ονόματος, καθώς αποτελεί πλέον ισχυρό </a:t>
            </a:r>
            <a:r>
              <a:rPr lang="en-US" sz="1500" dirty="0" err="1"/>
              <a:t>brandname</a:t>
            </a:r>
            <a:endParaRPr lang="en-US" sz="1500" dirty="0"/>
          </a:p>
          <a:p>
            <a:pPr algn="just">
              <a:lnSpc>
                <a:spcPct val="120000"/>
              </a:lnSpc>
              <a:buClr>
                <a:srgbClr val="19BEDE"/>
              </a:buClr>
              <a:buFont typeface="Wingdings" panose="05000000000000000000" pitchFamily="2" charset="2"/>
              <a:buChar char="ü"/>
            </a:pPr>
            <a:r>
              <a:rPr lang="el-GR" sz="1500" b="1" u="sng" dirty="0"/>
              <a:t>Περιορισμός λογοτύπων</a:t>
            </a:r>
            <a:r>
              <a:rPr lang="el-GR" sz="1500" dirty="0"/>
              <a:t>: με στόχο τη δημιουργία μιας εύκολα αναγνωρίσιμης εικόνας και την αποφυγή σύγχυσης στο κοινό</a:t>
            </a:r>
          </a:p>
          <a:p>
            <a:pPr algn="just">
              <a:lnSpc>
                <a:spcPct val="120000"/>
              </a:lnSpc>
              <a:buClr>
                <a:srgbClr val="19BEDE"/>
              </a:buClr>
              <a:buFont typeface="Wingdings" panose="05000000000000000000" pitchFamily="2" charset="2"/>
              <a:buChar char="ü"/>
            </a:pPr>
            <a:r>
              <a:rPr lang="el-GR" sz="1500" b="1" u="sng" dirty="0"/>
              <a:t>Απλοποίηση της γλώσσας που χρησιμοποιείται</a:t>
            </a:r>
            <a:r>
              <a:rPr lang="el-GR" sz="1500" dirty="0"/>
              <a:t>: Οι πληροφορίες που δημοσιοποιούνται στο πλαίσιο των ενεργειών επικοινωνίας των Προγραμμάτων θα πρέπει να γίνονται εύκολα αντιληπτές από όλους τους πολίτες. Για το σκοπό αυτό να επιδιώκεται η χρήση απλής και κατανοητής γλώσσας αποφεύγοντας τους εξειδικευμένους όρους διαχείρισης</a:t>
            </a:r>
          </a:p>
          <a:p>
            <a:pPr algn="just">
              <a:lnSpc>
                <a:spcPct val="120000"/>
              </a:lnSpc>
              <a:buClr>
                <a:srgbClr val="19BEDE"/>
              </a:buClr>
              <a:buFont typeface="Wingdings" panose="05000000000000000000" pitchFamily="2" charset="2"/>
              <a:buChar char="ü"/>
            </a:pPr>
            <a:r>
              <a:rPr lang="el-GR" sz="1500" b="1" u="sng" dirty="0"/>
              <a:t>Φωτογραφίες – βίντεο</a:t>
            </a:r>
            <a:r>
              <a:rPr lang="el-GR" sz="1500" dirty="0"/>
              <a:t>: αξιοποίηση της δύναμης της εικόνας</a:t>
            </a:r>
          </a:p>
          <a:p>
            <a:pPr algn="just">
              <a:lnSpc>
                <a:spcPct val="120000"/>
              </a:lnSpc>
              <a:buClr>
                <a:srgbClr val="19BEDE"/>
              </a:buClr>
              <a:buFont typeface="Wingdings" panose="05000000000000000000" pitchFamily="2" charset="2"/>
              <a:buChar char="ü"/>
            </a:pPr>
            <a:r>
              <a:rPr lang="el-GR" sz="1500" b="1" u="sng" dirty="0"/>
              <a:t>Αφήγημα (</a:t>
            </a:r>
            <a:r>
              <a:rPr lang="el-GR" sz="1500" b="1" u="sng" dirty="0" err="1"/>
              <a:t>storytelling</a:t>
            </a:r>
            <a:r>
              <a:rPr lang="el-GR" sz="1500" b="1" u="sng" dirty="0"/>
              <a:t>) - Εκπαίδευση του κοινού</a:t>
            </a:r>
            <a:r>
              <a:rPr lang="el-GR" sz="1500" dirty="0"/>
              <a:t>: Παρουσίαση εννοιών, στόχων, έργων και δράσεων με τη μορφή αφηγημάτων, συμπεριλαμβανομένων μαρτυριών και παραδειγμάτων, τα οποία το κοινό μπορεί να κατανοήσει και να συσχετίσει με τη δική του πραγματικότητα</a:t>
            </a:r>
          </a:p>
        </p:txBody>
      </p:sp>
    </p:spTree>
    <p:extLst>
      <p:ext uri="{BB962C8B-B14F-4D97-AF65-F5344CB8AC3E}">
        <p14:creationId xmlns:p14="http://schemas.microsoft.com/office/powerpoint/2010/main" val="339708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descr="Εικόνα που περιέχει κείμενο, στιγμιότυπο οθόνης, σχεδίαση&#10;&#10;Περιγραφή που δημιουργήθηκε αυτόματα">
            <a:extLst>
              <a:ext uri="{FF2B5EF4-FFF2-40B4-BE49-F238E27FC236}">
                <a16:creationId xmlns:a16="http://schemas.microsoft.com/office/drawing/2014/main" id="{9FC51D0F-1239-BC60-3415-E809B548F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01" y="536076"/>
            <a:ext cx="9061168" cy="6280492"/>
          </a:xfrm>
          <a:prstGeom prst="rect">
            <a:avLst/>
          </a:prstGeom>
        </p:spPr>
      </p:pic>
    </p:spTree>
    <p:extLst>
      <p:ext uri="{BB962C8B-B14F-4D97-AF65-F5344CB8AC3E}">
        <p14:creationId xmlns:p14="http://schemas.microsoft.com/office/powerpoint/2010/main" val="303596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5" y="434942"/>
            <a:ext cx="10453301" cy="1325765"/>
          </a:xfrm>
        </p:spPr>
        <p:txBody>
          <a:bodyPr>
            <a:normAutofit fontScale="90000"/>
          </a:bodyPr>
          <a:lstStyle/>
          <a:p>
            <a:r>
              <a:rPr lang="en-US" dirty="0">
                <a:effectLst>
                  <a:outerShdw blurRad="38100" dist="38100" dir="2700000" algn="tl">
                    <a:srgbClr val="000000">
                      <a:alpha val="43137"/>
                    </a:srgbClr>
                  </a:outerShdw>
                </a:effectLst>
              </a:rPr>
              <a:t>Online Generator </a:t>
            </a:r>
            <a:br>
              <a:rPr lang="en-US" dirty="0">
                <a:effectLst>
                  <a:outerShdw blurRad="38100" dist="38100" dir="2700000" algn="tl">
                    <a:srgbClr val="000000">
                      <a:alpha val="43137"/>
                    </a:srgbClr>
                  </a:outerShdw>
                </a:effectLst>
              </a:rPr>
            </a:br>
            <a:r>
              <a:rPr lang="el-GR" sz="3000" dirty="0">
                <a:effectLst>
                  <a:outerShdw blurRad="38100" dist="38100" dir="2700000" algn="tl">
                    <a:srgbClr val="000000">
                      <a:alpha val="43137"/>
                    </a:srgbClr>
                  </a:outerShdw>
                </a:effectLst>
              </a:rPr>
              <a:t>για Αφίσες, Πινακίδες και Πλάκες</a:t>
            </a:r>
            <a:br>
              <a:rPr lang="en-US" sz="3000" dirty="0">
                <a:effectLst>
                  <a:outerShdw blurRad="38100" dist="38100" dir="2700000" algn="tl">
                    <a:srgbClr val="000000">
                      <a:alpha val="43137"/>
                    </a:srgbClr>
                  </a:outerShdw>
                </a:effectLst>
              </a:rPr>
            </a:br>
            <a:r>
              <a:rPr lang="en-US" sz="3300" dirty="0">
                <a:solidFill>
                  <a:srgbClr val="00B050"/>
                </a:solidFill>
                <a:effectLst>
                  <a:outerShdw blurRad="38100" dist="38100" dir="2700000" algn="tl">
                    <a:srgbClr val="000000">
                      <a:alpha val="43137"/>
                    </a:srgbClr>
                  </a:outerShdw>
                </a:effectLst>
              </a:rPr>
              <a:t>online-generator.espa.gr</a:t>
            </a:r>
            <a:endParaRPr lang="el-GR" sz="3300" dirty="0">
              <a:solidFill>
                <a:srgbClr val="00B050"/>
              </a:solidFill>
              <a:effectLst>
                <a:outerShdw blurRad="38100" dist="38100" dir="2700000" algn="tl">
                  <a:srgbClr val="000000">
                    <a:alpha val="43137"/>
                  </a:srgbClr>
                </a:outerShdw>
              </a:effectLst>
            </a:endParaRPr>
          </a:p>
        </p:txBody>
      </p:sp>
      <p:sp>
        <p:nvSpPr>
          <p:cNvPr id="56" name="Ορθογώνιο 55"/>
          <p:cNvSpPr/>
          <p:nvPr/>
        </p:nvSpPr>
        <p:spPr>
          <a:xfrm>
            <a:off x="1855715" y="2428035"/>
            <a:ext cx="415498" cy="769441"/>
          </a:xfrm>
          <a:prstGeom prst="rect">
            <a:avLst/>
          </a:prstGeom>
        </p:spPr>
        <p:txBody>
          <a:bodyPr wrap="none">
            <a:spAutoFit/>
          </a:bodyPr>
          <a:lstStyle/>
          <a:p>
            <a:pPr marL="228600" indent="-228600" defTabSz="457200">
              <a:buFont typeface="Wingdings" panose="05000000000000000000" pitchFamily="2" charset="2"/>
              <a:buChar char="ü"/>
            </a:pPr>
            <a:endParaRPr lang="en-US" sz="2200" dirty="0">
              <a:solidFill>
                <a:srgbClr val="0E4F8D"/>
              </a:solidFill>
              <a:latin typeface="Trebuchet MS" panose="020B0603020202020204" pitchFamily="34" charset="0"/>
            </a:endParaRPr>
          </a:p>
          <a:p>
            <a:pPr marL="228600" indent="-228600" defTabSz="457200">
              <a:buFont typeface="Wingdings" panose="05000000000000000000" pitchFamily="2" charset="2"/>
              <a:buChar char="ü"/>
            </a:pPr>
            <a:endParaRPr lang="en-US" sz="2200" dirty="0">
              <a:solidFill>
                <a:srgbClr val="0E4F8D"/>
              </a:solidFill>
              <a:latin typeface="Trebuchet MS" panose="020B0603020202020204" pitchFamily="34" charset="0"/>
            </a:endParaRPr>
          </a:p>
        </p:txBody>
      </p:sp>
      <p:pic>
        <p:nvPicPr>
          <p:cNvPr id="3" name="Εικόνα 2"/>
          <p:cNvPicPr>
            <a:picLocks noChangeAspect="1"/>
          </p:cNvPicPr>
          <p:nvPr/>
        </p:nvPicPr>
        <p:blipFill>
          <a:blip r:embed="rId3"/>
          <a:stretch>
            <a:fillRect/>
          </a:stretch>
        </p:blipFill>
        <p:spPr>
          <a:xfrm>
            <a:off x="439681" y="2088511"/>
            <a:ext cx="5185395" cy="3465327"/>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rcRect/>
          <a:stretch/>
        </p:blipFill>
        <p:spPr>
          <a:xfrm>
            <a:off x="7647060" y="1128093"/>
            <a:ext cx="3573390" cy="5077299"/>
          </a:xfrm>
          <a:prstGeom prst="rect">
            <a:avLst/>
          </a:prstGeom>
        </p:spPr>
      </p:pic>
      <p:pic>
        <p:nvPicPr>
          <p:cNvPr id="5" name="Γραφικό 4" descr="Πίσω με συμπαγές γέμισμα">
            <a:extLst>
              <a:ext uri="{FF2B5EF4-FFF2-40B4-BE49-F238E27FC236}">
                <a16:creationId xmlns:a16="http://schemas.microsoft.com/office/drawing/2014/main" id="{02B11CDB-198E-8044-77A5-5555F96E93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38304">
            <a:off x="5775272" y="2212336"/>
            <a:ext cx="1794969" cy="914400"/>
          </a:xfrm>
          <a:prstGeom prst="rect">
            <a:avLst/>
          </a:prstGeom>
        </p:spPr>
      </p:pic>
    </p:spTree>
    <p:extLst>
      <p:ext uri="{BB962C8B-B14F-4D97-AF65-F5344CB8AC3E}">
        <p14:creationId xmlns:p14="http://schemas.microsoft.com/office/powerpoint/2010/main" val="379409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A6C04-A927-113D-13BE-B74F9C29365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FE69E8E-D9A7-4B5E-C6FD-45B6D9B8A6CF}"/>
              </a:ext>
            </a:extLst>
          </p:cNvPr>
          <p:cNvSpPr>
            <a:spLocks noGrp="1"/>
          </p:cNvSpPr>
          <p:nvPr>
            <p:ph type="title"/>
          </p:nvPr>
        </p:nvSpPr>
        <p:spPr>
          <a:xfrm>
            <a:off x="398425" y="434942"/>
            <a:ext cx="10453301" cy="1325765"/>
          </a:xfrm>
        </p:spPr>
        <p:txBody>
          <a:bodyPr>
            <a:normAutofit fontScale="90000"/>
          </a:bodyPr>
          <a:lstStyle/>
          <a:p>
            <a:r>
              <a:rPr lang="en-US" dirty="0">
                <a:effectLst>
                  <a:outerShdw blurRad="38100" dist="38100" dir="2700000" algn="tl">
                    <a:srgbClr val="000000">
                      <a:alpha val="43137"/>
                    </a:srgbClr>
                  </a:outerShdw>
                </a:effectLst>
              </a:rPr>
              <a:t>Online Generator </a:t>
            </a:r>
            <a:br>
              <a:rPr lang="en-US" dirty="0">
                <a:effectLst>
                  <a:outerShdw blurRad="38100" dist="38100" dir="2700000" algn="tl">
                    <a:srgbClr val="000000">
                      <a:alpha val="43137"/>
                    </a:srgbClr>
                  </a:outerShdw>
                </a:effectLst>
              </a:rPr>
            </a:br>
            <a:r>
              <a:rPr lang="el-GR" sz="3000" dirty="0">
                <a:effectLst>
                  <a:outerShdw blurRad="38100" dist="38100" dir="2700000" algn="tl">
                    <a:srgbClr val="000000">
                      <a:alpha val="43137"/>
                    </a:srgbClr>
                  </a:outerShdw>
                </a:effectLst>
              </a:rPr>
              <a:t>για Αφίσες, Πινακίδες και Πλάκες</a:t>
            </a:r>
            <a:br>
              <a:rPr lang="en-US" sz="3000" dirty="0">
                <a:effectLst>
                  <a:outerShdw blurRad="38100" dist="38100" dir="2700000" algn="tl">
                    <a:srgbClr val="000000">
                      <a:alpha val="43137"/>
                    </a:srgbClr>
                  </a:outerShdw>
                </a:effectLst>
              </a:rPr>
            </a:br>
            <a:r>
              <a:rPr lang="en-US" sz="3300" dirty="0">
                <a:solidFill>
                  <a:srgbClr val="00B050"/>
                </a:solidFill>
                <a:effectLst>
                  <a:outerShdw blurRad="38100" dist="38100" dir="2700000" algn="tl">
                    <a:srgbClr val="000000">
                      <a:alpha val="43137"/>
                    </a:srgbClr>
                  </a:outerShdw>
                </a:effectLst>
              </a:rPr>
              <a:t>online-generator.espa.gr</a:t>
            </a:r>
            <a:endParaRPr lang="el-GR" sz="3300" dirty="0">
              <a:solidFill>
                <a:srgbClr val="00B050"/>
              </a:solidFill>
              <a:effectLst>
                <a:outerShdw blurRad="38100" dist="38100" dir="2700000" algn="tl">
                  <a:srgbClr val="000000">
                    <a:alpha val="43137"/>
                  </a:srgbClr>
                </a:outerShdw>
              </a:effectLst>
            </a:endParaRPr>
          </a:p>
        </p:txBody>
      </p:sp>
      <p:sp>
        <p:nvSpPr>
          <p:cNvPr id="56" name="Ορθογώνιο 55">
            <a:extLst>
              <a:ext uri="{FF2B5EF4-FFF2-40B4-BE49-F238E27FC236}">
                <a16:creationId xmlns:a16="http://schemas.microsoft.com/office/drawing/2014/main" id="{E6CEA391-ACDE-496D-B121-AC54B8B339EC}"/>
              </a:ext>
            </a:extLst>
          </p:cNvPr>
          <p:cNvSpPr/>
          <p:nvPr/>
        </p:nvSpPr>
        <p:spPr>
          <a:xfrm>
            <a:off x="1855715" y="2428035"/>
            <a:ext cx="415498" cy="769441"/>
          </a:xfrm>
          <a:prstGeom prst="rect">
            <a:avLst/>
          </a:prstGeom>
        </p:spPr>
        <p:txBody>
          <a:bodyPr wrap="none">
            <a:spAutoFit/>
          </a:bodyPr>
          <a:lstStyle/>
          <a:p>
            <a:pPr marL="228600" indent="-228600" defTabSz="457200">
              <a:buFont typeface="Wingdings" panose="05000000000000000000" pitchFamily="2" charset="2"/>
              <a:buChar char="ü"/>
            </a:pPr>
            <a:endParaRPr lang="en-US" sz="2200" dirty="0">
              <a:solidFill>
                <a:srgbClr val="0E4F8D"/>
              </a:solidFill>
              <a:latin typeface="Trebuchet MS" panose="020B0603020202020204" pitchFamily="34" charset="0"/>
            </a:endParaRPr>
          </a:p>
          <a:p>
            <a:pPr marL="228600" indent="-228600" defTabSz="457200">
              <a:buFont typeface="Wingdings" panose="05000000000000000000" pitchFamily="2" charset="2"/>
              <a:buChar char="ü"/>
            </a:pPr>
            <a:endParaRPr lang="en-US" sz="2200" dirty="0">
              <a:solidFill>
                <a:srgbClr val="0E4F8D"/>
              </a:solidFill>
              <a:latin typeface="Trebuchet MS" panose="020B0603020202020204" pitchFamily="34" charset="0"/>
            </a:endParaRPr>
          </a:p>
        </p:txBody>
      </p:sp>
      <p:pic>
        <p:nvPicPr>
          <p:cNvPr id="3" name="Εικόνα 2">
            <a:extLst>
              <a:ext uri="{FF2B5EF4-FFF2-40B4-BE49-F238E27FC236}">
                <a16:creationId xmlns:a16="http://schemas.microsoft.com/office/drawing/2014/main" id="{0AD40911-1387-D4A6-E2C9-DA505D7300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8384" y="1917061"/>
            <a:ext cx="5293735" cy="4197989"/>
          </a:xfrm>
          <a:prstGeom prst="rect">
            <a:avLst/>
          </a:prstGeom>
        </p:spPr>
      </p:pic>
      <p:pic>
        <p:nvPicPr>
          <p:cNvPr id="6" name="Εικόνα 5">
            <a:extLst>
              <a:ext uri="{FF2B5EF4-FFF2-40B4-BE49-F238E27FC236}">
                <a16:creationId xmlns:a16="http://schemas.microsoft.com/office/drawing/2014/main" id="{24313D69-7DBB-186A-31EE-201A37AD41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4832" y="2032558"/>
            <a:ext cx="3842560" cy="1396442"/>
          </a:xfrm>
          <a:prstGeom prst="rect">
            <a:avLst/>
          </a:prstGeom>
        </p:spPr>
      </p:pic>
      <p:pic>
        <p:nvPicPr>
          <p:cNvPr id="5" name="Εικόνα 4">
            <a:extLst>
              <a:ext uri="{FF2B5EF4-FFF2-40B4-BE49-F238E27FC236}">
                <a16:creationId xmlns:a16="http://schemas.microsoft.com/office/drawing/2014/main" id="{DFCEDD84-388E-26D9-A57C-ADF3C34E7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075" y="4493283"/>
            <a:ext cx="3705225" cy="2364717"/>
          </a:xfrm>
          <a:prstGeom prst="rect">
            <a:avLst/>
          </a:prstGeom>
        </p:spPr>
      </p:pic>
    </p:spTree>
    <p:extLst>
      <p:ext uri="{BB962C8B-B14F-4D97-AF65-F5344CB8AC3E}">
        <p14:creationId xmlns:p14="http://schemas.microsoft.com/office/powerpoint/2010/main" val="11252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042365" y="398662"/>
            <a:ext cx="5581047" cy="830997"/>
          </a:xfrm>
          <a:prstGeom prst="rect">
            <a:avLst/>
          </a:prstGeom>
        </p:spPr>
        <p:txBody>
          <a:bodyPr wrap="square">
            <a:spAutoFit/>
          </a:bodyPr>
          <a:lstStyle/>
          <a:p>
            <a:r>
              <a:rPr lang="el-GR" sz="4800" dirty="0">
                <a:solidFill>
                  <a:srgbClr val="19BEDE"/>
                </a:solidFill>
              </a:rPr>
              <a:t>Αφίσες</a:t>
            </a:r>
          </a:p>
        </p:txBody>
      </p:sp>
      <p:pic>
        <p:nvPicPr>
          <p:cNvPr id="11" name="Εικόνα 10">
            <a:extLst>
              <a:ext uri="{FF2B5EF4-FFF2-40B4-BE49-F238E27FC236}">
                <a16:creationId xmlns:a16="http://schemas.microsoft.com/office/drawing/2014/main" id="{AB5E5DB1-8346-8926-9C17-A0EF4809BB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0562" y="1388069"/>
            <a:ext cx="3140659" cy="4437751"/>
          </a:xfrm>
          <a:prstGeom prst="rect">
            <a:avLst/>
          </a:prstGeom>
        </p:spPr>
      </p:pic>
      <p:pic>
        <p:nvPicPr>
          <p:cNvPr id="13" name="Εικόνα 12" descr="Εικόνα που περιέχει κείμενο, στιγμιότυπο οθόνης, σχεδίαση&#10;&#10;Περιγραφή που δημιουργήθηκε αυτόματα">
            <a:extLst>
              <a:ext uri="{FF2B5EF4-FFF2-40B4-BE49-F238E27FC236}">
                <a16:creationId xmlns:a16="http://schemas.microsoft.com/office/drawing/2014/main" id="{B539CA19-797C-AA12-ABF9-C1EB8E5C1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402" y="1393064"/>
            <a:ext cx="3140659" cy="4447642"/>
          </a:xfrm>
          <a:prstGeom prst="rect">
            <a:avLst/>
          </a:prstGeom>
        </p:spPr>
      </p:pic>
      <p:pic>
        <p:nvPicPr>
          <p:cNvPr id="15" name="Εικόνα 14">
            <a:extLst>
              <a:ext uri="{FF2B5EF4-FFF2-40B4-BE49-F238E27FC236}">
                <a16:creationId xmlns:a16="http://schemas.microsoft.com/office/drawing/2014/main" id="{823A5090-2AD2-9AB7-D625-5E668BE436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05303" y="1425924"/>
            <a:ext cx="3129399" cy="4430707"/>
          </a:xfrm>
          <a:prstGeom prst="rect">
            <a:avLst/>
          </a:prstGeom>
        </p:spPr>
      </p:pic>
    </p:spTree>
    <p:extLst>
      <p:ext uri="{BB962C8B-B14F-4D97-AF65-F5344CB8AC3E}">
        <p14:creationId xmlns:p14="http://schemas.microsoft.com/office/powerpoint/2010/main" val="127944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E679B7B6-EEB8-EE62-3750-09D524A4A0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5067" y="1237705"/>
            <a:ext cx="4447742" cy="2257566"/>
          </a:xfrm>
          <a:prstGeom prst="rect">
            <a:avLst/>
          </a:prstGeom>
        </p:spPr>
      </p:pic>
      <p:sp>
        <p:nvSpPr>
          <p:cNvPr id="2" name="Τίτλος 1"/>
          <p:cNvSpPr>
            <a:spLocks noGrp="1"/>
          </p:cNvSpPr>
          <p:nvPr>
            <p:ph type="title"/>
          </p:nvPr>
        </p:nvSpPr>
        <p:spPr>
          <a:xfrm>
            <a:off x="361409" y="237296"/>
            <a:ext cx="10453301" cy="1325765"/>
          </a:xfrm>
        </p:spPr>
        <p:txBody>
          <a:bodyPr>
            <a:noAutofit/>
          </a:bodyPr>
          <a:lstStyle/>
          <a:p>
            <a:r>
              <a:rPr lang="el-GR" sz="4800" dirty="0">
                <a:effectLst>
                  <a:outerShdw blurRad="38100" dist="38100" dir="2700000" algn="tl">
                    <a:srgbClr val="000000">
                      <a:alpha val="43137"/>
                    </a:srgbClr>
                  </a:outerShdw>
                </a:effectLst>
              </a:rPr>
              <a:t>Πινακίδες και πλάκες</a:t>
            </a:r>
            <a:br>
              <a:rPr lang="en-US" sz="4800" dirty="0">
                <a:effectLst>
                  <a:outerShdw blurRad="38100" dist="38100" dir="2700000" algn="tl">
                    <a:srgbClr val="000000">
                      <a:alpha val="43137"/>
                    </a:srgbClr>
                  </a:outerShdw>
                </a:effectLst>
              </a:rPr>
            </a:br>
            <a:endParaRPr lang="el-GR" sz="4800" dirty="0">
              <a:effectLst>
                <a:outerShdw blurRad="38100" dist="38100" dir="2700000" algn="tl">
                  <a:srgbClr val="000000">
                    <a:alpha val="43137"/>
                  </a:srgbClr>
                </a:outerShdw>
              </a:effectLst>
            </a:endParaRPr>
          </a:p>
        </p:txBody>
      </p:sp>
      <p:sp>
        <p:nvSpPr>
          <p:cNvPr id="56" name="Ορθογώνιο 55"/>
          <p:cNvSpPr/>
          <p:nvPr/>
        </p:nvSpPr>
        <p:spPr>
          <a:xfrm>
            <a:off x="1855715" y="2542338"/>
            <a:ext cx="415498" cy="769441"/>
          </a:xfrm>
          <a:prstGeom prst="rect">
            <a:avLst/>
          </a:prstGeom>
        </p:spPr>
        <p:txBody>
          <a:bodyPr wrap="none">
            <a:spAutoFit/>
          </a:bodyPr>
          <a:lstStyle/>
          <a:p>
            <a:pPr marL="228600" indent="-228600" defTabSz="457200">
              <a:buFont typeface="Wingdings" panose="05000000000000000000" pitchFamily="2" charset="2"/>
              <a:buChar char="ü"/>
            </a:pPr>
            <a:endParaRPr lang="en-US" sz="2200" dirty="0">
              <a:solidFill>
                <a:srgbClr val="0E4F8D"/>
              </a:solidFill>
              <a:latin typeface="Trebuchet MS" panose="020B0603020202020204" pitchFamily="34" charset="0"/>
            </a:endParaRPr>
          </a:p>
          <a:p>
            <a:pPr marL="228600" indent="-228600" defTabSz="457200">
              <a:buFont typeface="Wingdings" panose="05000000000000000000" pitchFamily="2" charset="2"/>
              <a:buChar char="ü"/>
            </a:pPr>
            <a:endParaRPr lang="en-US" sz="2200" dirty="0">
              <a:solidFill>
                <a:srgbClr val="0E4F8D"/>
              </a:solidFill>
              <a:latin typeface="Trebuchet MS" panose="020B0603020202020204" pitchFamily="34" charset="0"/>
            </a:endParaRPr>
          </a:p>
        </p:txBody>
      </p:sp>
      <p:pic>
        <p:nvPicPr>
          <p:cNvPr id="8" name="Εικόνα 7">
            <a:extLst>
              <a:ext uri="{FF2B5EF4-FFF2-40B4-BE49-F238E27FC236}">
                <a16:creationId xmlns:a16="http://schemas.microsoft.com/office/drawing/2014/main" id="{0A6E9C36-6E82-646B-CBB3-9447F5ECCA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5067" y="3702059"/>
            <a:ext cx="4447742" cy="2080471"/>
          </a:xfrm>
          <a:prstGeom prst="rect">
            <a:avLst/>
          </a:prstGeom>
        </p:spPr>
      </p:pic>
      <p:pic>
        <p:nvPicPr>
          <p:cNvPr id="12" name="Εικόνα 11">
            <a:extLst>
              <a:ext uri="{FF2B5EF4-FFF2-40B4-BE49-F238E27FC236}">
                <a16:creationId xmlns:a16="http://schemas.microsoft.com/office/drawing/2014/main" id="{AC76980D-B6BA-38B4-30DF-04B7869785B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29462" y="3795508"/>
            <a:ext cx="4225714" cy="2125023"/>
          </a:xfrm>
          <a:prstGeom prst="rect">
            <a:avLst/>
          </a:prstGeom>
        </p:spPr>
      </p:pic>
      <p:pic>
        <p:nvPicPr>
          <p:cNvPr id="4" name="Εικόνα 3">
            <a:extLst>
              <a:ext uri="{FF2B5EF4-FFF2-40B4-BE49-F238E27FC236}">
                <a16:creationId xmlns:a16="http://schemas.microsoft.com/office/drawing/2014/main" id="{709DD4D3-03FF-C234-8B59-57392F84EA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2401" y="1303977"/>
            <a:ext cx="4279836" cy="2125023"/>
          </a:xfrm>
          <a:prstGeom prst="rect">
            <a:avLst/>
          </a:prstGeom>
        </p:spPr>
      </p:pic>
    </p:spTree>
    <p:extLst>
      <p:ext uri="{BB962C8B-B14F-4D97-AF65-F5344CB8AC3E}">
        <p14:creationId xmlns:p14="http://schemas.microsoft.com/office/powerpoint/2010/main" val="145541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fontScale="70000" lnSpcReduction="20000"/>
          </a:bodyPr>
          <a:lstStyle/>
          <a:p>
            <a:pPr marL="0" indent="0" algn="l">
              <a:buNone/>
            </a:pPr>
            <a:r>
              <a:rPr lang="el-GR" sz="2400" dirty="0"/>
              <a:t>Η επικοινωνία αποτελεί βασική προτεραιότητα και για τη προγραμματική περίοδο 2021-2027.</a:t>
            </a:r>
          </a:p>
          <a:p>
            <a:pPr marL="0" indent="0" algn="l">
              <a:lnSpc>
                <a:spcPct val="120000"/>
              </a:lnSpc>
              <a:buNone/>
            </a:pPr>
            <a:r>
              <a:rPr lang="el-GR" sz="2400" dirty="0"/>
              <a:t>Το πλαίσιο όλων των δράσεων Δημοσιότητας και Επικοινωνίας για τη περίοδο 2021 – 2027 εδράζεται:</a:t>
            </a:r>
          </a:p>
          <a:p>
            <a:pPr marL="0" indent="0" algn="l">
              <a:lnSpc>
                <a:spcPct val="120000"/>
              </a:lnSpc>
              <a:buNone/>
            </a:pPr>
            <a:endParaRPr lang="el-GR" sz="2400" dirty="0"/>
          </a:p>
          <a:p>
            <a:pPr algn="just">
              <a:lnSpc>
                <a:spcPct val="120000"/>
              </a:lnSpc>
              <a:buClr>
                <a:srgbClr val="7FC34C"/>
              </a:buClr>
              <a:buFont typeface="Wingdings" panose="05000000000000000000" pitchFamily="2" charset="2"/>
              <a:buChar char="Ø"/>
            </a:pPr>
            <a:r>
              <a:rPr lang="el-GR" sz="2600" b="1" u="sng" dirty="0"/>
              <a:t>Στον Κανονισμό ΕΕ 2021/1060</a:t>
            </a:r>
            <a:r>
              <a:rPr lang="el-GR" sz="2600" dirty="0"/>
              <a:t> για τον Καθορισμό Κοινών Διατάξεων και ειδικότερα στο Κεφάλαιο ΙΙΙ Προβολή, Διαφάνεια και Επικοινωνία (</a:t>
            </a:r>
            <a:r>
              <a:rPr lang="el-GR" sz="2600" b="1" i="1" dirty="0">
                <a:solidFill>
                  <a:srgbClr val="7FC34C"/>
                </a:solidFill>
              </a:rPr>
              <a:t>άρθρα 46 έως 50</a:t>
            </a:r>
            <a:r>
              <a:rPr lang="el-GR" sz="2600" dirty="0"/>
              <a:t>), στον οποίο γίνεται αναφορά στις υποχρεώσεις και τις αρμοδιότητες σε θέματα επικοινωνίας τόσο του </a:t>
            </a:r>
            <a:r>
              <a:rPr lang="el-GR" sz="2600" dirty="0">
                <a:solidFill>
                  <a:srgbClr val="19BEDE"/>
                </a:solidFill>
                <a:ea typeface="+mj-ea"/>
                <a:cs typeface="+mj-cs"/>
              </a:rPr>
              <a:t>κράτους μέλους</a:t>
            </a:r>
            <a:r>
              <a:rPr lang="el-GR" sz="2600" dirty="0"/>
              <a:t>, των </a:t>
            </a:r>
            <a:r>
              <a:rPr lang="el-GR" sz="2600" dirty="0">
                <a:solidFill>
                  <a:srgbClr val="19BEDE"/>
                </a:solidFill>
                <a:ea typeface="+mj-ea"/>
                <a:cs typeface="+mj-cs"/>
              </a:rPr>
              <a:t>Διαχειριστικών Αρχών </a:t>
            </a:r>
            <a:r>
              <a:rPr lang="el-GR" sz="2600" dirty="0"/>
              <a:t>αλλά και των </a:t>
            </a:r>
            <a:r>
              <a:rPr lang="el-GR" sz="2600" dirty="0">
                <a:solidFill>
                  <a:srgbClr val="19BEDE"/>
                </a:solidFill>
                <a:ea typeface="+mj-ea"/>
                <a:cs typeface="+mj-cs"/>
              </a:rPr>
              <a:t>Δικαιούχων του Προγράμματος</a:t>
            </a:r>
            <a:r>
              <a:rPr lang="el-GR" sz="2600" dirty="0"/>
              <a:t>.</a:t>
            </a:r>
          </a:p>
          <a:p>
            <a:pPr algn="just">
              <a:lnSpc>
                <a:spcPct val="120000"/>
              </a:lnSpc>
              <a:buClr>
                <a:srgbClr val="7FC34C"/>
              </a:buClr>
              <a:buFont typeface="Wingdings" panose="05000000000000000000" pitchFamily="2" charset="2"/>
              <a:buChar char="Ø"/>
            </a:pPr>
            <a:endParaRPr lang="el-GR" sz="2600" dirty="0"/>
          </a:p>
          <a:p>
            <a:pPr algn="just">
              <a:lnSpc>
                <a:spcPct val="120000"/>
              </a:lnSpc>
              <a:buClr>
                <a:srgbClr val="7FC34C"/>
              </a:buClr>
              <a:buFont typeface="Wingdings" panose="05000000000000000000" pitchFamily="2" charset="2"/>
              <a:buChar char="Ø"/>
            </a:pPr>
            <a:r>
              <a:rPr lang="el-GR" sz="2600" b="1" u="sng" dirty="0"/>
              <a:t>Στον Οδηγό Επικοινωνίας ΕΣΠΑ 2021-2027</a:t>
            </a:r>
            <a:r>
              <a:rPr lang="el-GR" sz="2600" dirty="0"/>
              <a:t> της Εθνικής Αρχής Συντονισμού ΕΣΠΑ του Υπουργείου Ανάπτυξης &amp; Επενδύσεων, στον οποίο υπάρχει η </a:t>
            </a:r>
            <a:r>
              <a:rPr lang="el-GR" sz="2600" dirty="0">
                <a:solidFill>
                  <a:srgbClr val="19BEDE"/>
                </a:solidFill>
                <a:ea typeface="+mj-ea"/>
                <a:cs typeface="+mj-cs"/>
              </a:rPr>
              <a:t>κωδικοποίηση</a:t>
            </a:r>
            <a:r>
              <a:rPr lang="el-GR" sz="2600" dirty="0"/>
              <a:t> των υποχρεώσεων Διαχειριστικών Αρχών &amp; Δικαιούχων των έργων ως προς την προβολή, διαφάνεια, επικοινωνία του ΕΣΠΑ 2021-2027  καθώς </a:t>
            </a:r>
            <a:r>
              <a:rPr lang="el-GR" sz="2600" dirty="0">
                <a:solidFill>
                  <a:srgbClr val="19BEDE"/>
                </a:solidFill>
                <a:ea typeface="+mj-ea"/>
                <a:cs typeface="+mj-cs"/>
              </a:rPr>
              <a:t>οδηγίες</a:t>
            </a:r>
            <a:r>
              <a:rPr lang="el-GR" sz="2600" dirty="0"/>
              <a:t> για τη διαμόρφωση μιας κοινής εικόνας και ταυτότητας των Προγραμμάτων και των πράξεων του ΕΣΠΑ 2021-2027 στην Ελλάδα.</a:t>
            </a:r>
          </a:p>
          <a:p>
            <a:pPr marL="0" indent="0" algn="l">
              <a:lnSpc>
                <a:spcPct val="120000"/>
              </a:lnSpc>
              <a:buNone/>
            </a:pPr>
            <a:endParaRPr lang="el-GR" sz="2400" dirty="0"/>
          </a:p>
        </p:txBody>
      </p:sp>
    </p:spTree>
    <p:extLst>
      <p:ext uri="{BB962C8B-B14F-4D97-AF65-F5344CB8AC3E}">
        <p14:creationId xmlns:p14="http://schemas.microsoft.com/office/powerpoint/2010/main" val="265550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11CE3-8CC0-B007-74FD-C26813035FC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A018267-F069-C95A-E016-D09BEFC9F2DF}"/>
              </a:ext>
            </a:extLst>
          </p:cNvPr>
          <p:cNvSpPr>
            <a:spLocks noGrp="1"/>
          </p:cNvSpPr>
          <p:nvPr>
            <p:ph type="title"/>
          </p:nvPr>
        </p:nvSpPr>
        <p:spPr>
          <a:xfrm>
            <a:off x="838200" y="365126"/>
            <a:ext cx="10515600" cy="876446"/>
          </a:xfrm>
        </p:spPr>
        <p:txBody>
          <a:bodyPr>
            <a:normAutofit/>
          </a:bodyPr>
          <a:lstStyle/>
          <a:p>
            <a:pPr algn="ctr"/>
            <a:r>
              <a:rPr lang="el-GR" sz="3200" dirty="0"/>
              <a:t>Διαδικτυακοί Τόποι Δικαιούχων</a:t>
            </a:r>
          </a:p>
        </p:txBody>
      </p:sp>
      <p:sp>
        <p:nvSpPr>
          <p:cNvPr id="3" name="Θέση περιεχομένου 2">
            <a:extLst>
              <a:ext uri="{FF2B5EF4-FFF2-40B4-BE49-F238E27FC236}">
                <a16:creationId xmlns:a16="http://schemas.microsoft.com/office/drawing/2014/main" id="{8602BBEC-F097-FE28-4E50-E7657A2DA223}"/>
              </a:ext>
            </a:extLst>
          </p:cNvPr>
          <p:cNvSpPr>
            <a:spLocks noGrp="1"/>
          </p:cNvSpPr>
          <p:nvPr>
            <p:ph idx="1"/>
          </p:nvPr>
        </p:nvSpPr>
        <p:spPr>
          <a:xfrm>
            <a:off x="838200" y="1392572"/>
            <a:ext cx="10515600" cy="4784391"/>
          </a:xfrm>
        </p:spPr>
        <p:txBody>
          <a:bodyPr>
            <a:normAutofit/>
          </a:bodyPr>
          <a:lstStyle/>
          <a:p>
            <a:pPr marL="0" indent="0" algn="just">
              <a:buNone/>
            </a:pPr>
            <a:r>
              <a:rPr lang="el-GR" sz="1800" b="1" dirty="0">
                <a:solidFill>
                  <a:srgbClr val="00BFE0"/>
                </a:solidFill>
              </a:rPr>
              <a:t>Οδηγίες για την τήρηση των υποχρεώσεων δημοσιότητας που σχετίζονται με τους διαδικτυακούς τόπους των δικαιούχων</a:t>
            </a:r>
            <a:endParaRPr lang="el-GR" sz="1800" b="1" i="1" u="none" strike="noStrike" baseline="0" dirty="0">
              <a:solidFill>
                <a:srgbClr val="7FC34C"/>
              </a:solidFill>
            </a:endParaRP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Το έμβλημα της Ε.Ε. με την συνοδευτική δήλωση «Με την συγχρηματοδότηση της Ευρωπαϊκής Ένωσης» θα πρέπει να είναι ορατά αμέσως κατά την είσοδο στον διαδικτυακό τόπο του δικαιούχου όπως επίσης και στα μέσα κοινωνικής δικτύωσης. Η σήμανση θα πρέπει να είναι ορατή χωρίς να απαιτείται ο χρήστης να κυλήσει την σελίδα προς τα κάτω.</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Θα πρέπει να υπάρχει στην αρχική σελίδα του δικαιούχου, εικονίδιο/κουμπί/ευδιάκριτος σύνδεσμος με τον οποίο ο πολίτης θα μεταβαίνει ευχερώς σε πληροφορίες σχετικά με τα συγχρηματοδοτούμενα έργα του φορέα. Τα έργα θα πρέπει να είναι ταξινομημένα ανά Προγραμματική Περίοδο και θα πρέπει να περιλαμβάνεται μία σύντομη περιγραφή του κάθε έργου.</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Ο διαδικτυακός τόπος του δικαιούχου θα πρέπει να διασφαλίζει την δυνατότητα χρήσης από άτομα με ειδικές ανάγκες, συμπεριλαμβάνοντας εργαλεία υποστήριξης, όπως ανάγνωση κειμένου, αντίθεση χρωμάτων, και πλοήγηση μέσω πληκτρολογίου, καλύπτοντας τις απαιτήσεις του προτύπου </a:t>
            </a:r>
            <a:r>
              <a:rPr lang="el-GR" sz="1700" dirty="0">
                <a:solidFill>
                  <a:srgbClr val="19BEDE"/>
                </a:solidFill>
                <a:ea typeface="+mj-ea"/>
                <a:cs typeface="+mj-cs"/>
              </a:rPr>
              <a:t>WCAG 2.1 (ελάχιστο επίπεδο AA)</a:t>
            </a:r>
            <a:r>
              <a:rPr lang="el-GR" sz="1700" dirty="0">
                <a:solidFill>
                  <a:schemeClr val="accent1">
                    <a:lumMod val="75000"/>
                  </a:schemeClr>
                </a:solidFill>
                <a:ea typeface="Verdana" panose="020B0604030504040204" pitchFamily="34" charset="0"/>
              </a:rPr>
              <a:t>.</a:t>
            </a:r>
            <a:endParaRPr lang="en-US" sz="1700" dirty="0">
              <a:solidFill>
                <a:schemeClr val="accent1">
                  <a:lumMod val="75000"/>
                </a:schemeClr>
              </a:solidFill>
              <a:ea typeface="Verdana" panose="020B0604030504040204" pitchFamily="34" charset="0"/>
            </a:endParaRPr>
          </a:p>
        </p:txBody>
      </p:sp>
    </p:spTree>
    <p:extLst>
      <p:ext uri="{BB962C8B-B14F-4D97-AF65-F5344CB8AC3E}">
        <p14:creationId xmlns:p14="http://schemas.microsoft.com/office/powerpoint/2010/main" val="295832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15C8-C609-066C-5102-9C9DA5189A2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EDF6B25-E370-A0E8-DFF4-A9C53887B7C2}"/>
              </a:ext>
            </a:extLst>
          </p:cNvPr>
          <p:cNvSpPr>
            <a:spLocks noGrp="1"/>
          </p:cNvSpPr>
          <p:nvPr>
            <p:ph type="title"/>
          </p:nvPr>
        </p:nvSpPr>
        <p:spPr>
          <a:xfrm>
            <a:off x="838200" y="365126"/>
            <a:ext cx="10515600" cy="876446"/>
          </a:xfrm>
        </p:spPr>
        <p:txBody>
          <a:bodyPr>
            <a:normAutofit/>
          </a:bodyPr>
          <a:lstStyle/>
          <a:p>
            <a:pPr algn="ctr"/>
            <a:r>
              <a:rPr lang="el-GR" sz="3200" dirty="0"/>
              <a:t>Διαδικτυακοί Τόποι Δικαιούχων</a:t>
            </a:r>
            <a:r>
              <a:rPr lang="en-US" sz="3200" dirty="0"/>
              <a:t> – </a:t>
            </a:r>
            <a:r>
              <a:rPr lang="el-GR" sz="3200" dirty="0"/>
              <a:t>Καλές Πρακτικές - ΔΠΘ</a:t>
            </a:r>
          </a:p>
        </p:txBody>
      </p:sp>
      <p:pic>
        <p:nvPicPr>
          <p:cNvPr id="7" name="Εικόνα 6">
            <a:extLst>
              <a:ext uri="{FF2B5EF4-FFF2-40B4-BE49-F238E27FC236}">
                <a16:creationId xmlns:a16="http://schemas.microsoft.com/office/drawing/2014/main" id="{4E037C34-4482-A6A4-21B5-BD4351DEE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8" y="1560352"/>
            <a:ext cx="7457813" cy="3698786"/>
          </a:xfrm>
          <a:prstGeom prst="rect">
            <a:avLst/>
          </a:prstGeom>
        </p:spPr>
      </p:pic>
      <p:pic>
        <p:nvPicPr>
          <p:cNvPr id="9" name="Εικόνα 8">
            <a:extLst>
              <a:ext uri="{FF2B5EF4-FFF2-40B4-BE49-F238E27FC236}">
                <a16:creationId xmlns:a16="http://schemas.microsoft.com/office/drawing/2014/main" id="{81F314E0-0C50-6A79-DA92-21B86B3DA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9000"/>
            <a:ext cx="5863059" cy="3167254"/>
          </a:xfrm>
          <a:prstGeom prst="rect">
            <a:avLst/>
          </a:prstGeom>
        </p:spPr>
      </p:pic>
      <p:sp>
        <p:nvSpPr>
          <p:cNvPr id="10" name="Στρογγυλεμένο ορθογώνιο 33">
            <a:extLst>
              <a:ext uri="{FF2B5EF4-FFF2-40B4-BE49-F238E27FC236}">
                <a16:creationId xmlns:a16="http://schemas.microsoft.com/office/drawing/2014/main" id="{B3DC53D2-8F83-4171-858B-7FCF2784C552}"/>
              </a:ext>
            </a:extLst>
          </p:cNvPr>
          <p:cNvSpPr/>
          <p:nvPr/>
        </p:nvSpPr>
        <p:spPr>
          <a:xfrm>
            <a:off x="3150588" y="2187648"/>
            <a:ext cx="1303966" cy="354216"/>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Κάτω 10">
            <a:extLst>
              <a:ext uri="{FF2B5EF4-FFF2-40B4-BE49-F238E27FC236}">
                <a16:creationId xmlns:a16="http://schemas.microsoft.com/office/drawing/2014/main" id="{B3EA6581-8DE8-7895-C82C-ADA66C374C18}"/>
              </a:ext>
            </a:extLst>
          </p:cNvPr>
          <p:cNvSpPr/>
          <p:nvPr/>
        </p:nvSpPr>
        <p:spPr>
          <a:xfrm rot="18108995">
            <a:off x="4972300" y="2443674"/>
            <a:ext cx="558899" cy="14198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5508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252D9-E329-19A6-7DD4-8D4D14DBA2D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D91F75F-4C6A-67F6-55AC-FD67A567E3DC}"/>
              </a:ext>
            </a:extLst>
          </p:cNvPr>
          <p:cNvSpPr>
            <a:spLocks noGrp="1"/>
          </p:cNvSpPr>
          <p:nvPr>
            <p:ph type="title"/>
          </p:nvPr>
        </p:nvSpPr>
        <p:spPr>
          <a:xfrm>
            <a:off x="838200" y="365126"/>
            <a:ext cx="10515600" cy="876446"/>
          </a:xfrm>
        </p:spPr>
        <p:txBody>
          <a:bodyPr>
            <a:normAutofit/>
          </a:bodyPr>
          <a:lstStyle/>
          <a:p>
            <a:pPr algn="ctr"/>
            <a:r>
              <a:rPr lang="el-GR" sz="3200" dirty="0"/>
              <a:t>Διαδικτυακοί Τόποι Δικαιούχων</a:t>
            </a:r>
            <a:r>
              <a:rPr lang="en-US" sz="3200" dirty="0"/>
              <a:t> – </a:t>
            </a:r>
            <a:r>
              <a:rPr lang="el-GR" sz="3200" dirty="0"/>
              <a:t>Καλές Πρακτικές - ΔΠΘ</a:t>
            </a:r>
          </a:p>
        </p:txBody>
      </p:sp>
      <p:pic>
        <p:nvPicPr>
          <p:cNvPr id="7" name="Εικόνα 6">
            <a:extLst>
              <a:ext uri="{FF2B5EF4-FFF2-40B4-BE49-F238E27FC236}">
                <a16:creationId xmlns:a16="http://schemas.microsoft.com/office/drawing/2014/main" id="{A7A28CFC-CE47-9EE9-E92E-95F1B8ACF5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679" y="1643790"/>
            <a:ext cx="5242880" cy="3992853"/>
          </a:xfrm>
          <a:prstGeom prst="rect">
            <a:avLst/>
          </a:prstGeom>
        </p:spPr>
      </p:pic>
      <p:pic>
        <p:nvPicPr>
          <p:cNvPr id="9" name="Εικόνα 8">
            <a:extLst>
              <a:ext uri="{FF2B5EF4-FFF2-40B4-BE49-F238E27FC236}">
                <a16:creationId xmlns:a16="http://schemas.microsoft.com/office/drawing/2014/main" id="{331223D8-7B23-8E98-4258-2C513A8E30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5218" y="1601239"/>
            <a:ext cx="4002070" cy="4837338"/>
          </a:xfrm>
          <a:prstGeom prst="rect">
            <a:avLst/>
          </a:prstGeom>
        </p:spPr>
      </p:pic>
      <p:sp>
        <p:nvSpPr>
          <p:cNvPr id="10" name="Στρογγυλεμένο ορθογώνιο 33">
            <a:extLst>
              <a:ext uri="{FF2B5EF4-FFF2-40B4-BE49-F238E27FC236}">
                <a16:creationId xmlns:a16="http://schemas.microsoft.com/office/drawing/2014/main" id="{7224C3C0-C184-D4EE-AE11-26E1C80058E9}"/>
              </a:ext>
            </a:extLst>
          </p:cNvPr>
          <p:cNvSpPr/>
          <p:nvPr/>
        </p:nvSpPr>
        <p:spPr>
          <a:xfrm>
            <a:off x="5752052" y="4331138"/>
            <a:ext cx="343948" cy="262334"/>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Κάτω 10">
            <a:extLst>
              <a:ext uri="{FF2B5EF4-FFF2-40B4-BE49-F238E27FC236}">
                <a16:creationId xmlns:a16="http://schemas.microsoft.com/office/drawing/2014/main" id="{A7F1B010-95A9-3099-4E15-ACCA1C5BE26C}"/>
              </a:ext>
            </a:extLst>
          </p:cNvPr>
          <p:cNvSpPr/>
          <p:nvPr/>
        </p:nvSpPr>
        <p:spPr>
          <a:xfrm rot="16200000">
            <a:off x="6612939" y="4009016"/>
            <a:ext cx="558899" cy="9065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54505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47DF-D4FB-7725-AB9A-3921A9B61C0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7684576-02F2-ECC7-6BD1-BFF4BD7A113B}"/>
              </a:ext>
            </a:extLst>
          </p:cNvPr>
          <p:cNvSpPr>
            <a:spLocks noGrp="1"/>
          </p:cNvSpPr>
          <p:nvPr>
            <p:ph type="title"/>
          </p:nvPr>
        </p:nvSpPr>
        <p:spPr>
          <a:xfrm>
            <a:off x="838200" y="365126"/>
            <a:ext cx="10515600" cy="876446"/>
          </a:xfrm>
        </p:spPr>
        <p:txBody>
          <a:bodyPr>
            <a:normAutofit fontScale="90000"/>
          </a:bodyPr>
          <a:lstStyle/>
          <a:p>
            <a:pPr algn="ctr"/>
            <a:r>
              <a:rPr lang="el-GR" sz="3200" dirty="0"/>
              <a:t>Διαδικτυακοί Τόποι Δικαιούχων</a:t>
            </a:r>
            <a:r>
              <a:rPr lang="en-US" sz="3200" dirty="0"/>
              <a:t> – </a:t>
            </a:r>
            <a:r>
              <a:rPr lang="el-GR" sz="3200" dirty="0"/>
              <a:t>Καλές Πρακτικές – Εγνατία</a:t>
            </a:r>
          </a:p>
        </p:txBody>
      </p:sp>
      <p:pic>
        <p:nvPicPr>
          <p:cNvPr id="7" name="Εικόνα 6">
            <a:extLst>
              <a:ext uri="{FF2B5EF4-FFF2-40B4-BE49-F238E27FC236}">
                <a16:creationId xmlns:a16="http://schemas.microsoft.com/office/drawing/2014/main" id="{5597CD92-C0B0-E3D1-7902-26A6E06359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5984" y="1417739"/>
            <a:ext cx="7286416" cy="3698786"/>
          </a:xfrm>
          <a:prstGeom prst="rect">
            <a:avLst/>
          </a:prstGeom>
        </p:spPr>
      </p:pic>
      <p:pic>
        <p:nvPicPr>
          <p:cNvPr id="9" name="Εικόνα 8">
            <a:extLst>
              <a:ext uri="{FF2B5EF4-FFF2-40B4-BE49-F238E27FC236}">
                <a16:creationId xmlns:a16="http://schemas.microsoft.com/office/drawing/2014/main" id="{A7CDDFA2-5C27-228E-C0DD-6A7CC95343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04130" y="3338818"/>
            <a:ext cx="6254929" cy="3150255"/>
          </a:xfrm>
          <a:prstGeom prst="rect">
            <a:avLst/>
          </a:prstGeom>
        </p:spPr>
      </p:pic>
      <p:sp>
        <p:nvSpPr>
          <p:cNvPr id="10" name="Στρογγυλεμένο ορθογώνιο 33">
            <a:extLst>
              <a:ext uri="{FF2B5EF4-FFF2-40B4-BE49-F238E27FC236}">
                <a16:creationId xmlns:a16="http://schemas.microsoft.com/office/drawing/2014/main" id="{B5E86F4C-B87E-8D03-C121-B268360137BD}"/>
              </a:ext>
            </a:extLst>
          </p:cNvPr>
          <p:cNvSpPr/>
          <p:nvPr/>
        </p:nvSpPr>
        <p:spPr>
          <a:xfrm>
            <a:off x="4118994" y="1802693"/>
            <a:ext cx="1977005" cy="354216"/>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Κάτω 10">
            <a:extLst>
              <a:ext uri="{FF2B5EF4-FFF2-40B4-BE49-F238E27FC236}">
                <a16:creationId xmlns:a16="http://schemas.microsoft.com/office/drawing/2014/main" id="{24DCAA8D-BAED-4DC8-53C7-108A5B2E4546}"/>
              </a:ext>
            </a:extLst>
          </p:cNvPr>
          <p:cNvSpPr/>
          <p:nvPr/>
        </p:nvSpPr>
        <p:spPr>
          <a:xfrm rot="18108995">
            <a:off x="4590118" y="2926799"/>
            <a:ext cx="558899" cy="14198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Στρογγυλεμένο ορθογώνιο 33">
            <a:extLst>
              <a:ext uri="{FF2B5EF4-FFF2-40B4-BE49-F238E27FC236}">
                <a16:creationId xmlns:a16="http://schemas.microsoft.com/office/drawing/2014/main" id="{E29AB835-37B2-86A1-297A-12A4F3E49571}"/>
              </a:ext>
            </a:extLst>
          </p:cNvPr>
          <p:cNvSpPr/>
          <p:nvPr/>
        </p:nvSpPr>
        <p:spPr>
          <a:xfrm>
            <a:off x="2315360" y="2541862"/>
            <a:ext cx="763399" cy="486564"/>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Στρογγυλεμένο ορθογώνιο 33">
            <a:extLst>
              <a:ext uri="{FF2B5EF4-FFF2-40B4-BE49-F238E27FC236}">
                <a16:creationId xmlns:a16="http://schemas.microsoft.com/office/drawing/2014/main" id="{7062DF57-68DB-26EC-5BFA-9A2F8CB20C2F}"/>
              </a:ext>
            </a:extLst>
          </p:cNvPr>
          <p:cNvSpPr/>
          <p:nvPr/>
        </p:nvSpPr>
        <p:spPr>
          <a:xfrm>
            <a:off x="5880683" y="6174297"/>
            <a:ext cx="2306972" cy="171398"/>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42088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640BA-FF87-4898-57E6-08874F79C6B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D08C81E-3CD2-7D0F-ACF8-37EEFE877C57}"/>
              </a:ext>
            </a:extLst>
          </p:cNvPr>
          <p:cNvSpPr>
            <a:spLocks noGrp="1"/>
          </p:cNvSpPr>
          <p:nvPr>
            <p:ph type="title"/>
          </p:nvPr>
        </p:nvSpPr>
        <p:spPr>
          <a:xfrm>
            <a:off x="838200" y="365126"/>
            <a:ext cx="10515600" cy="876446"/>
          </a:xfrm>
        </p:spPr>
        <p:txBody>
          <a:bodyPr>
            <a:normAutofit fontScale="90000"/>
          </a:bodyPr>
          <a:lstStyle/>
          <a:p>
            <a:pPr algn="ctr"/>
            <a:r>
              <a:rPr lang="el-GR" sz="3200" dirty="0"/>
              <a:t>Διαδικτυακοί Τόποι Δικαιούχων</a:t>
            </a:r>
            <a:r>
              <a:rPr lang="en-US" sz="3200" dirty="0"/>
              <a:t> – </a:t>
            </a:r>
            <a:r>
              <a:rPr lang="el-GR" sz="3200" dirty="0"/>
              <a:t>Καλές Πρακτικές - Εγνατία</a:t>
            </a:r>
          </a:p>
        </p:txBody>
      </p:sp>
      <p:pic>
        <p:nvPicPr>
          <p:cNvPr id="7" name="Εικόνα 6">
            <a:extLst>
              <a:ext uri="{FF2B5EF4-FFF2-40B4-BE49-F238E27FC236}">
                <a16:creationId xmlns:a16="http://schemas.microsoft.com/office/drawing/2014/main" id="{348311E1-ECA5-F104-CA16-6E01C5BED5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9151" y="1643790"/>
            <a:ext cx="5227927" cy="3985223"/>
          </a:xfrm>
          <a:prstGeom prst="rect">
            <a:avLst/>
          </a:prstGeom>
        </p:spPr>
      </p:pic>
      <p:pic>
        <p:nvPicPr>
          <p:cNvPr id="9" name="Εικόνα 8">
            <a:extLst>
              <a:ext uri="{FF2B5EF4-FFF2-40B4-BE49-F238E27FC236}">
                <a16:creationId xmlns:a16="http://schemas.microsoft.com/office/drawing/2014/main" id="{443ABA7C-BFE6-E115-23C0-C6FDBB7A13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96712" y="1354310"/>
            <a:ext cx="2491530" cy="5357963"/>
          </a:xfrm>
          <a:prstGeom prst="rect">
            <a:avLst/>
          </a:prstGeom>
        </p:spPr>
      </p:pic>
      <p:sp>
        <p:nvSpPr>
          <p:cNvPr id="10" name="Στρογγυλεμένο ορθογώνιο 33">
            <a:extLst>
              <a:ext uri="{FF2B5EF4-FFF2-40B4-BE49-F238E27FC236}">
                <a16:creationId xmlns:a16="http://schemas.microsoft.com/office/drawing/2014/main" id="{93305ABF-4B18-F177-D573-513245FE2018}"/>
              </a:ext>
            </a:extLst>
          </p:cNvPr>
          <p:cNvSpPr/>
          <p:nvPr/>
        </p:nvSpPr>
        <p:spPr>
          <a:xfrm>
            <a:off x="1599500" y="4297582"/>
            <a:ext cx="2771163" cy="262334"/>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Κάτω 10">
            <a:extLst>
              <a:ext uri="{FF2B5EF4-FFF2-40B4-BE49-F238E27FC236}">
                <a16:creationId xmlns:a16="http://schemas.microsoft.com/office/drawing/2014/main" id="{51C6E3E6-4854-D5AF-4D5C-953DE323BEDA}"/>
              </a:ext>
            </a:extLst>
          </p:cNvPr>
          <p:cNvSpPr/>
          <p:nvPr/>
        </p:nvSpPr>
        <p:spPr>
          <a:xfrm rot="16200000">
            <a:off x="6987445" y="4067439"/>
            <a:ext cx="558899" cy="9065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7790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a:xfrm>
            <a:off x="838200" y="365125"/>
            <a:ext cx="10515600" cy="985503"/>
          </a:xfrm>
        </p:spPr>
        <p:txBody>
          <a:bodyPr>
            <a:normAutofit/>
          </a:bodyPr>
          <a:lstStyle/>
          <a:p>
            <a:pPr algn="ctr"/>
            <a:r>
              <a:rPr lang="el-GR" sz="3200" dirty="0"/>
              <a:t>Μέσα Κοινωνικής Δικτύωσης (</a:t>
            </a:r>
            <a:r>
              <a:rPr lang="en-US" sz="3200" dirty="0"/>
              <a:t>Social Media)</a:t>
            </a:r>
            <a:endParaRPr lang="el-GR" sz="3200" dirty="0"/>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903514" y="2068528"/>
            <a:ext cx="6243735" cy="3506462"/>
          </a:xfrm>
        </p:spPr>
        <p:txBody>
          <a:bodyPr>
            <a:noAutofit/>
          </a:bodyPr>
          <a:lstStyle/>
          <a:p>
            <a:pPr algn="just">
              <a:lnSpc>
                <a:spcPct val="150000"/>
              </a:lnSpc>
              <a:spcBef>
                <a:spcPts val="0"/>
              </a:spcBef>
              <a:buFont typeface="Wingdings" panose="05000000000000000000" pitchFamily="2" charset="2"/>
              <a:buChar char="ü"/>
            </a:pPr>
            <a:r>
              <a:rPr lang="el-GR" sz="1700" dirty="0"/>
              <a:t>Όταν ο δικαιούχος διαθέτει ενεργούς λογαριασμούς σε μέσα κοινωνικής δικτύωσης (</a:t>
            </a:r>
            <a:r>
              <a:rPr lang="en-US" sz="1700" dirty="0"/>
              <a:t>Facebook, Instagram, </a:t>
            </a:r>
            <a:r>
              <a:rPr lang="en-US" sz="1700" dirty="0" err="1"/>
              <a:t>Youtube</a:t>
            </a:r>
            <a:r>
              <a:rPr lang="en-US" sz="1700" dirty="0"/>
              <a:t>, X </a:t>
            </a:r>
            <a:r>
              <a:rPr lang="el-GR" sz="1700" dirty="0" err="1"/>
              <a:t>κλπ</a:t>
            </a:r>
            <a:r>
              <a:rPr lang="el-GR" sz="1700" dirty="0"/>
              <a:t>), θα πρέπει στις αναρτήσεις του που σχετίζονται με συγχρηματοδοτούμενα έργα να περιλαμβάνει ορατά την σήμανση της συγχρηματοδότησης (Έμβλημα ΕΕ, σήμα ΕΣΠΑ 2021-2027 και το λεκτικό της συγχρηματοδότησης).</a:t>
            </a:r>
          </a:p>
          <a:p>
            <a:pPr algn="just">
              <a:lnSpc>
                <a:spcPct val="150000"/>
              </a:lnSpc>
              <a:spcBef>
                <a:spcPts val="0"/>
              </a:spcBef>
              <a:buFont typeface="Wingdings" panose="05000000000000000000" pitchFamily="2" charset="2"/>
              <a:buChar char="ü"/>
            </a:pPr>
            <a:r>
              <a:rPr lang="el-GR" sz="1700" dirty="0"/>
              <a:t>Συνίσταται η χρήση </a:t>
            </a:r>
            <a:r>
              <a:rPr lang="en-US" sz="1700" dirty="0"/>
              <a:t>hashtags</a:t>
            </a:r>
            <a:r>
              <a:rPr lang="el-GR" sz="1700" dirty="0"/>
              <a:t>: #ΕΣΠΑ , #ΈργοΕΣΠΑ</a:t>
            </a:r>
          </a:p>
          <a:p>
            <a:pPr algn="just">
              <a:lnSpc>
                <a:spcPct val="150000"/>
              </a:lnSpc>
              <a:spcBef>
                <a:spcPts val="0"/>
              </a:spcBef>
              <a:buFont typeface="Wingdings" panose="05000000000000000000" pitchFamily="2" charset="2"/>
              <a:buChar char="ü"/>
            </a:pPr>
            <a:r>
              <a:rPr lang="el-GR" sz="1700" dirty="0"/>
              <a:t>Οι λογαριασμοί θα πρέπει να είναι δημόσιοι.</a:t>
            </a:r>
            <a:endParaRPr lang="en-US" sz="1700" dirty="0"/>
          </a:p>
          <a:p>
            <a:pPr marL="0" indent="0" algn="just">
              <a:lnSpc>
                <a:spcPct val="150000"/>
              </a:lnSpc>
              <a:spcBef>
                <a:spcPts val="0"/>
              </a:spcBef>
              <a:buNone/>
            </a:pPr>
            <a:r>
              <a:rPr lang="el-GR" sz="1700" dirty="0"/>
              <a:t> </a:t>
            </a:r>
          </a:p>
          <a:p>
            <a:pPr marL="0" indent="0" algn="just">
              <a:lnSpc>
                <a:spcPct val="150000"/>
              </a:lnSpc>
              <a:spcBef>
                <a:spcPts val="0"/>
              </a:spcBef>
              <a:buNone/>
            </a:pPr>
            <a:endParaRPr lang="el-GR" sz="1700" dirty="0"/>
          </a:p>
        </p:txBody>
      </p:sp>
      <p:pic>
        <p:nvPicPr>
          <p:cNvPr id="9" name="Εικόνα 8">
            <a:extLst>
              <a:ext uri="{FF2B5EF4-FFF2-40B4-BE49-F238E27FC236}">
                <a16:creationId xmlns:a16="http://schemas.microsoft.com/office/drawing/2014/main" id="{D210F03E-32AE-936B-1205-0636C5583D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76363" y="1418254"/>
            <a:ext cx="3249440" cy="4474898"/>
          </a:xfrm>
          <a:prstGeom prst="rect">
            <a:avLst/>
          </a:prstGeom>
        </p:spPr>
      </p:pic>
    </p:spTree>
    <p:extLst>
      <p:ext uri="{BB962C8B-B14F-4D97-AF65-F5344CB8AC3E}">
        <p14:creationId xmlns:p14="http://schemas.microsoft.com/office/powerpoint/2010/main" val="2200714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0EE22-0DF7-528C-BF90-F812E0140C6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891B2C5-5888-310F-4733-06AAF0A03559}"/>
              </a:ext>
            </a:extLst>
          </p:cNvPr>
          <p:cNvSpPr>
            <a:spLocks noGrp="1"/>
          </p:cNvSpPr>
          <p:nvPr>
            <p:ph type="title"/>
          </p:nvPr>
        </p:nvSpPr>
        <p:spPr>
          <a:xfrm>
            <a:off x="838200" y="365126"/>
            <a:ext cx="10515600" cy="876446"/>
          </a:xfrm>
        </p:spPr>
        <p:txBody>
          <a:bodyPr>
            <a:normAutofit/>
          </a:bodyPr>
          <a:lstStyle/>
          <a:p>
            <a:pPr algn="ctr"/>
            <a:r>
              <a:rPr lang="el-GR" sz="3200" dirty="0" err="1"/>
              <a:t>Προσβάσιμη</a:t>
            </a:r>
            <a:r>
              <a:rPr lang="el-GR" sz="3200" dirty="0"/>
              <a:t> επικοινωνία για άτομα με αναπηρία</a:t>
            </a:r>
          </a:p>
        </p:txBody>
      </p:sp>
      <p:sp>
        <p:nvSpPr>
          <p:cNvPr id="3" name="Θέση περιεχομένου 2">
            <a:extLst>
              <a:ext uri="{FF2B5EF4-FFF2-40B4-BE49-F238E27FC236}">
                <a16:creationId xmlns:a16="http://schemas.microsoft.com/office/drawing/2014/main" id="{9CE7C04E-BD05-9EBE-EDE6-01F4BE965163}"/>
              </a:ext>
            </a:extLst>
          </p:cNvPr>
          <p:cNvSpPr>
            <a:spLocks noGrp="1"/>
          </p:cNvSpPr>
          <p:nvPr>
            <p:ph idx="1"/>
          </p:nvPr>
        </p:nvSpPr>
        <p:spPr>
          <a:xfrm>
            <a:off x="838200" y="1392572"/>
            <a:ext cx="10515600" cy="4784391"/>
          </a:xfrm>
        </p:spPr>
        <p:txBody>
          <a:bodyPr>
            <a:normAutofit/>
          </a:bodyPr>
          <a:lstStyle/>
          <a:p>
            <a:pPr marL="0" indent="0" algn="just">
              <a:buNone/>
            </a:pPr>
            <a:r>
              <a:rPr lang="el-GR" sz="1800" b="1" dirty="0">
                <a:solidFill>
                  <a:srgbClr val="00BFE0"/>
                </a:solidFill>
              </a:rPr>
              <a:t>Οδηγίες για την τήρηση των υποχρεώσεων δημοσιότητας που σχετίζονται με την ισότιμη πρόσβαση των ατόμων με αναπηρία</a:t>
            </a:r>
            <a:endParaRPr lang="el-GR" sz="1800" b="1" i="1" u="none" strike="noStrike" baseline="0" dirty="0">
              <a:solidFill>
                <a:srgbClr val="7FC34C"/>
              </a:solidFill>
            </a:endParaRPr>
          </a:p>
          <a:p>
            <a:pPr algn="just">
              <a:lnSpc>
                <a:spcPct val="120000"/>
              </a:lnSpc>
              <a:buClr>
                <a:srgbClr val="19BEDE"/>
              </a:buClr>
              <a:buFont typeface="Wingdings" panose="05000000000000000000" pitchFamily="2" charset="2"/>
              <a:buChar char="ü"/>
            </a:pPr>
            <a:r>
              <a:rPr lang="el-GR" sz="1700" dirty="0">
                <a:solidFill>
                  <a:srgbClr val="19BEDE"/>
                </a:solidFill>
                <a:ea typeface="+mj-ea"/>
                <a:cs typeface="+mj-cs"/>
              </a:rPr>
              <a:t>Εκδηλώσεις</a:t>
            </a:r>
            <a:r>
              <a:rPr lang="el-GR" sz="1700" dirty="0">
                <a:solidFill>
                  <a:schemeClr val="accent1">
                    <a:lumMod val="75000"/>
                  </a:schemeClr>
                </a:solidFill>
                <a:ea typeface="Verdana" panose="020B0604030504040204" pitchFamily="34" charset="0"/>
              </a:rPr>
              <a:t>: Πρόβλεψη θέσεων για χρήστες αναπηρικών </a:t>
            </a:r>
            <a:r>
              <a:rPr lang="el-GR" sz="1700" dirty="0" err="1">
                <a:solidFill>
                  <a:schemeClr val="accent1">
                    <a:lumMod val="75000"/>
                  </a:schemeClr>
                </a:solidFill>
                <a:ea typeface="Verdana" panose="020B0604030504040204" pitchFamily="34" charset="0"/>
              </a:rPr>
              <a:t>αμαξιδίων</a:t>
            </a:r>
            <a:r>
              <a:rPr lang="el-GR" sz="1700" dirty="0">
                <a:solidFill>
                  <a:schemeClr val="accent1">
                    <a:lumMod val="75000"/>
                  </a:schemeClr>
                </a:solidFill>
                <a:ea typeface="Verdana" panose="020B0604030504040204" pitchFamily="34" charset="0"/>
              </a:rPr>
              <a:t>, τραπέζια με δυνατότητα μετακίνησης και προσβασιμότητα στο πάνελ με ράμπες για ομιλητές.</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rgbClr val="19BEDE"/>
                </a:solidFill>
                <a:ea typeface="+mj-ea"/>
                <a:cs typeface="+mj-cs"/>
              </a:rPr>
              <a:t>Τηλεοπτικά Μηνύματα</a:t>
            </a:r>
            <a:r>
              <a:rPr lang="el-GR" sz="1700" dirty="0">
                <a:solidFill>
                  <a:schemeClr val="accent1">
                    <a:lumMod val="75000"/>
                  </a:schemeClr>
                </a:solidFill>
                <a:ea typeface="Verdana" panose="020B0604030504040204" pitchFamily="34" charset="0"/>
              </a:rPr>
              <a:t>: Συμπερίληψη υποτιτλισμού, ακουστικής περιγραφής και διερμηνείας στη νοηματική γλώσσα.</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rgbClr val="19BEDE"/>
                </a:solidFill>
                <a:ea typeface="+mj-ea"/>
                <a:cs typeface="+mj-cs"/>
              </a:rPr>
              <a:t>Ραδιοφωνικά Μηνύματα</a:t>
            </a:r>
            <a:r>
              <a:rPr lang="el-GR" sz="1700" dirty="0">
                <a:solidFill>
                  <a:schemeClr val="accent1">
                    <a:lumMod val="75000"/>
                  </a:schemeClr>
                </a:solidFill>
                <a:ea typeface="Verdana" panose="020B0604030504040204" pitchFamily="34" charset="0"/>
              </a:rPr>
              <a:t>: Εξασφάλιση προσβασιμότητας μέσω συστημάτων </a:t>
            </a:r>
            <a:r>
              <a:rPr lang="el-GR" sz="1700" dirty="0" err="1">
                <a:solidFill>
                  <a:schemeClr val="accent1">
                    <a:lumMod val="75000"/>
                  </a:schemeClr>
                </a:solidFill>
                <a:ea typeface="Verdana" panose="020B0604030504040204" pitchFamily="34" charset="0"/>
              </a:rPr>
              <a:t>Radio</a:t>
            </a:r>
            <a:r>
              <a:rPr lang="el-GR" sz="1700" dirty="0">
                <a:solidFill>
                  <a:schemeClr val="accent1">
                    <a:lumMod val="75000"/>
                  </a:schemeClr>
                </a:solidFill>
                <a:ea typeface="Verdana" panose="020B0604030504040204" pitchFamily="34" charset="0"/>
              </a:rPr>
              <a:t> </a:t>
            </a:r>
            <a:r>
              <a:rPr lang="el-GR" sz="1700" dirty="0" err="1">
                <a:solidFill>
                  <a:schemeClr val="accent1">
                    <a:lumMod val="75000"/>
                  </a:schemeClr>
                </a:solidFill>
                <a:ea typeface="Verdana" panose="020B0604030504040204" pitchFamily="34" charset="0"/>
              </a:rPr>
              <a:t>Data</a:t>
            </a:r>
            <a:r>
              <a:rPr lang="el-GR" sz="1700" dirty="0">
                <a:solidFill>
                  <a:schemeClr val="accent1">
                    <a:lumMod val="75000"/>
                  </a:schemeClr>
                </a:solidFill>
                <a:ea typeface="Verdana" panose="020B0604030504040204" pitchFamily="34" charset="0"/>
              </a:rPr>
              <a:t> </a:t>
            </a:r>
            <a:r>
              <a:rPr lang="el-GR" sz="1700" dirty="0" err="1">
                <a:solidFill>
                  <a:schemeClr val="accent1">
                    <a:lumMod val="75000"/>
                  </a:schemeClr>
                </a:solidFill>
                <a:ea typeface="Verdana" panose="020B0604030504040204" pitchFamily="34" charset="0"/>
              </a:rPr>
              <a:t>System</a:t>
            </a:r>
            <a:r>
              <a:rPr lang="el-GR" sz="1700" dirty="0">
                <a:solidFill>
                  <a:schemeClr val="accent1">
                    <a:lumMod val="75000"/>
                  </a:schemeClr>
                </a:solidFill>
                <a:ea typeface="Verdana" panose="020B0604030504040204" pitchFamily="34" charset="0"/>
              </a:rPr>
              <a:t> (</a:t>
            </a:r>
            <a:r>
              <a:rPr lang="en-US" sz="1700" dirty="0">
                <a:solidFill>
                  <a:schemeClr val="accent1">
                    <a:lumMod val="75000"/>
                  </a:schemeClr>
                </a:solidFill>
                <a:ea typeface="Verdana" panose="020B0604030504040204" pitchFamily="34" charset="0"/>
              </a:rPr>
              <a:t>RDS)</a:t>
            </a:r>
            <a:r>
              <a:rPr lang="el-GR" sz="1700" dirty="0">
                <a:solidFill>
                  <a:schemeClr val="accent1">
                    <a:lumMod val="75000"/>
                  </a:schemeClr>
                </a:solidFill>
                <a:ea typeface="Verdana" panose="020B0604030504040204" pitchFamily="34" charset="0"/>
              </a:rPr>
              <a:t>.</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rgbClr val="19BEDE"/>
                </a:solidFill>
                <a:ea typeface="+mj-ea"/>
                <a:cs typeface="+mj-cs"/>
              </a:rPr>
              <a:t>Έντυπο Υλικό</a:t>
            </a:r>
            <a:r>
              <a:rPr lang="el-GR" sz="1700" dirty="0">
                <a:solidFill>
                  <a:schemeClr val="accent1">
                    <a:lumMod val="75000"/>
                  </a:schemeClr>
                </a:solidFill>
                <a:ea typeface="Verdana" panose="020B0604030504040204" pitchFamily="34" charset="0"/>
              </a:rPr>
              <a:t>:</a:t>
            </a:r>
            <a:r>
              <a:rPr lang="en-US" sz="1700" dirty="0">
                <a:solidFill>
                  <a:schemeClr val="accent1">
                    <a:lumMod val="75000"/>
                  </a:schemeClr>
                </a:solidFill>
                <a:ea typeface="Verdana" panose="020B0604030504040204" pitchFamily="34" charset="0"/>
              </a:rPr>
              <a:t> </a:t>
            </a:r>
            <a:r>
              <a:rPr lang="el-GR" sz="1700" dirty="0">
                <a:solidFill>
                  <a:schemeClr val="accent1">
                    <a:lumMod val="75000"/>
                  </a:schemeClr>
                </a:solidFill>
                <a:ea typeface="Verdana" panose="020B0604030504040204" pitchFamily="34" charset="0"/>
              </a:rPr>
              <a:t>Παροχή σε μορφές όπως </a:t>
            </a:r>
            <a:r>
              <a:rPr lang="el-GR" sz="1700" dirty="0" err="1">
                <a:solidFill>
                  <a:schemeClr val="accent1">
                    <a:lumMod val="75000"/>
                  </a:schemeClr>
                </a:solidFill>
                <a:ea typeface="Verdana" panose="020B0604030504040204" pitchFamily="34" charset="0"/>
              </a:rPr>
              <a:t>Braille</a:t>
            </a:r>
            <a:r>
              <a:rPr lang="el-GR" sz="1700" dirty="0">
                <a:solidFill>
                  <a:schemeClr val="accent1">
                    <a:lumMod val="75000"/>
                  </a:schemeClr>
                </a:solidFill>
                <a:ea typeface="Verdana" panose="020B0604030504040204" pitchFamily="34" charset="0"/>
              </a:rPr>
              <a:t>, μεγάλοι χαρακτήρες ή </a:t>
            </a:r>
            <a:r>
              <a:rPr lang="el-GR" sz="1700" dirty="0" err="1">
                <a:solidFill>
                  <a:schemeClr val="accent1">
                    <a:lumMod val="75000"/>
                  </a:schemeClr>
                </a:solidFill>
                <a:ea typeface="Verdana" panose="020B0604030504040204" pitchFamily="34" charset="0"/>
              </a:rPr>
              <a:t>προσβάσιμα</a:t>
            </a:r>
            <a:r>
              <a:rPr lang="el-GR" sz="1700" dirty="0">
                <a:solidFill>
                  <a:schemeClr val="accent1">
                    <a:lumMod val="75000"/>
                  </a:schemeClr>
                </a:solidFill>
                <a:ea typeface="Verdana" panose="020B0604030504040204" pitchFamily="34" charset="0"/>
              </a:rPr>
              <a:t> ηλεκτρονικά</a:t>
            </a:r>
            <a:r>
              <a:rPr lang="en-US" sz="1700" dirty="0">
                <a:solidFill>
                  <a:schemeClr val="accent1">
                    <a:lumMod val="75000"/>
                  </a:schemeClr>
                </a:solidFill>
                <a:ea typeface="Verdana" panose="020B0604030504040204" pitchFamily="34" charset="0"/>
              </a:rPr>
              <a:t> </a:t>
            </a:r>
            <a:r>
              <a:rPr lang="el-GR" sz="1700" dirty="0">
                <a:solidFill>
                  <a:schemeClr val="accent1">
                    <a:lumMod val="75000"/>
                  </a:schemeClr>
                </a:solidFill>
                <a:ea typeface="Verdana" panose="020B0604030504040204" pitchFamily="34" charset="0"/>
              </a:rPr>
              <a:t>αρχεία.</a:t>
            </a:r>
          </a:p>
          <a:p>
            <a:pPr algn="just">
              <a:lnSpc>
                <a:spcPct val="120000"/>
              </a:lnSpc>
              <a:buClr>
                <a:srgbClr val="19BEDE"/>
              </a:buClr>
              <a:buFont typeface="Wingdings" panose="05000000000000000000" pitchFamily="2" charset="2"/>
              <a:buChar char="ü"/>
            </a:pPr>
            <a:r>
              <a:rPr lang="el-GR" sz="1700" dirty="0">
                <a:solidFill>
                  <a:srgbClr val="19BEDE"/>
                </a:solidFill>
                <a:ea typeface="+mj-ea"/>
                <a:cs typeface="+mj-cs"/>
              </a:rPr>
              <a:t>Ιστοσελίδες</a:t>
            </a:r>
            <a:r>
              <a:rPr lang="el-GR" sz="1700" dirty="0">
                <a:solidFill>
                  <a:schemeClr val="accent1">
                    <a:lumMod val="75000"/>
                  </a:schemeClr>
                </a:solidFill>
                <a:ea typeface="Verdana" panose="020B0604030504040204" pitchFamily="34" charset="0"/>
              </a:rPr>
              <a:t>: Οι ιστοσελίδες πρέπει να είναι πλήρως </a:t>
            </a:r>
            <a:r>
              <a:rPr lang="el-GR" sz="1700" dirty="0" err="1">
                <a:solidFill>
                  <a:schemeClr val="accent1">
                    <a:lumMod val="75000"/>
                  </a:schemeClr>
                </a:solidFill>
                <a:ea typeface="Verdana" panose="020B0604030504040204" pitchFamily="34" charset="0"/>
              </a:rPr>
              <a:t>προσβάσιμες</a:t>
            </a:r>
            <a:r>
              <a:rPr lang="el-GR" sz="1700" dirty="0">
                <a:solidFill>
                  <a:schemeClr val="accent1">
                    <a:lumMod val="75000"/>
                  </a:schemeClr>
                </a:solidFill>
                <a:ea typeface="Verdana" panose="020B0604030504040204" pitchFamily="34" charset="0"/>
              </a:rPr>
              <a:t>, συμπεριλαμβάνοντας εργαλεία υποστήριξης, όπως ανάγνωση κειμένου, αντίθεση χρωμάτων, και πλοήγηση μέσω πληκτρολογίου. Υποχρεωτική συμμόρφωση με τα πρότυπα WCAG 2.1 (ελάχιστο επίπεδο AA).</a:t>
            </a:r>
            <a:endParaRPr lang="en-US" sz="1700" dirty="0">
              <a:solidFill>
                <a:schemeClr val="accent1">
                  <a:lumMod val="75000"/>
                </a:schemeClr>
              </a:solidFill>
              <a:ea typeface="Verdana" panose="020B0604030504040204" pitchFamily="34" charset="0"/>
            </a:endParaRPr>
          </a:p>
        </p:txBody>
      </p:sp>
    </p:spTree>
    <p:extLst>
      <p:ext uri="{BB962C8B-B14F-4D97-AF65-F5344CB8AC3E}">
        <p14:creationId xmlns:p14="http://schemas.microsoft.com/office/powerpoint/2010/main" val="136636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Υποστήριξη δραστηριοτήτων επικοινωνίας δικαιούχων </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fontScale="92500" lnSpcReduction="20000"/>
          </a:bodyPr>
          <a:lstStyle/>
          <a:p>
            <a:pPr marL="0" indent="0" algn="just">
              <a:lnSpc>
                <a:spcPct val="160000"/>
              </a:lnSpc>
              <a:spcBef>
                <a:spcPts val="0"/>
              </a:spcBef>
              <a:buNone/>
            </a:pPr>
            <a:r>
              <a:rPr lang="el-GR" sz="1700" dirty="0"/>
              <a:t>Η Ειδική Υπηρεσία Διαχείρισης, για την αποτελεσματικότερη προβολή του προγράμματος, σχεδιάζει -σε συνεργασία με τους δικαιούχους- την υποστήριξη τους μέσα από:</a:t>
            </a:r>
          </a:p>
          <a:p>
            <a:pPr lvl="2" algn="just">
              <a:lnSpc>
                <a:spcPct val="120000"/>
              </a:lnSpc>
              <a:spcBef>
                <a:spcPts val="600"/>
              </a:spcBef>
              <a:buFont typeface="Wingdings" panose="05000000000000000000" pitchFamily="2" charset="2"/>
              <a:buChar char="ü"/>
            </a:pPr>
            <a:r>
              <a:rPr lang="el-GR" sz="1700" b="1" dirty="0">
                <a:solidFill>
                  <a:srgbClr val="19BEDE"/>
                </a:solidFill>
              </a:rPr>
              <a:t>Ορισμό υπεύθυνου επικοινωνίας του δικαιούχου </a:t>
            </a:r>
            <a:r>
              <a:rPr lang="el-GR" sz="1700" dirty="0"/>
              <a:t>που θα συνεργάζεται με τον υπεύθυνο επικοινωνίας της Διαχειριστικής Αρχής</a:t>
            </a:r>
          </a:p>
          <a:p>
            <a:pPr lvl="2" algn="just">
              <a:lnSpc>
                <a:spcPct val="120000"/>
              </a:lnSpc>
              <a:spcBef>
                <a:spcPts val="600"/>
              </a:spcBef>
              <a:buFont typeface="Wingdings" panose="05000000000000000000" pitchFamily="2" charset="2"/>
              <a:buChar char="ü"/>
            </a:pPr>
            <a:r>
              <a:rPr lang="el-GR" sz="1700" b="1" dirty="0">
                <a:solidFill>
                  <a:srgbClr val="19BEDE"/>
                </a:solidFill>
              </a:rPr>
              <a:t>Δημιουργία δικτύου υπεύθυνων επικοινωνίας δικαιούχων </a:t>
            </a:r>
            <a:r>
              <a:rPr lang="el-GR" sz="1700" dirty="0"/>
              <a:t>του Προγράμματος</a:t>
            </a:r>
          </a:p>
          <a:p>
            <a:pPr lvl="2" algn="just">
              <a:lnSpc>
                <a:spcPct val="120000"/>
              </a:lnSpc>
              <a:spcBef>
                <a:spcPts val="600"/>
              </a:spcBef>
              <a:buFont typeface="Wingdings" panose="05000000000000000000" pitchFamily="2" charset="2"/>
              <a:buChar char="ü"/>
            </a:pPr>
            <a:r>
              <a:rPr lang="el-GR" sz="1700" b="1" dirty="0">
                <a:solidFill>
                  <a:srgbClr val="19BEDE"/>
                </a:solidFill>
              </a:rPr>
              <a:t>Οδηγίες και απαντήσεις σε ερωτήματα </a:t>
            </a:r>
            <a:r>
              <a:rPr lang="el-GR" sz="1700" dirty="0"/>
              <a:t>για επικοινωνιακά θέματα</a:t>
            </a:r>
          </a:p>
          <a:p>
            <a:pPr lvl="2" algn="just">
              <a:lnSpc>
                <a:spcPct val="120000"/>
              </a:lnSpc>
              <a:spcBef>
                <a:spcPts val="600"/>
              </a:spcBef>
              <a:buFont typeface="Wingdings" panose="05000000000000000000" pitchFamily="2" charset="2"/>
              <a:buChar char="ü"/>
            </a:pPr>
            <a:r>
              <a:rPr lang="el-GR" sz="1700" b="1" dirty="0">
                <a:solidFill>
                  <a:srgbClr val="19BEDE"/>
                </a:solidFill>
              </a:rPr>
              <a:t>Εκπαιδευτικά σεμινάρια</a:t>
            </a:r>
          </a:p>
          <a:p>
            <a:pPr lvl="2" algn="just">
              <a:lnSpc>
                <a:spcPct val="120000"/>
              </a:lnSpc>
              <a:spcBef>
                <a:spcPts val="600"/>
              </a:spcBef>
              <a:buFont typeface="Wingdings" panose="05000000000000000000" pitchFamily="2" charset="2"/>
              <a:buChar char="ü"/>
            </a:pPr>
            <a:r>
              <a:rPr lang="el-GR" sz="1700" b="1" dirty="0">
                <a:solidFill>
                  <a:srgbClr val="19BEDE"/>
                </a:solidFill>
              </a:rPr>
              <a:t>Συνεργασία</a:t>
            </a:r>
            <a:r>
              <a:rPr lang="el-GR" sz="1700" dirty="0"/>
              <a:t> Διαχειριστικής Αρχής και δικαιούχου με στόχο την </a:t>
            </a:r>
            <a:r>
              <a:rPr lang="el-GR" sz="1700" b="1" dirty="0"/>
              <a:t>ευρεία διάδοση της πληροφόρησης</a:t>
            </a:r>
            <a:r>
              <a:rPr lang="el-GR" sz="1700" dirty="0"/>
              <a:t>, </a:t>
            </a:r>
            <a:r>
              <a:rPr lang="el-GR" sz="1700" b="1" dirty="0"/>
              <a:t>την αποφυγή αλληλοεπικάλυψης</a:t>
            </a:r>
            <a:r>
              <a:rPr lang="el-GR" sz="1700" dirty="0"/>
              <a:t>, τη μεγιστοποίηση του επικοινωνιακού αποτελέσματος και την επίτευξη οικονομιών κλίμακας.</a:t>
            </a:r>
          </a:p>
          <a:p>
            <a:pPr lvl="2" algn="just">
              <a:lnSpc>
                <a:spcPct val="120000"/>
              </a:lnSpc>
              <a:spcBef>
                <a:spcPts val="600"/>
              </a:spcBef>
              <a:buFont typeface="Wingdings" panose="05000000000000000000" pitchFamily="2" charset="2"/>
              <a:buChar char="ü"/>
            </a:pPr>
            <a:r>
              <a:rPr lang="el-GR" sz="1700" b="1" dirty="0">
                <a:solidFill>
                  <a:srgbClr val="19BEDE"/>
                </a:solidFill>
              </a:rPr>
              <a:t>Συνεργασία</a:t>
            </a:r>
            <a:r>
              <a:rPr lang="el-GR" sz="1700" dirty="0"/>
              <a:t> Διαχειριστικής Αρχής και δικαιούχου στο πλαίσιο ειδικών δράσεων επικοινωνίας </a:t>
            </a:r>
            <a:r>
              <a:rPr lang="el-GR" sz="1700" b="1" dirty="0"/>
              <a:t>για τα έργα στρατηγικής σημασίας </a:t>
            </a:r>
            <a:r>
              <a:rPr lang="el-GR" sz="1700" dirty="0"/>
              <a:t>ή τα έργα προϋπολογισμού άνω των </a:t>
            </a:r>
            <a:r>
              <a:rPr lang="el-GR" sz="1700" b="1" dirty="0"/>
              <a:t>10.000.000 ευρώ.</a:t>
            </a:r>
          </a:p>
          <a:p>
            <a:pPr lvl="2" algn="just">
              <a:lnSpc>
                <a:spcPct val="120000"/>
              </a:lnSpc>
              <a:spcBef>
                <a:spcPts val="600"/>
              </a:spcBef>
              <a:buFont typeface="Wingdings" panose="05000000000000000000" pitchFamily="2" charset="2"/>
              <a:buChar char="ü"/>
            </a:pPr>
            <a:r>
              <a:rPr lang="el-GR" sz="1700" b="1" dirty="0">
                <a:solidFill>
                  <a:srgbClr val="19BEDE"/>
                </a:solidFill>
              </a:rPr>
              <a:t>Συμμετοχή δικαιούχων </a:t>
            </a:r>
            <a:r>
              <a:rPr lang="el-GR" sz="1700" dirty="0"/>
              <a:t>σε προωθητικές ενέργειες που υλοποιούνται από τη Διαχειριστική Αρχή και το αντίθετο.</a:t>
            </a:r>
          </a:p>
          <a:p>
            <a:pPr marL="0" indent="0" algn="l">
              <a:lnSpc>
                <a:spcPct val="120000"/>
              </a:lnSpc>
              <a:buNone/>
            </a:pPr>
            <a:endParaRPr lang="el-GR" sz="1700" dirty="0"/>
          </a:p>
          <a:p>
            <a:pPr lvl="1">
              <a:lnSpc>
                <a:spcPct val="120000"/>
              </a:lnSpc>
              <a:buClr>
                <a:srgbClr val="19BEDE"/>
              </a:buClr>
              <a:buFont typeface="Wingdings" panose="05000000000000000000" pitchFamily="2" charset="2"/>
              <a:buChar char="ü"/>
            </a:pPr>
            <a:endParaRPr lang="en-US" sz="2700" dirty="0"/>
          </a:p>
        </p:txBody>
      </p:sp>
    </p:spTree>
    <p:extLst>
      <p:ext uri="{BB962C8B-B14F-4D97-AF65-F5344CB8AC3E}">
        <p14:creationId xmlns:p14="http://schemas.microsoft.com/office/powerpoint/2010/main" val="1282676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C1A0B-9CF8-00EB-E3E3-79CDBA2ABE3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AB13206-948F-E13C-D0A6-BBBD02CC85E4}"/>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E89C2D27-9CDE-35EC-477D-2CADD177F1D1}"/>
              </a:ext>
            </a:extLst>
          </p:cNvPr>
          <p:cNvSpPr>
            <a:spLocks noGrp="1"/>
          </p:cNvSpPr>
          <p:nvPr>
            <p:ph idx="1"/>
          </p:nvPr>
        </p:nvSpPr>
        <p:spPr>
          <a:xfrm>
            <a:off x="838200" y="1690689"/>
            <a:ext cx="10515600" cy="1325563"/>
          </a:xfrm>
        </p:spPr>
        <p:txBody>
          <a:bodyPr>
            <a:normAutofit fontScale="77500" lnSpcReduction="20000"/>
          </a:bodyPr>
          <a:lstStyle/>
          <a:p>
            <a:pPr marL="0" indent="0" algn="just">
              <a:buNone/>
            </a:pPr>
            <a:r>
              <a:rPr lang="el-GR" sz="1800" dirty="0"/>
              <a:t>Τον Φεβρουάριο του 2025 έχει αποσταλεί έγγραφο της Υπηρεσίας προς όλους τους δικαιούχους του Προγράμματος ώστε:</a:t>
            </a:r>
          </a:p>
          <a:p>
            <a:pPr algn="just">
              <a:lnSpc>
                <a:spcPct val="140000"/>
              </a:lnSpc>
              <a:buClr>
                <a:srgbClr val="19BEDE"/>
              </a:buClr>
              <a:buFont typeface="Wingdings" panose="05000000000000000000" pitchFamily="2" charset="2"/>
              <a:buChar char="ü"/>
            </a:pPr>
            <a:r>
              <a:rPr lang="el-GR" sz="1800" dirty="0">
                <a:solidFill>
                  <a:schemeClr val="accent1">
                    <a:lumMod val="75000"/>
                  </a:schemeClr>
                </a:solidFill>
                <a:ea typeface="Verdana" panose="020B0604030504040204" pitchFamily="34" charset="0"/>
              </a:rPr>
              <a:t>Α) Να ορίσουν τον υπεύθυνο επικοινωνίας του κάθε δικαιούχου</a:t>
            </a:r>
          </a:p>
          <a:p>
            <a:pPr algn="just">
              <a:lnSpc>
                <a:spcPct val="140000"/>
              </a:lnSpc>
              <a:buClr>
                <a:srgbClr val="19BEDE"/>
              </a:buClr>
              <a:buFont typeface="Wingdings" panose="05000000000000000000" pitchFamily="2" charset="2"/>
              <a:buChar char="ü"/>
            </a:pPr>
            <a:r>
              <a:rPr lang="el-GR" sz="1800" dirty="0">
                <a:solidFill>
                  <a:schemeClr val="accent1">
                    <a:lumMod val="75000"/>
                  </a:schemeClr>
                </a:solidFill>
                <a:ea typeface="Verdana" panose="020B0604030504040204" pitchFamily="34" charset="0"/>
              </a:rPr>
              <a:t>Β) Να απαντήσουν σε ένα ερωτηματολόγιο σχετικά με την κάλυψη των Υποχρεώσεων Δημοσιότητας  που απορρέουν από τον κανονισμό</a:t>
            </a:r>
          </a:p>
          <a:p>
            <a:pPr marL="0" indent="0" algn="l">
              <a:lnSpc>
                <a:spcPct val="120000"/>
              </a:lnSpc>
              <a:buNone/>
            </a:pPr>
            <a:endParaRPr lang="el-GR" sz="1800" dirty="0"/>
          </a:p>
        </p:txBody>
      </p:sp>
      <p:pic>
        <p:nvPicPr>
          <p:cNvPr id="4" name="Εικόνα 3">
            <a:extLst>
              <a:ext uri="{FF2B5EF4-FFF2-40B4-BE49-F238E27FC236}">
                <a16:creationId xmlns:a16="http://schemas.microsoft.com/office/drawing/2014/main" id="{5482E71C-9BF3-A099-F109-8D449C53BB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7519" y="3120704"/>
            <a:ext cx="2223795" cy="3158759"/>
          </a:xfrm>
          <a:prstGeom prst="rect">
            <a:avLst/>
          </a:prstGeom>
        </p:spPr>
      </p:pic>
      <p:pic>
        <p:nvPicPr>
          <p:cNvPr id="5" name="Εικόνα 4">
            <a:extLst>
              <a:ext uri="{FF2B5EF4-FFF2-40B4-BE49-F238E27FC236}">
                <a16:creationId xmlns:a16="http://schemas.microsoft.com/office/drawing/2014/main" id="{65CE7A9D-7A16-2878-1FA5-D672AC9BB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639" y="3841749"/>
            <a:ext cx="2931252" cy="1510427"/>
          </a:xfrm>
          <a:prstGeom prst="rect">
            <a:avLst/>
          </a:prstGeom>
        </p:spPr>
      </p:pic>
      <p:pic>
        <p:nvPicPr>
          <p:cNvPr id="6" name="Εικόνα 5">
            <a:extLst>
              <a:ext uri="{FF2B5EF4-FFF2-40B4-BE49-F238E27FC236}">
                <a16:creationId xmlns:a16="http://schemas.microsoft.com/office/drawing/2014/main" id="{D33D27C2-5E31-1D6B-8D6A-0A2BE8C66E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86026" y="3016251"/>
            <a:ext cx="4441027" cy="3476623"/>
          </a:xfrm>
          <a:prstGeom prst="rect">
            <a:avLst/>
          </a:prstGeom>
        </p:spPr>
      </p:pic>
    </p:spTree>
    <p:extLst>
      <p:ext uri="{BB962C8B-B14F-4D97-AF65-F5344CB8AC3E}">
        <p14:creationId xmlns:p14="http://schemas.microsoft.com/office/powerpoint/2010/main" val="674982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408" y="319177"/>
            <a:ext cx="2820837" cy="1414732"/>
          </a:xfrm>
          <a:prstGeom prst="rect">
            <a:avLst/>
          </a:prstGeom>
          <a:solidFill>
            <a:srgbClr val="0D4F8C"/>
          </a:solidFill>
        </p:spPr>
        <p:txBody>
          <a:bodyPr wrap="square" rtlCol="0">
            <a:spAutoFit/>
          </a:bodyPr>
          <a:lstStyle/>
          <a:p>
            <a:endParaRPr lang="el-GR" dirty="0"/>
          </a:p>
        </p:txBody>
      </p:sp>
      <p:sp>
        <p:nvSpPr>
          <p:cNvPr id="3" name="Υπότιτλος 2">
            <a:extLst>
              <a:ext uri="{FF2B5EF4-FFF2-40B4-BE49-F238E27FC236}">
                <a16:creationId xmlns:a16="http://schemas.microsoft.com/office/drawing/2014/main" id="{AF4C35F4-0304-55DE-B493-0D5FA8737181}"/>
              </a:ext>
            </a:extLst>
          </p:cNvPr>
          <p:cNvSpPr>
            <a:spLocks noGrp="1"/>
          </p:cNvSpPr>
          <p:nvPr>
            <p:ph type="subTitle" idx="1"/>
          </p:nvPr>
        </p:nvSpPr>
        <p:spPr>
          <a:xfrm>
            <a:off x="1158290" y="3719557"/>
            <a:ext cx="4412998" cy="803707"/>
          </a:xfrm>
        </p:spPr>
        <p:txBody>
          <a:bodyPr>
            <a:normAutofit/>
          </a:bodyPr>
          <a:lstStyle/>
          <a:p>
            <a:pPr algn="ctr"/>
            <a:r>
              <a:rPr lang="el-GR" b="1" dirty="0">
                <a:solidFill>
                  <a:srgbClr val="00BFE0"/>
                </a:solidFill>
              </a:rPr>
              <a:t>Κομοτηνή, 23/03/202</a:t>
            </a:r>
            <a:r>
              <a:rPr lang="en-US" b="1" dirty="0">
                <a:solidFill>
                  <a:srgbClr val="00BFE0"/>
                </a:solidFill>
              </a:rPr>
              <a:t>6</a:t>
            </a:r>
            <a:endParaRPr lang="el-GR" b="1" dirty="0">
              <a:solidFill>
                <a:srgbClr val="00BFE0"/>
              </a:solidFill>
            </a:endParaRPr>
          </a:p>
        </p:txBody>
      </p:sp>
      <p:sp>
        <p:nvSpPr>
          <p:cNvPr id="8" name="7 - TextBox">
            <a:extLst>
              <a:ext uri="{FF2B5EF4-FFF2-40B4-BE49-F238E27FC236}">
                <a16:creationId xmlns:a16="http://schemas.microsoft.com/office/drawing/2014/main" id="{36796C4E-3A2D-4EC5-CE99-A5D7E00A7E3B}"/>
              </a:ext>
            </a:extLst>
          </p:cNvPr>
          <p:cNvSpPr txBox="1">
            <a:spLocks noChangeArrowheads="1"/>
          </p:cNvSpPr>
          <p:nvPr/>
        </p:nvSpPr>
        <p:spPr bwMode="auto">
          <a:xfrm>
            <a:off x="8199323" y="5637865"/>
            <a:ext cx="409179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None/>
            </a:pPr>
            <a:r>
              <a:rPr lang="el-GR" altLang="el-GR" sz="1800" b="1" dirty="0">
                <a:solidFill>
                  <a:srgbClr val="144E8C"/>
                </a:solidFill>
                <a:latin typeface="Calibri" panose="020F0502020204030204" pitchFamily="34" charset="0"/>
                <a:cs typeface="Arial" panose="020B0604020202020204" pitchFamily="34" charset="0"/>
              </a:rPr>
              <a:t>Παπούδης Ιωάννης</a:t>
            </a:r>
            <a:endParaRPr lang="en-US" altLang="el-GR" sz="1800" b="1" dirty="0">
              <a:solidFill>
                <a:srgbClr val="144E8C"/>
              </a:solidFill>
              <a:latin typeface="Calibri" panose="020F0502020204030204" pitchFamily="34" charset="0"/>
              <a:cs typeface="Arial" panose="020B0604020202020204" pitchFamily="34" charset="0"/>
            </a:endParaRPr>
          </a:p>
          <a:p>
            <a:pPr>
              <a:spcBef>
                <a:spcPct val="0"/>
              </a:spcBef>
              <a:buClrTx/>
              <a:buSzTx/>
              <a:buNone/>
            </a:pPr>
            <a:r>
              <a:rPr lang="el-GR" altLang="el-GR" sz="1600" dirty="0">
                <a:solidFill>
                  <a:srgbClr val="144E8C"/>
                </a:solidFill>
                <a:latin typeface="Calibri" panose="020F0502020204030204" pitchFamily="34" charset="0"/>
                <a:cs typeface="Arial" panose="020B0604020202020204" pitchFamily="34" charset="0"/>
              </a:rPr>
              <a:t>Μονάδα </a:t>
            </a:r>
            <a:r>
              <a:rPr lang="en-US" altLang="el-GR" sz="1600" dirty="0">
                <a:solidFill>
                  <a:srgbClr val="144E8C"/>
                </a:solidFill>
                <a:latin typeface="Calibri" panose="020F0502020204030204" pitchFamily="34" charset="0"/>
                <a:cs typeface="Arial" panose="020B0604020202020204" pitchFamily="34" charset="0"/>
              </a:rPr>
              <a:t>A</a:t>
            </a:r>
            <a:r>
              <a:rPr lang="el-GR" altLang="el-GR" sz="1600" dirty="0">
                <a:solidFill>
                  <a:srgbClr val="144E8C"/>
                </a:solidFill>
                <a:latin typeface="Calibri" panose="020F0502020204030204" pitchFamily="34" charset="0"/>
                <a:cs typeface="Arial" panose="020B0604020202020204" pitchFamily="34" charset="0"/>
              </a:rPr>
              <a:t> - Υπεύθυνος Επικοινωνίας Ειδικής Υπηρεσίας Διαχείρισης</a:t>
            </a:r>
            <a:r>
              <a:rPr lang="en-US" altLang="el-GR" sz="1600" dirty="0">
                <a:solidFill>
                  <a:srgbClr val="144E8C"/>
                </a:solidFill>
                <a:latin typeface="Calibri" panose="020F0502020204030204" pitchFamily="34" charset="0"/>
                <a:cs typeface="Arial" panose="020B0604020202020204" pitchFamily="34" charset="0"/>
              </a:rPr>
              <a:t> </a:t>
            </a:r>
            <a:r>
              <a:rPr lang="el-GR" altLang="el-GR" sz="1600" dirty="0">
                <a:solidFill>
                  <a:srgbClr val="144E8C"/>
                </a:solidFill>
                <a:latin typeface="Calibri" panose="020F0502020204030204" pitchFamily="34" charset="0"/>
                <a:cs typeface="Arial" panose="020B0604020202020204" pitchFamily="34" charset="0"/>
              </a:rPr>
              <a:t>Προγράμματος </a:t>
            </a:r>
            <a:endParaRPr lang="en-US" altLang="el-GR" sz="1600" dirty="0">
              <a:solidFill>
                <a:srgbClr val="144E8C"/>
              </a:solidFill>
              <a:latin typeface="Calibri" panose="020F0502020204030204" pitchFamily="34" charset="0"/>
              <a:cs typeface="Arial" panose="020B0604020202020204" pitchFamily="34" charset="0"/>
            </a:endParaRPr>
          </a:p>
          <a:p>
            <a:pPr>
              <a:spcBef>
                <a:spcPct val="0"/>
              </a:spcBef>
              <a:buClrTx/>
              <a:buSzTx/>
              <a:buNone/>
            </a:pPr>
            <a:r>
              <a:rPr lang="el-GR" altLang="el-GR" sz="1600" dirty="0">
                <a:solidFill>
                  <a:srgbClr val="144E8C"/>
                </a:solidFill>
                <a:latin typeface="Calibri" panose="020F0502020204030204" pitchFamily="34" charset="0"/>
                <a:cs typeface="Arial" panose="020B0604020202020204" pitchFamily="34" charset="0"/>
              </a:rPr>
              <a:t>«Ανατολική Μακεδονία, Θράκη»</a:t>
            </a:r>
          </a:p>
        </p:txBody>
      </p:sp>
      <p:sp>
        <p:nvSpPr>
          <p:cNvPr id="10" name="TextBox 9">
            <a:extLst>
              <a:ext uri="{FF2B5EF4-FFF2-40B4-BE49-F238E27FC236}">
                <a16:creationId xmlns:a16="http://schemas.microsoft.com/office/drawing/2014/main" id="{EDC072C9-D1CE-539B-724C-A06F2A157F76}"/>
              </a:ext>
            </a:extLst>
          </p:cNvPr>
          <p:cNvSpPr txBox="1"/>
          <p:nvPr/>
        </p:nvSpPr>
        <p:spPr>
          <a:xfrm>
            <a:off x="0" y="1733909"/>
            <a:ext cx="12191999" cy="1107996"/>
          </a:xfrm>
          <a:prstGeom prst="rect">
            <a:avLst/>
          </a:prstGeom>
          <a:noFill/>
        </p:spPr>
        <p:txBody>
          <a:bodyPr wrap="square">
            <a:spAutoFit/>
          </a:bodyPr>
          <a:lstStyle/>
          <a:p>
            <a:pPr algn="ctr"/>
            <a:r>
              <a:rPr lang="el-GR" sz="2800" b="1" i="1" dirty="0">
                <a:solidFill>
                  <a:srgbClr val="FFC000"/>
                </a:solidFill>
                <a:latin typeface="Trebuchet MS" panose="020B0603020202020204" pitchFamily="34" charset="0"/>
              </a:rPr>
              <a:t>Σας ευχαριστώ πολύ </a:t>
            </a:r>
          </a:p>
          <a:p>
            <a:pPr algn="ctr"/>
            <a:endParaRPr lang="el-GR" sz="1000" b="1" i="1" dirty="0">
              <a:solidFill>
                <a:srgbClr val="FFC000"/>
              </a:solidFill>
              <a:latin typeface="Trebuchet MS" panose="020B0603020202020204" pitchFamily="34" charset="0"/>
            </a:endParaRPr>
          </a:p>
          <a:p>
            <a:pPr algn="ctr"/>
            <a:r>
              <a:rPr lang="el-GR" sz="2800" b="1" i="1" dirty="0">
                <a:solidFill>
                  <a:srgbClr val="FFC000"/>
                </a:solidFill>
                <a:latin typeface="Trebuchet MS" panose="020B0603020202020204" pitchFamily="34" charset="0"/>
              </a:rPr>
              <a:t>για τη προσοχή σας</a:t>
            </a:r>
          </a:p>
        </p:txBody>
      </p:sp>
      <p:pic>
        <p:nvPicPr>
          <p:cNvPr id="2" name="Εικόνα 1" descr="Εικόνα που περιέχει κείμενο, γραμματοσειρά, στιγμιότυπο οθόνης&#10;&#10;Περιγραφή που δημιουργήθηκε αυτόματα">
            <a:extLst>
              <a:ext uri="{FF2B5EF4-FFF2-40B4-BE49-F238E27FC236}">
                <a16:creationId xmlns:a16="http://schemas.microsoft.com/office/drawing/2014/main" id="{4F5917B0-6AC7-D2EC-6756-A8783F180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08" y="5857489"/>
            <a:ext cx="3794271" cy="668749"/>
          </a:xfrm>
          <a:prstGeom prst="rect">
            <a:avLst/>
          </a:prstGeom>
        </p:spPr>
      </p:pic>
    </p:spTree>
    <p:extLst>
      <p:ext uri="{BB962C8B-B14F-4D97-AF65-F5344CB8AC3E}">
        <p14:creationId xmlns:p14="http://schemas.microsoft.com/office/powerpoint/2010/main" val="310845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a:bodyPr>
          <a:lstStyle/>
          <a:p>
            <a:pPr marL="0" indent="0" algn="l">
              <a:lnSpc>
                <a:spcPct val="120000"/>
              </a:lnSpc>
              <a:buNone/>
            </a:pPr>
            <a:r>
              <a:rPr lang="el-GR" sz="2000" b="1" u="sng" dirty="0"/>
              <a:t>Ειδικότερα στον Κανονισμό ΕΕ 2021/1060:</a:t>
            </a:r>
          </a:p>
          <a:p>
            <a:pPr algn="l"/>
            <a:endParaRPr lang="el-GR" sz="1700" b="1" dirty="0">
              <a:solidFill>
                <a:srgbClr val="134F8C"/>
              </a:solidFill>
            </a:endParaRPr>
          </a:p>
          <a:p>
            <a:pPr algn="l"/>
            <a:r>
              <a:rPr lang="el-GR" sz="1700" b="1" i="0" u="none" strike="noStrike" baseline="0" dirty="0">
                <a:solidFill>
                  <a:srgbClr val="134F8C"/>
                </a:solidFill>
              </a:rPr>
              <a:t>Προβολή </a:t>
            </a:r>
            <a:r>
              <a:rPr lang="el-GR" sz="1700" b="1" i="1" u="none" strike="noStrike" baseline="0" dirty="0">
                <a:solidFill>
                  <a:srgbClr val="7FC34C"/>
                </a:solidFill>
              </a:rPr>
              <a:t>(Άρθρο 46, Καν. ΕΕ 2021/1060)</a:t>
            </a:r>
            <a:r>
              <a:rPr lang="en-US" sz="1700" b="1" i="1" u="none" strike="noStrike" baseline="0" dirty="0">
                <a:solidFill>
                  <a:srgbClr val="7FC34C"/>
                </a:solidFill>
              </a:rPr>
              <a:t> – </a:t>
            </a:r>
            <a:r>
              <a:rPr lang="el-GR" sz="1700" b="1" i="0" u="none" strike="noStrike" baseline="0" dirty="0">
                <a:solidFill>
                  <a:srgbClr val="00BFE0"/>
                </a:solidFill>
              </a:rPr>
              <a:t>Αρμοδιότητες</a:t>
            </a:r>
            <a:r>
              <a:rPr lang="en-US" sz="1700" b="1" i="0" u="none" strike="noStrike" baseline="0" dirty="0">
                <a:solidFill>
                  <a:srgbClr val="00BFE0"/>
                </a:solidFill>
              </a:rPr>
              <a:t> </a:t>
            </a:r>
            <a:r>
              <a:rPr lang="el-GR" sz="1700" b="1" i="0" u="none" strike="noStrike" baseline="0" dirty="0">
                <a:solidFill>
                  <a:srgbClr val="00BFE0"/>
                </a:solidFill>
              </a:rPr>
              <a:t>του Κράτους</a:t>
            </a:r>
            <a:r>
              <a:rPr lang="en-US" sz="1700" b="1" i="0" u="none" strike="noStrike" baseline="0" dirty="0">
                <a:solidFill>
                  <a:srgbClr val="00BFE0"/>
                </a:solidFill>
              </a:rPr>
              <a:t> </a:t>
            </a:r>
            <a:r>
              <a:rPr lang="el-GR" sz="1700" b="1" i="0" u="none" strike="noStrike" baseline="0" dirty="0">
                <a:solidFill>
                  <a:srgbClr val="00BFE0"/>
                </a:solidFill>
              </a:rPr>
              <a:t>Μέλους</a:t>
            </a:r>
            <a:endParaRPr lang="el-GR" sz="1700" b="1" i="1" u="none" strike="noStrike" baseline="0" dirty="0">
              <a:solidFill>
                <a:srgbClr val="7FC34C"/>
              </a:solidFill>
            </a:endParaRPr>
          </a:p>
          <a:p>
            <a:pPr marL="0" indent="0">
              <a:buNone/>
            </a:pPr>
            <a:r>
              <a:rPr lang="el-GR" sz="1700" dirty="0"/>
              <a:t>Κάθε Κράτος Μέλος θα διασφαλίζει:</a:t>
            </a:r>
          </a:p>
          <a:p>
            <a:pPr marL="0" indent="0" algn="just">
              <a:lnSpc>
                <a:spcPct val="150000"/>
              </a:lnSpc>
              <a:buNone/>
            </a:pPr>
            <a:r>
              <a:rPr lang="el-GR" sz="1700" dirty="0"/>
              <a:t>α) Την προβολή της στήριξης σε όλες τις δραστηριότητες που αφορούν πράξεις που</a:t>
            </a:r>
            <a:r>
              <a:rPr lang="en-US" sz="1700" dirty="0"/>
              <a:t> </a:t>
            </a:r>
            <a:r>
              <a:rPr lang="el-GR" sz="1700" dirty="0"/>
              <a:t>υλοποιούνται με πόρους των Ταμείων αποδίδοντας ιδιαίτερη προσοχή στα έργα στρατηγικής</a:t>
            </a:r>
            <a:r>
              <a:rPr lang="en-US" sz="1700" dirty="0"/>
              <a:t> </a:t>
            </a:r>
            <a:r>
              <a:rPr lang="el-GR" sz="1700" dirty="0"/>
              <a:t>σημασίας.</a:t>
            </a:r>
          </a:p>
          <a:p>
            <a:pPr marL="0" indent="0" algn="just">
              <a:lnSpc>
                <a:spcPct val="150000"/>
              </a:lnSpc>
              <a:buNone/>
            </a:pPr>
            <a:r>
              <a:rPr lang="el-GR" sz="1700" dirty="0"/>
              <a:t>β) Την ενημέρωση των πολιτών της Ευρωπαϊκής Ένωσης σχετικά με το ρόλο και τα</a:t>
            </a:r>
            <a:r>
              <a:rPr lang="en-US" sz="1700" dirty="0"/>
              <a:t> </a:t>
            </a:r>
            <a:r>
              <a:rPr lang="el-GR" sz="1700" dirty="0"/>
              <a:t>επιτεύγματα των Ταμείων μέσω μιας ενιαίας διαδικτυακής πύλης που θα παρέχει πρόσβαση σε</a:t>
            </a:r>
            <a:r>
              <a:rPr lang="en-US" sz="1700" dirty="0"/>
              <a:t> </a:t>
            </a:r>
            <a:r>
              <a:rPr lang="el-GR" sz="1700" dirty="0"/>
              <a:t>όλα τα Προγράμματα του Κράτους Μέλους.</a:t>
            </a:r>
          </a:p>
          <a:p>
            <a:pPr algn="l"/>
            <a:endParaRPr lang="en-US" sz="1800" dirty="0">
              <a:solidFill>
                <a:srgbClr val="231F20"/>
              </a:solidFill>
              <a:latin typeface="KpLinea-Regular"/>
            </a:endParaRPr>
          </a:p>
          <a:p>
            <a:pPr marL="0" indent="0" algn="l">
              <a:lnSpc>
                <a:spcPct val="120000"/>
              </a:lnSpc>
              <a:buNone/>
            </a:pPr>
            <a:endParaRPr lang="el-GR" sz="2400" dirty="0"/>
          </a:p>
        </p:txBody>
      </p:sp>
    </p:spTree>
    <p:extLst>
      <p:ext uri="{BB962C8B-B14F-4D97-AF65-F5344CB8AC3E}">
        <p14:creationId xmlns:p14="http://schemas.microsoft.com/office/powerpoint/2010/main" val="244841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a:bodyPr>
          <a:lstStyle/>
          <a:p>
            <a:pPr marL="0" indent="0" algn="l">
              <a:lnSpc>
                <a:spcPct val="120000"/>
              </a:lnSpc>
              <a:buNone/>
            </a:pPr>
            <a:r>
              <a:rPr lang="el-GR" sz="2000" b="1" u="sng" dirty="0"/>
              <a:t>Ειδικότερα στον Κανονισμό ΕΕ 2021/1060:</a:t>
            </a:r>
          </a:p>
          <a:p>
            <a:pPr marL="0" indent="0" algn="l">
              <a:buNone/>
            </a:pPr>
            <a:r>
              <a:rPr lang="el-GR" sz="1800" b="1" dirty="0">
                <a:solidFill>
                  <a:srgbClr val="00BFE0"/>
                </a:solidFill>
              </a:rPr>
              <a:t>Αρμοδιότητες της διαχειριστικής αρχής </a:t>
            </a:r>
            <a:r>
              <a:rPr lang="el-GR" sz="1800" b="1" i="1" u="none" strike="noStrike" baseline="0" dirty="0">
                <a:solidFill>
                  <a:srgbClr val="7FC34C"/>
                </a:solidFill>
              </a:rPr>
              <a:t>(Άρθρο 4</a:t>
            </a:r>
            <a:r>
              <a:rPr lang="en-US" sz="1800" b="1" i="1" u="none" strike="noStrike" baseline="0" dirty="0">
                <a:solidFill>
                  <a:srgbClr val="7FC34C"/>
                </a:solidFill>
              </a:rPr>
              <a:t>9</a:t>
            </a:r>
            <a:r>
              <a:rPr lang="el-GR" sz="1800" b="1" i="1" u="none" strike="noStrike" baseline="0" dirty="0">
                <a:solidFill>
                  <a:srgbClr val="7FC34C"/>
                </a:solidFill>
              </a:rPr>
              <a:t>, Καν. ΕΕ 2021/1060)</a:t>
            </a:r>
          </a:p>
          <a:p>
            <a:pPr marL="0" indent="0" algn="l">
              <a:buNone/>
            </a:pPr>
            <a:endParaRPr lang="el-GR" sz="400" b="1" i="1" u="none" strike="noStrike" baseline="0" dirty="0">
              <a:solidFill>
                <a:srgbClr val="7FC34C"/>
              </a:solidFill>
            </a:endParaRPr>
          </a:p>
          <a:p>
            <a:pPr marL="0" indent="0" algn="just">
              <a:lnSpc>
                <a:spcPct val="150000"/>
              </a:lnSpc>
              <a:spcBef>
                <a:spcPts val="0"/>
              </a:spcBef>
              <a:buNone/>
            </a:pPr>
            <a:r>
              <a:rPr lang="en-US" sz="1700" dirty="0"/>
              <a:t>1.</a:t>
            </a:r>
            <a:r>
              <a:rPr lang="el-GR" sz="1700" dirty="0"/>
              <a:t> Η Διαχειριστική Αρχή μεριμνά ώστε στον διαδικτυακό της τόπο (</a:t>
            </a:r>
            <a:r>
              <a:rPr lang="en-US" sz="1800" b="1" dirty="0">
                <a:solidFill>
                  <a:srgbClr val="00BFE0"/>
                </a:solidFill>
              </a:rPr>
              <a:t>www.eydamth.gr</a:t>
            </a:r>
            <a:r>
              <a:rPr lang="en-US" sz="1700" dirty="0"/>
              <a:t>)</a:t>
            </a:r>
            <a:r>
              <a:rPr lang="el-GR" sz="1700" dirty="0"/>
              <a:t> είναι διαθέσιμες</a:t>
            </a:r>
            <a:r>
              <a:rPr lang="en-US" sz="1700" dirty="0"/>
              <a:t> </a:t>
            </a:r>
            <a:r>
              <a:rPr lang="el-GR" sz="1700" dirty="0"/>
              <a:t>πληροφορίες σχετικά με τους στόχους, τις δραστηριότητες, τις διαθέσιμες ευκαιρίες χρηματοδότησης και τα επιτεύγματα του Προγράμματος “Ανατολική Μακεδονία, Θράκη”.</a:t>
            </a:r>
            <a:endParaRPr lang="en-US" sz="1700" dirty="0"/>
          </a:p>
          <a:p>
            <a:pPr marL="0" indent="0" algn="just">
              <a:lnSpc>
                <a:spcPct val="150000"/>
              </a:lnSpc>
              <a:spcBef>
                <a:spcPts val="0"/>
              </a:spcBef>
              <a:buNone/>
            </a:pPr>
            <a:r>
              <a:rPr lang="el-GR" sz="1700" dirty="0"/>
              <a:t>2. Η Διαχειριστική Αρχή εξασφαλίζει τη δημοσίευση στον διαδικτυακό τόπο ενός χρονοδιαγράμματος των προγραμματισμένων προσκλήσεων</a:t>
            </a:r>
            <a:r>
              <a:rPr lang="en-US" sz="1700" dirty="0"/>
              <a:t> </a:t>
            </a:r>
            <a:r>
              <a:rPr lang="el-GR" sz="1700" dirty="0"/>
              <a:t>υποβολής προτάσεων το οποίο θα επικαιροποιείται τουλάχιστον </a:t>
            </a:r>
            <a:r>
              <a:rPr lang="el-GR" sz="1700" b="1" i="1" dirty="0">
                <a:solidFill>
                  <a:srgbClr val="7FC34C"/>
                </a:solidFill>
              </a:rPr>
              <a:t>τρεις</a:t>
            </a:r>
            <a:r>
              <a:rPr lang="el-GR" sz="1700" dirty="0"/>
              <a:t> φορές το χρόνο.</a:t>
            </a:r>
            <a:endParaRPr lang="en-US" sz="1700" dirty="0"/>
          </a:p>
          <a:p>
            <a:pPr marL="0" indent="0" algn="just">
              <a:lnSpc>
                <a:spcPct val="150000"/>
              </a:lnSpc>
              <a:spcBef>
                <a:spcPts val="0"/>
              </a:spcBef>
              <a:buNone/>
            </a:pPr>
            <a:r>
              <a:rPr lang="en-US" sz="1700" dirty="0"/>
              <a:t>3. </a:t>
            </a:r>
            <a:r>
              <a:rPr lang="el-GR" sz="1700" dirty="0"/>
              <a:t>Η Διαχειριστική Αρχή διασφαλίζει ότι ο κατάλογος των πράξεων, που χρηματοδοτούνται από τα Ταμεία, δημοσιεύεται στο διαδικτυακό της τόπο, σε τουλάχιστον μία από τις επίσημες γλώσσες των θεσμικών οργάνων της Ένωσης και επικαιροποιείται τουλάχιστον κάθε </a:t>
            </a:r>
            <a:r>
              <a:rPr lang="el-GR" sz="1700" b="1" i="1" dirty="0">
                <a:solidFill>
                  <a:srgbClr val="7FC34C"/>
                </a:solidFill>
              </a:rPr>
              <a:t>4 μήνες</a:t>
            </a:r>
            <a:r>
              <a:rPr lang="el-GR" sz="1700" dirty="0"/>
              <a:t>. </a:t>
            </a:r>
          </a:p>
        </p:txBody>
      </p:sp>
    </p:spTree>
    <p:extLst>
      <p:ext uri="{BB962C8B-B14F-4D97-AF65-F5344CB8AC3E}">
        <p14:creationId xmlns:p14="http://schemas.microsoft.com/office/powerpoint/2010/main" val="358730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a:xfrm>
            <a:off x="838200" y="365125"/>
            <a:ext cx="10515600" cy="951947"/>
          </a:xfrm>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7"/>
            <a:ext cx="8381301" cy="4486276"/>
          </a:xfrm>
        </p:spPr>
        <p:txBody>
          <a:bodyPr>
            <a:noAutofit/>
          </a:bodyPr>
          <a:lstStyle/>
          <a:p>
            <a:pPr algn="just">
              <a:lnSpc>
                <a:spcPct val="150000"/>
              </a:lnSpc>
              <a:buClr>
                <a:srgbClr val="19BEDE"/>
              </a:buClr>
              <a:buFont typeface="Wingdings" panose="05000000000000000000" pitchFamily="2" charset="2"/>
              <a:buChar char="ü"/>
            </a:pPr>
            <a:r>
              <a:rPr lang="el-GR" sz="1400" dirty="0"/>
              <a:t>Στο διαδικτυακό τόπο της υπηρεσίας μας </a:t>
            </a:r>
            <a:r>
              <a:rPr lang="en-US" sz="1400" dirty="0"/>
              <a:t>(</a:t>
            </a:r>
            <a:r>
              <a:rPr lang="en-US" sz="1400" b="1" dirty="0">
                <a:solidFill>
                  <a:srgbClr val="00BFE0"/>
                </a:solidFill>
              </a:rPr>
              <a:t>www.eydamth.gr</a:t>
            </a:r>
            <a:r>
              <a:rPr lang="en-US" sz="1400" dirty="0"/>
              <a:t>)</a:t>
            </a:r>
            <a:r>
              <a:rPr lang="el-GR" sz="1400" dirty="0"/>
              <a:t>, υπάρχουν διαθέσιμες όλες πληροφορίες σχετικά με τους στόχους, τις δραστηριότητες, τις διαθέσιμες ευκαιρίες χρηματοδότησης και τα επιτεύγματα του Προγράμματος «Ανατολική Μακεδονία, Θράκη». </a:t>
            </a:r>
          </a:p>
          <a:p>
            <a:pPr algn="just">
              <a:lnSpc>
                <a:spcPct val="150000"/>
              </a:lnSpc>
              <a:buClr>
                <a:srgbClr val="19BEDE"/>
              </a:buClr>
              <a:buFont typeface="Wingdings" panose="05000000000000000000" pitchFamily="2" charset="2"/>
              <a:buChar char="ü"/>
            </a:pPr>
            <a:r>
              <a:rPr lang="el-GR" sz="1400" dirty="0"/>
              <a:t>Παράλληλα υπάρχουν στοιχεία που αφορούν τις Προσκλήσεις του Προγράμματος, την Προδημοσίευση των προσκλήσεων, τον Κατάλογο ενταγμένων πράξεων, μια ενότητα με αποτελέσματα και παραδείγματα έργων, στοιχεία επικοινωνίας με τη Διαχειριστική Αρχή καθώς και Έγγραφα προγραμματισμού.</a:t>
            </a:r>
          </a:p>
          <a:p>
            <a:pPr algn="just">
              <a:lnSpc>
                <a:spcPct val="150000"/>
              </a:lnSpc>
              <a:buClr>
                <a:srgbClr val="19BEDE"/>
              </a:buClr>
              <a:buFont typeface="Wingdings" panose="05000000000000000000" pitchFamily="2" charset="2"/>
              <a:buChar char="ü"/>
            </a:pPr>
            <a:r>
              <a:rPr lang="el-GR" sz="1400" dirty="0"/>
              <a:t>Συμμορφώνεται πλήρως με τις προδιαγραφές προσβασιμότητας για την Προσβασιμότητα του Περιεχομένου του Ιστού (WCAG 2.1), τηρώντας κατ’ ελάχιστο το επίπεδο συμμόρφωσης "AA" (WCAG 2.1 </a:t>
            </a:r>
            <a:r>
              <a:rPr lang="el-GR" sz="1400" dirty="0" err="1"/>
              <a:t>Level</a:t>
            </a:r>
            <a:r>
              <a:rPr lang="el-GR" sz="1400" dirty="0"/>
              <a:t> AA). Αυτή η απαίτηση διασφαλίζει ότι τα παρεχόμενα ψηφιακά μέσα είναι λειτουργικά και φιλικά για άτομα με αναπηρίες ή/και μειωμένη ικανότητα χρήσης ψηφιακών υπηρεσιών.</a:t>
            </a:r>
          </a:p>
        </p:txBody>
      </p:sp>
      <p:pic>
        <p:nvPicPr>
          <p:cNvPr id="5" name="Εικόνα 3">
            <a:extLst>
              <a:ext uri="{FF2B5EF4-FFF2-40B4-BE49-F238E27FC236}">
                <a16:creationId xmlns:a16="http://schemas.microsoft.com/office/drawing/2014/main" id="{AB8642BF-8727-D5B1-3954-7443E970E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370503" y="1525379"/>
            <a:ext cx="2737196"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61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23283-3871-D5F6-09D7-8ABE1C500CC0}"/>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9759A49-7CC9-FC8E-EC82-C3E8378C2387}"/>
              </a:ext>
            </a:extLst>
          </p:cNvPr>
          <p:cNvSpPr>
            <a:spLocks noGrp="1"/>
          </p:cNvSpPr>
          <p:nvPr>
            <p:ph idx="1"/>
          </p:nvPr>
        </p:nvSpPr>
        <p:spPr>
          <a:xfrm>
            <a:off x="6096000" y="6226270"/>
            <a:ext cx="2939041" cy="533210"/>
          </a:xfrm>
        </p:spPr>
        <p:txBody>
          <a:bodyPr>
            <a:normAutofit/>
          </a:bodyPr>
          <a:lstStyle/>
          <a:p>
            <a:pPr marL="0" indent="0" algn="l">
              <a:buNone/>
            </a:pPr>
            <a:r>
              <a:rPr lang="en-US" sz="1800" b="1" dirty="0">
                <a:solidFill>
                  <a:srgbClr val="00BFE0"/>
                </a:solidFill>
              </a:rPr>
              <a:t>https://www.eydamth.gr/</a:t>
            </a:r>
            <a:endParaRPr lang="el-GR" sz="1800" b="1" i="1" u="none" strike="noStrike" baseline="0" dirty="0">
              <a:solidFill>
                <a:srgbClr val="7FC34C"/>
              </a:solidFill>
            </a:endParaRPr>
          </a:p>
        </p:txBody>
      </p:sp>
      <p:pic>
        <p:nvPicPr>
          <p:cNvPr id="9" name="Εικόνα 8">
            <a:extLst>
              <a:ext uri="{FF2B5EF4-FFF2-40B4-BE49-F238E27FC236}">
                <a16:creationId xmlns:a16="http://schemas.microsoft.com/office/drawing/2014/main" id="{0761D53C-3C76-0CE3-AC6E-D8E2841D2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592" y="474724"/>
            <a:ext cx="9904207" cy="5643606"/>
          </a:xfrm>
          <a:prstGeom prst="rect">
            <a:avLst/>
          </a:prstGeom>
        </p:spPr>
      </p:pic>
      <p:pic>
        <p:nvPicPr>
          <p:cNvPr id="11" name="Εικόνα 10">
            <a:extLst>
              <a:ext uri="{FF2B5EF4-FFF2-40B4-BE49-F238E27FC236}">
                <a16:creationId xmlns:a16="http://schemas.microsoft.com/office/drawing/2014/main" id="{CE383A20-8F25-3DA9-2EBC-E3244E846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899" y="2362297"/>
            <a:ext cx="1539176" cy="1333404"/>
          </a:xfrm>
          <a:prstGeom prst="rect">
            <a:avLst/>
          </a:prstGeom>
        </p:spPr>
      </p:pic>
      <p:pic>
        <p:nvPicPr>
          <p:cNvPr id="13" name="Εικόνα 12">
            <a:extLst>
              <a:ext uri="{FF2B5EF4-FFF2-40B4-BE49-F238E27FC236}">
                <a16:creationId xmlns:a16="http://schemas.microsoft.com/office/drawing/2014/main" id="{D265F653-3F87-0247-1ED8-577B769F4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074" y="2362297"/>
            <a:ext cx="1797385" cy="1266728"/>
          </a:xfrm>
          <a:prstGeom prst="rect">
            <a:avLst/>
          </a:prstGeom>
        </p:spPr>
      </p:pic>
      <p:pic>
        <p:nvPicPr>
          <p:cNvPr id="15" name="Εικόνα 14">
            <a:extLst>
              <a:ext uri="{FF2B5EF4-FFF2-40B4-BE49-F238E27FC236}">
                <a16:creationId xmlns:a16="http://schemas.microsoft.com/office/drawing/2014/main" id="{BAFD29DE-8EED-1566-BB79-599959588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463" y="2362298"/>
            <a:ext cx="1549998" cy="1628678"/>
          </a:xfrm>
          <a:prstGeom prst="rect">
            <a:avLst/>
          </a:prstGeom>
        </p:spPr>
      </p:pic>
    </p:spTree>
    <p:extLst>
      <p:ext uri="{BB962C8B-B14F-4D97-AF65-F5344CB8AC3E}">
        <p14:creationId xmlns:p14="http://schemas.microsoft.com/office/powerpoint/2010/main" val="208955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lnSpcReduction="10000"/>
          </a:bodyPr>
          <a:lstStyle/>
          <a:p>
            <a:pPr marL="0" indent="0" algn="just">
              <a:lnSpc>
                <a:spcPct val="120000"/>
              </a:lnSpc>
              <a:buNone/>
            </a:pPr>
            <a:r>
              <a:rPr lang="el-GR" sz="2000" b="1" u="sng" dirty="0"/>
              <a:t>Ειδικότερα στον Κανονισμό ΕΕ 2021/1060:</a:t>
            </a:r>
          </a:p>
          <a:p>
            <a:pPr marL="0" indent="0" algn="just">
              <a:buNone/>
            </a:pPr>
            <a:r>
              <a:rPr lang="el-GR" sz="1800" b="1" dirty="0">
                <a:solidFill>
                  <a:srgbClr val="00BFE0"/>
                </a:solidFill>
              </a:rPr>
              <a:t>Υποχρεώσεις Δικαιούχων </a:t>
            </a:r>
            <a:r>
              <a:rPr lang="el-GR" sz="1800" b="1" i="1" u="none" strike="noStrike" baseline="0" dirty="0">
                <a:solidFill>
                  <a:srgbClr val="7FC34C"/>
                </a:solidFill>
              </a:rPr>
              <a:t>(Άρθρο 50, Καν. ΕΕ 2021/1060 και ενότητα 5.Υποχρεώσεις των Δικαιούχων Επικοινωνιακού Οδηγού ΕΣΠΑ)</a:t>
            </a: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Σύντομη </a:t>
            </a:r>
            <a:r>
              <a:rPr lang="el-GR" sz="1700" b="1" dirty="0">
                <a:solidFill>
                  <a:schemeClr val="accent1">
                    <a:lumMod val="75000"/>
                  </a:schemeClr>
                </a:solidFill>
                <a:ea typeface="Verdana" panose="020B0604030504040204" pitchFamily="34" charset="0"/>
              </a:rPr>
              <a:t>περιγραφή της πράξης </a:t>
            </a:r>
            <a:r>
              <a:rPr lang="el-GR" sz="1700" dirty="0">
                <a:solidFill>
                  <a:schemeClr val="accent1">
                    <a:lumMod val="75000"/>
                  </a:schemeClr>
                </a:solidFill>
                <a:ea typeface="Verdana" panose="020B0604030504040204" pitchFamily="34" charset="0"/>
              </a:rPr>
              <a:t>στον επίσημο </a:t>
            </a:r>
            <a:r>
              <a:rPr lang="el-GR" sz="1700" b="1" dirty="0">
                <a:solidFill>
                  <a:schemeClr val="accent1">
                    <a:lumMod val="75000"/>
                  </a:schemeClr>
                </a:solidFill>
                <a:ea typeface="Verdana" panose="020B0604030504040204" pitchFamily="34" charset="0"/>
              </a:rPr>
              <a:t>διαδικτυακό τόπο</a:t>
            </a:r>
            <a:r>
              <a:rPr lang="en-US" sz="1700" b="1" dirty="0">
                <a:solidFill>
                  <a:schemeClr val="accent1">
                    <a:lumMod val="75000"/>
                  </a:schemeClr>
                </a:solidFill>
                <a:ea typeface="Verdana" panose="020B0604030504040204" pitchFamily="34" charset="0"/>
              </a:rPr>
              <a:t> </a:t>
            </a:r>
            <a:r>
              <a:rPr lang="el-GR" sz="1700" dirty="0">
                <a:solidFill>
                  <a:schemeClr val="accent1">
                    <a:lumMod val="75000"/>
                  </a:schemeClr>
                </a:solidFill>
                <a:ea typeface="Verdana" panose="020B0604030504040204" pitchFamily="34" charset="0"/>
              </a:rPr>
              <a:t>τους και στα </a:t>
            </a:r>
            <a:r>
              <a:rPr lang="en-US" sz="1700" b="1" dirty="0">
                <a:solidFill>
                  <a:schemeClr val="accent1">
                    <a:lumMod val="75000"/>
                  </a:schemeClr>
                </a:solidFill>
                <a:ea typeface="Verdana" panose="020B0604030504040204" pitchFamily="34" charset="0"/>
              </a:rPr>
              <a:t>social media</a:t>
            </a:r>
            <a:r>
              <a:rPr lang="el-GR" sz="1700" b="1" dirty="0">
                <a:solidFill>
                  <a:schemeClr val="accent1">
                    <a:lumMod val="75000"/>
                  </a:schemeClr>
                </a:solidFill>
                <a:ea typeface="Verdana" panose="020B0604030504040204" pitchFamily="34" charset="0"/>
              </a:rPr>
              <a:t> </a:t>
            </a:r>
            <a:r>
              <a:rPr lang="el-GR" sz="1700" dirty="0">
                <a:solidFill>
                  <a:schemeClr val="accent1">
                    <a:lumMod val="75000"/>
                  </a:schemeClr>
                </a:solidFill>
                <a:ea typeface="Verdana" panose="020B0604030504040204" pitchFamily="34" charset="0"/>
              </a:rPr>
              <a:t>(εάν υπάρχουν)</a:t>
            </a: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Αναφορά για την συγχρηματοδότηση της πράξης από την Ευρωπαϊκή Ένωση στα έγγραφα και το υλικό επικοινωνίας του έργου που απευθύνεται στο κοινό ή τους συμμετέχοντες</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Ανθεκτικές </a:t>
            </a:r>
            <a:r>
              <a:rPr lang="el-GR" sz="1700" b="1" dirty="0">
                <a:solidFill>
                  <a:schemeClr val="accent1">
                    <a:lumMod val="75000"/>
                  </a:schemeClr>
                </a:solidFill>
                <a:ea typeface="Verdana" panose="020B0604030504040204" pitchFamily="34" charset="0"/>
              </a:rPr>
              <a:t>πλάκες ή πινακίδες </a:t>
            </a:r>
            <a:r>
              <a:rPr lang="el-GR" sz="1700" dirty="0">
                <a:solidFill>
                  <a:schemeClr val="accent1">
                    <a:lumMod val="75000"/>
                  </a:schemeClr>
                </a:solidFill>
                <a:ea typeface="Verdana" panose="020B0604030504040204" pitchFamily="34" charset="0"/>
              </a:rPr>
              <a:t>ευδιάκριτες στο κοινό για πράξεις ΕΤΠΑ &amp;ΤΣ άνω των 500.000 EUR ή άνω των 100.000 EUR για πράξεις των άλλων Ταμείων</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Όπου δεν υπάρχει υποχρέωση πινακίδας ή πλάκας</a:t>
            </a:r>
            <a:r>
              <a:rPr lang="en-US" sz="1700" dirty="0">
                <a:solidFill>
                  <a:schemeClr val="accent1">
                    <a:lumMod val="75000"/>
                  </a:schemeClr>
                </a:solidFill>
                <a:ea typeface="Verdana" panose="020B0604030504040204" pitchFamily="34" charset="0"/>
              </a:rPr>
              <a:t>,</a:t>
            </a:r>
            <a:r>
              <a:rPr lang="el-GR" sz="1700" dirty="0">
                <a:solidFill>
                  <a:schemeClr val="accent1">
                    <a:lumMod val="75000"/>
                  </a:schemeClr>
                </a:solidFill>
                <a:ea typeface="Verdana" panose="020B0604030504040204" pitchFamily="34" charset="0"/>
              </a:rPr>
              <a:t> </a:t>
            </a:r>
            <a:r>
              <a:rPr lang="el-GR" sz="1700" b="1" dirty="0">
                <a:solidFill>
                  <a:schemeClr val="accent1">
                    <a:lumMod val="75000"/>
                  </a:schemeClr>
                </a:solidFill>
                <a:ea typeface="Verdana" panose="020B0604030504040204" pitchFamily="34" charset="0"/>
              </a:rPr>
              <a:t>Αφίσα</a:t>
            </a:r>
            <a:r>
              <a:rPr lang="el-GR" sz="1700" dirty="0">
                <a:solidFill>
                  <a:schemeClr val="accent1">
                    <a:lumMod val="75000"/>
                  </a:schemeClr>
                </a:solidFill>
                <a:ea typeface="Verdana" panose="020B0604030504040204" pitchFamily="34" charset="0"/>
              </a:rPr>
              <a:t> ελάχιστου μεγέθους Α3 ή αντίστοιχη ηλεκτρονική προβολή σε οθόνη</a:t>
            </a:r>
            <a:endParaRPr lang="en-US" sz="1700" dirty="0">
              <a:solidFill>
                <a:schemeClr val="accent1">
                  <a:lumMod val="75000"/>
                </a:schemeClr>
              </a:solidFill>
              <a:ea typeface="Verdana" panose="020B0604030504040204" pitchFamily="34" charset="0"/>
            </a:endParaRPr>
          </a:p>
          <a:p>
            <a:pPr algn="just">
              <a:lnSpc>
                <a:spcPct val="120000"/>
              </a:lnSpc>
              <a:buClr>
                <a:srgbClr val="19BEDE"/>
              </a:buClr>
              <a:buFont typeface="Wingdings" panose="05000000000000000000" pitchFamily="2" charset="2"/>
              <a:buChar char="ü"/>
            </a:pPr>
            <a:r>
              <a:rPr lang="el-GR" sz="1700" dirty="0">
                <a:solidFill>
                  <a:schemeClr val="accent1">
                    <a:lumMod val="75000"/>
                  </a:schemeClr>
                </a:solidFill>
                <a:ea typeface="Verdana" panose="020B0604030504040204" pitchFamily="34" charset="0"/>
              </a:rPr>
              <a:t>Ειδική </a:t>
            </a:r>
            <a:r>
              <a:rPr lang="el-GR" sz="1700" b="1" dirty="0">
                <a:solidFill>
                  <a:schemeClr val="accent1">
                    <a:lumMod val="75000"/>
                  </a:schemeClr>
                </a:solidFill>
                <a:ea typeface="Verdana" panose="020B0604030504040204" pitchFamily="34" charset="0"/>
              </a:rPr>
              <a:t>προβολή για πράξεις στρατηγικής σημασίας </a:t>
            </a:r>
            <a:r>
              <a:rPr lang="el-GR" sz="1700" dirty="0">
                <a:solidFill>
                  <a:schemeClr val="accent1">
                    <a:lumMod val="75000"/>
                  </a:schemeClr>
                </a:solidFill>
                <a:ea typeface="Verdana" panose="020B0604030504040204" pitchFamily="34" charset="0"/>
              </a:rPr>
              <a:t>και πράξεις άνω των </a:t>
            </a:r>
            <a:r>
              <a:rPr lang="el-GR" sz="1700" b="1" dirty="0">
                <a:solidFill>
                  <a:schemeClr val="accent1">
                    <a:lumMod val="75000"/>
                  </a:schemeClr>
                </a:solidFill>
                <a:ea typeface="Verdana" panose="020B0604030504040204" pitchFamily="34" charset="0"/>
              </a:rPr>
              <a:t>10.000.000 €</a:t>
            </a:r>
            <a:r>
              <a:rPr lang="el-GR" sz="1700" dirty="0">
                <a:solidFill>
                  <a:schemeClr val="accent1">
                    <a:lumMod val="75000"/>
                  </a:schemeClr>
                </a:solidFill>
                <a:ea typeface="Verdana" panose="020B0604030504040204" pitchFamily="34" charset="0"/>
              </a:rPr>
              <a:t> με συμμετοχή της Ευρωπαϊκής Επιτροπής και της αρμόδιας Υπηρεσίας Διαχείρισης</a:t>
            </a:r>
          </a:p>
        </p:txBody>
      </p:sp>
    </p:spTree>
    <p:extLst>
      <p:ext uri="{BB962C8B-B14F-4D97-AF65-F5344CB8AC3E}">
        <p14:creationId xmlns:p14="http://schemas.microsoft.com/office/powerpoint/2010/main" val="101863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F3375-3B2F-99A6-E485-FACA9582F3B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2DF1F66-62B3-74A5-D36A-ABA0CA097739}"/>
              </a:ext>
            </a:extLst>
          </p:cNvPr>
          <p:cNvSpPr>
            <a:spLocks noGrp="1"/>
          </p:cNvSpPr>
          <p:nvPr>
            <p:ph type="title"/>
          </p:nvPr>
        </p:nvSpPr>
        <p:spPr/>
        <p:txBody>
          <a:bodyPr>
            <a:normAutofit/>
          </a:bodyPr>
          <a:lstStyle/>
          <a:p>
            <a:pPr algn="ctr"/>
            <a:r>
              <a:rPr lang="el-GR" sz="3200" dirty="0"/>
              <a:t>Υποχρεώσεις Δικαιούχων Περιόδου 2021-2027</a:t>
            </a:r>
          </a:p>
        </p:txBody>
      </p:sp>
      <p:pic>
        <p:nvPicPr>
          <p:cNvPr id="5" name="Θέση περιεχομένου 4">
            <a:extLst>
              <a:ext uri="{FF2B5EF4-FFF2-40B4-BE49-F238E27FC236}">
                <a16:creationId xmlns:a16="http://schemas.microsoft.com/office/drawing/2014/main" id="{93B98A2D-D243-8255-F557-6EEDFD4A81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771" y="1768438"/>
            <a:ext cx="11691770" cy="3246323"/>
          </a:xfrm>
          <a:prstGeom prst="rect">
            <a:avLst/>
          </a:prstGeom>
        </p:spPr>
      </p:pic>
    </p:spTree>
    <p:extLst>
      <p:ext uri="{BB962C8B-B14F-4D97-AF65-F5344CB8AC3E}">
        <p14:creationId xmlns:p14="http://schemas.microsoft.com/office/powerpoint/2010/main" val="57502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3EB8-E7D0-AFB5-21EA-DDA3DCA8E5DD}"/>
              </a:ext>
            </a:extLst>
          </p:cNvPr>
          <p:cNvSpPr>
            <a:spLocks noGrp="1"/>
          </p:cNvSpPr>
          <p:nvPr>
            <p:ph type="title"/>
          </p:nvPr>
        </p:nvSpPr>
        <p:spPr/>
        <p:txBody>
          <a:bodyPr>
            <a:normAutofit/>
          </a:bodyPr>
          <a:lstStyle/>
          <a:p>
            <a:pPr algn="ctr"/>
            <a:r>
              <a:rPr lang="el-GR" sz="3200" dirty="0"/>
              <a:t>Πλαίσιο Επικοινωνίας Περιόδου 2021-2027</a:t>
            </a:r>
          </a:p>
        </p:txBody>
      </p:sp>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838200" y="1690688"/>
            <a:ext cx="10515600" cy="4486275"/>
          </a:xfrm>
        </p:spPr>
        <p:txBody>
          <a:bodyPr>
            <a:normAutofit/>
          </a:bodyPr>
          <a:lstStyle/>
          <a:p>
            <a:pPr marL="0" indent="0" algn="just">
              <a:lnSpc>
                <a:spcPct val="120000"/>
              </a:lnSpc>
              <a:buNone/>
            </a:pPr>
            <a:r>
              <a:rPr lang="el-GR" sz="2000" b="1" u="sng" dirty="0"/>
              <a:t>Ειδικότερα στον Κανονισμό ΕΕ 2021/1060:</a:t>
            </a:r>
          </a:p>
          <a:p>
            <a:pPr marL="0" indent="0" algn="just">
              <a:buNone/>
            </a:pPr>
            <a:r>
              <a:rPr lang="el-GR" sz="1800" b="1" dirty="0">
                <a:solidFill>
                  <a:srgbClr val="00BFE0"/>
                </a:solidFill>
              </a:rPr>
              <a:t>Υποχρεώσεις Δικαιούχων </a:t>
            </a:r>
            <a:r>
              <a:rPr lang="el-GR" sz="1800" b="1" i="1" dirty="0">
                <a:solidFill>
                  <a:srgbClr val="7FC34C"/>
                </a:solidFill>
              </a:rPr>
              <a:t>(Άρθρο 50, Καν. ΕΕ 2021/1060 και ενότητα 5.Υποχρεώσεις των Δικαιούχων Επικοινωνιακού Οδηγού ΕΣΠΑ)</a:t>
            </a:r>
          </a:p>
          <a:p>
            <a:pPr algn="just">
              <a:lnSpc>
                <a:spcPct val="120000"/>
              </a:lnSpc>
              <a:buClr>
                <a:srgbClr val="19BEDE"/>
              </a:buClr>
              <a:buFont typeface="Wingdings" panose="05000000000000000000" pitchFamily="2" charset="2"/>
              <a:buChar char="ü"/>
            </a:pPr>
            <a:r>
              <a:rPr lang="el-GR" sz="1800" dirty="0">
                <a:solidFill>
                  <a:schemeClr val="accent1">
                    <a:lumMod val="75000"/>
                  </a:schemeClr>
                </a:solidFill>
                <a:ea typeface="Verdana" panose="020B0604030504040204" pitchFamily="34" charset="0"/>
              </a:rPr>
              <a:t>Όλα τα μέτρα να διασφαλίζουν την αναφορά στη συμβολή της ΕΕ, σύμφωνα με τις οδηγίες σήμανσης για το ΕΣΠΑ 2021-2027</a:t>
            </a:r>
          </a:p>
          <a:p>
            <a:pPr algn="just">
              <a:lnSpc>
                <a:spcPct val="120000"/>
              </a:lnSpc>
              <a:buClr>
                <a:srgbClr val="19BEDE"/>
              </a:buClr>
              <a:buFont typeface="Wingdings" panose="05000000000000000000" pitchFamily="2" charset="2"/>
              <a:buChar char="ü"/>
            </a:pPr>
            <a:r>
              <a:rPr lang="el-GR" sz="1800" dirty="0">
                <a:solidFill>
                  <a:schemeClr val="accent1">
                    <a:lumMod val="75000"/>
                  </a:schemeClr>
                </a:solidFill>
                <a:ea typeface="Verdana" panose="020B0604030504040204" pitchFamily="34" charset="0"/>
              </a:rPr>
              <a:t>Διαφημιστικές ενέργειες σχετικές με συγχρηματοδοτούμενα έργα, ακόμα και με έξοδα του δικαιούχου, πρέπει να περιλαμβάνουν αναφορά στην συμβολή της ΕΕ και τη σήμανση ΕΣΠΑ </a:t>
            </a:r>
          </a:p>
          <a:p>
            <a:pPr algn="just">
              <a:lnSpc>
                <a:spcPct val="120000"/>
              </a:lnSpc>
              <a:buClr>
                <a:srgbClr val="19BEDE"/>
              </a:buClr>
              <a:buFont typeface="Wingdings" panose="05000000000000000000" pitchFamily="2" charset="2"/>
              <a:buChar char="ü"/>
            </a:pPr>
            <a:r>
              <a:rPr lang="el-GR" sz="1800" dirty="0">
                <a:solidFill>
                  <a:schemeClr val="accent1">
                    <a:lumMod val="75000"/>
                  </a:schemeClr>
                </a:solidFill>
                <a:ea typeface="Verdana" panose="020B0604030504040204" pitchFamily="34" charset="0"/>
              </a:rPr>
              <a:t>Σε όλες τις επικοινωνιακές δραστηριότητες θα πρέπει να τηρούνται οι υποχρεώσεις για παροχή προσβάσιμης πληροφόρησης στα άτομα με αναπηρία</a:t>
            </a:r>
          </a:p>
          <a:p>
            <a:pPr algn="just">
              <a:lnSpc>
                <a:spcPct val="120000"/>
              </a:lnSpc>
              <a:buClr>
                <a:srgbClr val="19BEDE"/>
              </a:buClr>
              <a:buFont typeface="Wingdings" panose="05000000000000000000" pitchFamily="2" charset="2"/>
              <a:buChar char="ü"/>
            </a:pPr>
            <a:r>
              <a:rPr lang="el-GR" sz="2400" u="sng" dirty="0">
                <a:solidFill>
                  <a:srgbClr val="FF0000"/>
                </a:solidFill>
                <a:ea typeface="Verdana" panose="020B0604030504040204" pitchFamily="34" charset="0"/>
              </a:rPr>
              <a:t>Ιδιαίτερη Προσοχή:</a:t>
            </a:r>
            <a:r>
              <a:rPr lang="el-GR" sz="2400" dirty="0">
                <a:solidFill>
                  <a:srgbClr val="FF0000"/>
                </a:solidFill>
                <a:ea typeface="Verdana" panose="020B0604030504040204" pitchFamily="34" charset="0"/>
              </a:rPr>
              <a:t> Η μη τήρηση των υποχρεώσεων του Δικαιούχου επιφέρει </a:t>
            </a:r>
            <a:r>
              <a:rPr lang="el-GR" sz="2400" u="sng" dirty="0">
                <a:solidFill>
                  <a:srgbClr val="FF0000"/>
                </a:solidFill>
                <a:ea typeface="Verdana" panose="020B0604030504040204" pitchFamily="34" charset="0"/>
              </a:rPr>
              <a:t>Διόρθωση έως 3%</a:t>
            </a:r>
          </a:p>
        </p:txBody>
      </p:sp>
    </p:spTree>
    <p:extLst>
      <p:ext uri="{BB962C8B-B14F-4D97-AF65-F5344CB8AC3E}">
        <p14:creationId xmlns:p14="http://schemas.microsoft.com/office/powerpoint/2010/main" val="319532155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72022</TotalTime>
  <Words>1779</Words>
  <Application>Microsoft Office PowerPoint</Application>
  <PresentationFormat>Ευρεία οθόνη</PresentationFormat>
  <Paragraphs>117</Paragraphs>
  <Slides>29</Slides>
  <Notes>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3</vt:i4>
      </vt:variant>
      <vt:variant>
        <vt:lpstr>Τίτλοι διαφανειών</vt:lpstr>
      </vt:variant>
      <vt:variant>
        <vt:i4>29</vt:i4>
      </vt:variant>
    </vt:vector>
  </HeadingPairs>
  <TitlesOfParts>
    <vt:vector size="39" baseType="lpstr">
      <vt:lpstr>Aptos</vt:lpstr>
      <vt:lpstr>Arial</vt:lpstr>
      <vt:lpstr>Calibri</vt:lpstr>
      <vt:lpstr>KpLinea-Regular</vt:lpstr>
      <vt:lpstr>Trebuchet MS</vt:lpstr>
      <vt:lpstr>Verdana</vt:lpstr>
      <vt:lpstr>Wingdings</vt:lpstr>
      <vt:lpstr>Θέμα του Office</vt:lpstr>
      <vt:lpstr>Προσαρμοσμένη σχεδίαση</vt:lpstr>
      <vt:lpstr>1_Προσαρμοσμένη σχεδίαση</vt:lpstr>
      <vt:lpstr>Ενημέρωση για θέματα επικοινωνίας και προβολής –  Κανόνες Δημοσιότητας Περιόδου 2021-2027</vt:lpstr>
      <vt:lpstr>Πλαίσιο Επικοινωνίας Περιόδου 2021-2027</vt:lpstr>
      <vt:lpstr>Πλαίσιο Επικοινωνίας Περιόδου 2021-2027</vt:lpstr>
      <vt:lpstr>Πλαίσιο Επικοινωνίας Περιόδου 2021-2027</vt:lpstr>
      <vt:lpstr>Πλαίσιο Επικοινωνίας Περιόδου 2021-2027</vt:lpstr>
      <vt:lpstr>Παρουσίαση του PowerPoint</vt:lpstr>
      <vt:lpstr>Πλαίσιο Επικοινωνίας Περιόδου 2021-2027</vt:lpstr>
      <vt:lpstr>Υποχρεώσεις Δικαιούχων Περιόδου 2021-2027</vt:lpstr>
      <vt:lpstr>Πλαίσιο Επικοινωνίας Περιόδου 2021-2027</vt:lpstr>
      <vt:lpstr>Σηματοδότηση ΕΣΠΑ 2021 – 2027 –  Διαφορές με ΕΣΠΑ 2014 - 2020</vt:lpstr>
      <vt:lpstr>Σηματοδότηση ΕΣΠΑ 2021 - 2027</vt:lpstr>
      <vt:lpstr>Σηματοδότηση ΕΣΠΑ 2021 - 2027</vt:lpstr>
      <vt:lpstr>Σηματοδότηση ΕΣΠΑ 2021 - 2027</vt:lpstr>
      <vt:lpstr>Επικοινωνία Πολιτικής Συνοχής</vt:lpstr>
      <vt:lpstr>Παρουσίαση του PowerPoint</vt:lpstr>
      <vt:lpstr>Online Generator  για Αφίσες, Πινακίδες και Πλάκες online-generator.espa.gr</vt:lpstr>
      <vt:lpstr>Online Generator  για Αφίσες, Πινακίδες και Πλάκες online-generator.espa.gr</vt:lpstr>
      <vt:lpstr>Παρουσίαση του PowerPoint</vt:lpstr>
      <vt:lpstr>Πινακίδες και πλάκες </vt:lpstr>
      <vt:lpstr>Διαδικτυακοί Τόποι Δικαιούχων</vt:lpstr>
      <vt:lpstr>Διαδικτυακοί Τόποι Δικαιούχων – Καλές Πρακτικές - ΔΠΘ</vt:lpstr>
      <vt:lpstr>Διαδικτυακοί Τόποι Δικαιούχων – Καλές Πρακτικές - ΔΠΘ</vt:lpstr>
      <vt:lpstr>Διαδικτυακοί Τόποι Δικαιούχων – Καλές Πρακτικές – Εγνατία</vt:lpstr>
      <vt:lpstr>Διαδικτυακοί Τόποι Δικαιούχων – Καλές Πρακτικές - Εγνατία</vt:lpstr>
      <vt:lpstr>Μέσα Κοινωνικής Δικτύωσης (Social Media)</vt:lpstr>
      <vt:lpstr>Προσβάσιμη επικοινωνία για άτομα με αναπηρία</vt:lpstr>
      <vt:lpstr>Υποστήριξη δραστηριοτήτων επικοινωνίας δικαιούχων </vt:lpstr>
      <vt:lpstr>Πλαίσιο Επικοινωνίας Περιόδου 2021-2027</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John Pap</cp:lastModifiedBy>
  <cp:revision>95</cp:revision>
  <cp:lastPrinted>2022-11-24T12:35:02Z</cp:lastPrinted>
  <dcterms:created xsi:type="dcterms:W3CDTF">2022-06-03T15:25:51Z</dcterms:created>
  <dcterms:modified xsi:type="dcterms:W3CDTF">2026-03-23T02:30:27Z</dcterms:modified>
</cp:coreProperties>
</file>