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3" r:id="rId1"/>
    <p:sldMasterId id="2147483675" r:id="rId2"/>
    <p:sldMasterId id="2147483678" r:id="rId3"/>
  </p:sldMasterIdLst>
  <p:notesMasterIdLst>
    <p:notesMasterId r:id="rId77"/>
  </p:notesMasterIdLst>
  <p:sldIdLst>
    <p:sldId id="256" r:id="rId4"/>
    <p:sldId id="1883" r:id="rId5"/>
    <p:sldId id="1778" r:id="rId6"/>
    <p:sldId id="1821" r:id="rId7"/>
    <p:sldId id="1822" r:id="rId8"/>
    <p:sldId id="1824" r:id="rId9"/>
    <p:sldId id="1826" r:id="rId10"/>
    <p:sldId id="1825" r:id="rId11"/>
    <p:sldId id="1878" r:id="rId12"/>
    <p:sldId id="1863" r:id="rId13"/>
    <p:sldId id="1864" r:id="rId14"/>
    <p:sldId id="1787" r:id="rId15"/>
    <p:sldId id="1860" r:id="rId16"/>
    <p:sldId id="1827" r:id="rId17"/>
    <p:sldId id="1828" r:id="rId18"/>
    <p:sldId id="1829" r:id="rId19"/>
    <p:sldId id="1831" r:id="rId20"/>
    <p:sldId id="1875" r:id="rId21"/>
    <p:sldId id="1876" r:id="rId22"/>
    <p:sldId id="1830" r:id="rId23"/>
    <p:sldId id="1832" r:id="rId24"/>
    <p:sldId id="1756" r:id="rId25"/>
    <p:sldId id="1879" r:id="rId26"/>
    <p:sldId id="1833" r:id="rId27"/>
    <p:sldId id="1834" r:id="rId28"/>
    <p:sldId id="1835" r:id="rId29"/>
    <p:sldId id="1836" r:id="rId30"/>
    <p:sldId id="1837" r:id="rId31"/>
    <p:sldId id="1839" r:id="rId32"/>
    <p:sldId id="1840" r:id="rId33"/>
    <p:sldId id="1838" r:id="rId34"/>
    <p:sldId id="1841" r:id="rId35"/>
    <p:sldId id="1842" r:id="rId36"/>
    <p:sldId id="1844" r:id="rId37"/>
    <p:sldId id="1846" r:id="rId38"/>
    <p:sldId id="1847" r:id="rId39"/>
    <p:sldId id="1845" r:id="rId40"/>
    <p:sldId id="1851" r:id="rId41"/>
    <p:sldId id="1850" r:id="rId42"/>
    <p:sldId id="1868" r:id="rId43"/>
    <p:sldId id="1869" r:id="rId44"/>
    <p:sldId id="1849" r:id="rId45"/>
    <p:sldId id="1848" r:id="rId46"/>
    <p:sldId id="1811" r:id="rId47"/>
    <p:sldId id="1812" r:id="rId48"/>
    <p:sldId id="1813" r:id="rId49"/>
    <p:sldId id="1814" r:id="rId50"/>
    <p:sldId id="1877" r:id="rId51"/>
    <p:sldId id="1744" r:id="rId52"/>
    <p:sldId id="1737" r:id="rId53"/>
    <p:sldId id="1716" r:id="rId54"/>
    <p:sldId id="1736" r:id="rId55"/>
    <p:sldId id="1880" r:id="rId56"/>
    <p:sldId id="1881" r:id="rId57"/>
    <p:sldId id="1882" r:id="rId58"/>
    <p:sldId id="1852" r:id="rId59"/>
    <p:sldId id="1853" r:id="rId60"/>
    <p:sldId id="1858" r:id="rId61"/>
    <p:sldId id="1854" r:id="rId62"/>
    <p:sldId id="1855" r:id="rId63"/>
    <p:sldId id="1857" r:id="rId64"/>
    <p:sldId id="1859" r:id="rId65"/>
    <p:sldId id="1861" r:id="rId66"/>
    <p:sldId id="1856" r:id="rId67"/>
    <p:sldId id="1866" r:id="rId68"/>
    <p:sldId id="1862" r:id="rId69"/>
    <p:sldId id="1870" r:id="rId70"/>
    <p:sldId id="1867" r:id="rId71"/>
    <p:sldId id="1871" r:id="rId72"/>
    <p:sldId id="1872" r:id="rId73"/>
    <p:sldId id="1873" r:id="rId74"/>
    <p:sldId id="1874" r:id="rId75"/>
    <p:sldId id="1817" r:id="rId76"/>
  </p:sldIdLst>
  <p:sldSz cx="12192000" cy="6858000"/>
  <p:notesSz cx="9926638" cy="6797675"/>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F8C"/>
    <a:srgbClr val="00BFE9"/>
    <a:srgbClr val="144E8C"/>
    <a:srgbClr val="19BEDE"/>
    <a:srgbClr val="7EC352"/>
    <a:srgbClr val="97CA3F"/>
    <a:srgbClr val="00CC99"/>
    <a:srgbClr val="F1A0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724" autoAdjust="0"/>
  </p:normalViewPr>
  <p:slideViewPr>
    <p:cSldViewPr snapToGrid="0">
      <p:cViewPr varScale="1">
        <p:scale>
          <a:sx n="106" d="100"/>
          <a:sy n="106" d="100"/>
        </p:scale>
        <p:origin x="978" y="9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447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3T05:54:38.0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32,'0'-1,"0"0,1 0,-1 1,1-1,-1 0,0 1,1-1,-1 1,1-1,0 1,-1-1,1 0,0 1,-1 0,1-1,0 1,-1-1,1 1,0 0,0 0,-1-1,1 1,0 0,1 0,24-5,-21 4,90-8,180 4,-159 7,946-1,-1022 1,-1 2,1 2,37 11,-32-7,79 8,-31-9,133 30,-92-13,-60-16,76 0,-80-7,98 17,-22 5,204 10,-311-33,849 26,944-29,-1602-15,14 1,-183 15,-30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3T05:54:40.4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62,'5963'0,"-5891"-3,121-23,20-1,376 22,-313 8,-252-3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3T05:54:43.6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60,'0'-1,"1"0,-1 0,1 0,-1 0,1-1,0 1,0 0,-1 0,1 0,0 0,0 1,0-1,0 0,0 0,0 0,0 1,0-1,1 1,-1-1,0 1,0-1,0 1,1-1,-1 1,0 0,0 0,2 0,43-6,-40 6,124-13,177-7,4281 20,-2003 1,-2553-1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0:07:03.2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0,'16951'0'0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0:07:08.5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52 0,'16277'-52'0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2T10:07:14.2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24,'5'-4,"1"1,0 0,0 1,1-1,-1 1,0 1,1-1,0 1,-1 0,1 0,0 1,-1 0,9 1,5-2,382 10,-166 2,1356-5,-868-9,13546 3,-14248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3T05:54:45.6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1,'18'-1,"-1"1,1 1,0 1,0 0,-1 1,0 1,1 0,23 11,-23-9,0 0,0-1,1-1,0-1,0 0,28-1,-7 1,92 21,-123-22,-1 0,0 0,1 1,-1-1,10 7,5 4</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9T11:44:23.7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1,'1458'0,"-1434"0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9T11:44:25.3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1,'1524'0,"-1497"0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9T11:44:26.8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0,'19'2,"1"0,-1 1,0 2,0 0,22 9,37 9,95 1,-19-5,309 31,-176-46,-219-4,-48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5:12.6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0,'12542'0,"-12519"0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3T05:54:49.2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 3,'-1'116,"3"133,0-220,12 54,-11-71,0-1,0 0,1 0,1 0,0 0,0-1,10 15,-14-25,-1 1,0-1,0 1,1-1,-1 0,1 1,-1-1,0 0,1 1,-1-1,1 0,-1 0,0 1,1-1,-1 0,1 0,-1 0,1 0,-1 1,1-1,-1 0,1 0,-1 0,1 0,-1 0,1 0,-1 0,1 0,-1-1,1 1,-1 0,1 0,-1 0,1-1,-1 1,0 0,1 0,-1-1,1 1,-1 0,0-1,1 1,-1 0,0-1,1 1,-1-1,0 1,1 0,-1-1,0 1,0-1,0 1,0-1,1 1,-1-1,0 1,0-1,0 1,0-1,0 0,11-43,-9 31,31-95,-17 63,14-77,-29 115,-1 0,1 1,1-1,-1 0,1 1,0 0,1-1,0 1,0 0,0 0,0 1,1-1,0 1,0 0,1 0,0 0,-1 0,1 1,1 0,-1 0,1 0,0 0,-1 1,1 0,1 1,-1-1,0 1,1 0,-1 1,1-1,12 0,580-56,5 50,-494 8,166-21,-191 13,168 7,-114 4,1036-3,-1064 2,-1 6,-1 4,174 43,-210-34,-41-13</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3:06:41.7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43 0,'8964'-43'0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2T13:06:44.6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0,'7321'0'0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11T09:58:01.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1" y="0"/>
            <a:ext cx="4302125" cy="34145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5622926" y="0"/>
            <a:ext cx="4302125" cy="341458"/>
          </a:xfrm>
          <a:prstGeom prst="rect">
            <a:avLst/>
          </a:prstGeom>
        </p:spPr>
        <p:txBody>
          <a:bodyPr vert="horz" lIns="91440" tIns="45720" rIns="91440" bIns="45720" rtlCol="0"/>
          <a:lstStyle>
            <a:lvl1pPr algn="r">
              <a:defRPr sz="1200"/>
            </a:lvl1pPr>
          </a:lstStyle>
          <a:p>
            <a:fld id="{5CBF1B95-7F8A-47CA-A6BF-7AA203EB746F}" type="datetimeFigureOut">
              <a:rPr lang="el-GR" smtClean="0"/>
              <a:t>16/4/2026</a:t>
            </a:fld>
            <a:endParaRPr lang="el-GR"/>
          </a:p>
        </p:txBody>
      </p:sp>
      <p:sp>
        <p:nvSpPr>
          <p:cNvPr id="4" name="Θέση εικόνας διαφάνειας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992188" y="3271382"/>
            <a:ext cx="7942262" cy="2676584"/>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1" y="6456219"/>
            <a:ext cx="4302125" cy="34145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5622926" y="6456219"/>
            <a:ext cx="4302125" cy="341457"/>
          </a:xfrm>
          <a:prstGeom prst="rect">
            <a:avLst/>
          </a:prstGeom>
        </p:spPr>
        <p:txBody>
          <a:bodyPr vert="horz" lIns="91440" tIns="45720" rIns="91440" bIns="45720" rtlCol="0" anchor="b"/>
          <a:lstStyle>
            <a:lvl1pPr algn="r">
              <a:defRPr sz="1200"/>
            </a:lvl1pPr>
          </a:lstStyle>
          <a:p>
            <a:fld id="{C6EFF1BE-7326-46B5-89E4-3087D26465EA}" type="slidenum">
              <a:rPr lang="el-GR" smtClean="0"/>
              <a:t>‹#›</a:t>
            </a:fld>
            <a:endParaRPr lang="el-GR"/>
          </a:p>
        </p:txBody>
      </p:sp>
    </p:spTree>
    <p:extLst>
      <p:ext uri="{BB962C8B-B14F-4D97-AF65-F5344CB8AC3E}">
        <p14:creationId xmlns:p14="http://schemas.microsoft.com/office/powerpoint/2010/main" val="263030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spTree>
      <p:nvGrpSpPr>
        <p:cNvPr id="1" name=""/>
        <p:cNvGrpSpPr/>
        <p:nvPr/>
      </p:nvGrpSpPr>
      <p:grpSpPr>
        <a:xfrm>
          <a:off x="0" y="0"/>
          <a:ext cx="0" cy="0"/>
          <a:chOff x="0" y="0"/>
          <a:chExt cx="0" cy="0"/>
        </a:xfrm>
      </p:grpSpPr>
      <p:sp>
        <p:nvSpPr>
          <p:cNvPr id="4" name="Θέση ημερομηνίας 3">
            <a:extLst>
              <a:ext uri="{FF2B5EF4-FFF2-40B4-BE49-F238E27FC236}">
                <a16:creationId xmlns:a16="http://schemas.microsoft.com/office/drawing/2014/main" id="{6752D1B5-BA53-6481-474E-2EE7A6D1FF12}"/>
              </a:ext>
            </a:extLst>
          </p:cNvPr>
          <p:cNvSpPr>
            <a:spLocks noGrp="1"/>
          </p:cNvSpPr>
          <p:nvPr>
            <p:ph type="dt" sz="half" idx="10"/>
          </p:nvPr>
        </p:nvSpPr>
        <p:spPr/>
        <p:txBody>
          <a:bodyPr/>
          <a:lstStyle/>
          <a:p>
            <a:fld id="{FA18AEA9-71C6-468C-BEB2-7FB1CAECB70F}" type="datetimeFigureOut">
              <a:rPr lang="el-GR" smtClean="0"/>
              <a:t>16/4/2026</a:t>
            </a:fld>
            <a:endParaRPr lang="el-GR"/>
          </a:p>
        </p:txBody>
      </p:sp>
      <p:sp>
        <p:nvSpPr>
          <p:cNvPr id="5" name="Θέση υποσέλιδου 4">
            <a:extLst>
              <a:ext uri="{FF2B5EF4-FFF2-40B4-BE49-F238E27FC236}">
                <a16:creationId xmlns:a16="http://schemas.microsoft.com/office/drawing/2014/main" id="{DB707AFC-FF13-3D18-A576-6BFF1AD4DF5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BA11A37-CB44-6D2D-E490-97C6255F48DB}"/>
              </a:ext>
            </a:extLst>
          </p:cNvPr>
          <p:cNvSpPr>
            <a:spLocks noGrp="1"/>
          </p:cNvSpPr>
          <p:nvPr>
            <p:ph type="sldNum" sz="quarter" idx="12"/>
          </p:nvPr>
        </p:nvSpPr>
        <p:spPr/>
        <p:txBody>
          <a:bodyPr/>
          <a:lstStyle/>
          <a:p>
            <a:fld id="{F8B1DC26-6129-45E6-B3DE-8F39747A7F71}" type="slidenum">
              <a:rPr lang="el-GR" smtClean="0"/>
              <a:t>‹#›</a:t>
            </a:fld>
            <a:endParaRPr lang="el-GR"/>
          </a:p>
        </p:txBody>
      </p:sp>
      <p:sp>
        <p:nvSpPr>
          <p:cNvPr id="7" name="Θέση τίτλου 1">
            <a:extLst>
              <a:ext uri="{FF2B5EF4-FFF2-40B4-BE49-F238E27FC236}">
                <a16:creationId xmlns:a16="http://schemas.microsoft.com/office/drawing/2014/main" id="{7E16175E-F3D0-4B46-2EE5-9C896A109045}"/>
              </a:ext>
            </a:extLst>
          </p:cNvPr>
          <p:cNvSpPr>
            <a:spLocks noGrp="1"/>
          </p:cNvSpPr>
          <p:nvPr>
            <p:ph type="title"/>
          </p:nvPr>
        </p:nvSpPr>
        <p:spPr>
          <a:xfrm>
            <a:off x="707571" y="887639"/>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Tree>
    <p:extLst>
      <p:ext uri="{BB962C8B-B14F-4D97-AF65-F5344CB8AC3E}">
        <p14:creationId xmlns:p14="http://schemas.microsoft.com/office/powerpoint/2010/main" val="3135145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3312B16-8557-4743-8EE6-3DDFEC79069C}" type="datetimeFigureOut">
              <a:rPr lang="el-GR" smtClean="0"/>
              <a:t>16/4/2026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515455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3312B16-8557-4743-8EE6-3DDFEC79069C}" type="datetimeFigureOut">
              <a:rPr lang="el-GR" smtClean="0"/>
              <a:t>16/4/2026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1687452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3312B16-8557-4743-8EE6-3DDFEC79069C}" type="datetimeFigureOut">
              <a:rPr lang="el-GR" smtClean="0"/>
              <a:t>16/4/2026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46020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3312B16-8557-4743-8EE6-3DDFEC79069C}" type="datetimeFigureOut">
              <a:rPr lang="el-GR" smtClean="0"/>
              <a:t>16/4/2026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299929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Προσαρμοσμένη διάταξη">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C51F3F-A005-3BA9-10E2-3A482100AD8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B6E654C-8964-0AF7-34FF-BD50C2CF211F}"/>
              </a:ext>
            </a:extLst>
          </p:cNvPr>
          <p:cNvSpPr>
            <a:spLocks noGrp="1"/>
          </p:cNvSpPr>
          <p:nvPr>
            <p:ph type="dt" sz="half" idx="10"/>
          </p:nvPr>
        </p:nvSpPr>
        <p:spPr/>
        <p:txBody>
          <a:bodyPr/>
          <a:lstStyle/>
          <a:p>
            <a:fld id="{33312B16-8557-4743-8EE6-3DDFEC79069C}" type="datetimeFigureOut">
              <a:rPr lang="el-GR" smtClean="0"/>
              <a:t>16/4/2026</a:t>
            </a:fld>
            <a:endParaRPr lang="el-GR"/>
          </a:p>
        </p:txBody>
      </p:sp>
      <p:sp>
        <p:nvSpPr>
          <p:cNvPr id="4" name="Θέση υποσέλιδου 3">
            <a:extLst>
              <a:ext uri="{FF2B5EF4-FFF2-40B4-BE49-F238E27FC236}">
                <a16:creationId xmlns:a16="http://schemas.microsoft.com/office/drawing/2014/main" id="{2DA513F4-377C-8213-406E-E05FDA99FCA8}"/>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66D9FAF-D353-4D75-6242-880A95ACE3F6}"/>
              </a:ext>
            </a:extLst>
          </p:cNvPr>
          <p:cNvSpPr>
            <a:spLocks noGrp="1"/>
          </p:cNvSpPr>
          <p:nvPr>
            <p:ph type="sldNum" sz="quarter" idx="12"/>
          </p:nvPr>
        </p:nvSpPr>
        <p:spPr/>
        <p:txBody>
          <a:bodyPr/>
          <a:lstStyle/>
          <a:p>
            <a:fld id="{C6DD6E9A-F6BC-4101-9D32-73E53CB7934B}" type="slidenum">
              <a:rPr lang="el-GR" smtClean="0"/>
              <a:t>‹#›</a:t>
            </a:fld>
            <a:endParaRPr lang="el-GR"/>
          </a:p>
        </p:txBody>
      </p:sp>
      <p:sp>
        <p:nvSpPr>
          <p:cNvPr id="6" name="Θέση περιεχομένου 2">
            <a:extLst>
              <a:ext uri="{FF2B5EF4-FFF2-40B4-BE49-F238E27FC236}">
                <a16:creationId xmlns:a16="http://schemas.microsoft.com/office/drawing/2014/main" id="{38F1B451-D1F7-FA4D-007E-083E8C9EDCBE}"/>
              </a:ext>
            </a:extLst>
          </p:cNvPr>
          <p:cNvSpPr>
            <a:spLocks noGrp="1"/>
          </p:cNvSpPr>
          <p:nvPr>
            <p:ph idx="1"/>
          </p:nvPr>
        </p:nvSpPr>
        <p:spPr>
          <a:xfrm>
            <a:off x="838200" y="1825625"/>
            <a:ext cx="10515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Tree>
    <p:extLst>
      <p:ext uri="{BB962C8B-B14F-4D97-AF65-F5344CB8AC3E}">
        <p14:creationId xmlns:p14="http://schemas.microsoft.com/office/powerpoint/2010/main" val="3451327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746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33312B16-8557-4743-8EE6-3DDFEC79069C}" type="datetimeFigureOut">
              <a:rPr lang="el-GR" smtClean="0"/>
              <a:t>16/4/2026</a:t>
            </a:fld>
            <a:endParaRPr lang="el-GR" dirty="0"/>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6DD6E9A-F6BC-4101-9D32-73E53CB7934B}" type="slidenum">
              <a:rPr lang="el-GR" smtClean="0"/>
              <a:t>‹#›</a:t>
            </a:fld>
            <a:endParaRPr lang="el-GR"/>
          </a:p>
        </p:txBody>
      </p:sp>
      <p:pic>
        <p:nvPicPr>
          <p:cNvPr id="7" name="Εικόνα 6">
            <a:extLst>
              <a:ext uri="{FF2B5EF4-FFF2-40B4-BE49-F238E27FC236}">
                <a16:creationId xmlns:a16="http://schemas.microsoft.com/office/drawing/2014/main" id="{A9FA2331-31AB-39A5-8EB8-6B1CF8727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9" y="0"/>
            <a:ext cx="12189461" cy="6858000"/>
          </a:xfrm>
          <a:prstGeom prst="rect">
            <a:avLst/>
          </a:prstGeom>
        </p:spPr>
      </p:pic>
    </p:spTree>
    <p:extLst>
      <p:ext uri="{BB962C8B-B14F-4D97-AF65-F5344CB8AC3E}">
        <p14:creationId xmlns:p14="http://schemas.microsoft.com/office/powerpoint/2010/main" val="1404973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3312B16-8557-4743-8EE6-3DDFEC79069C}" type="datetimeFigureOut">
              <a:rPr lang="el-GR" smtClean="0"/>
              <a:t>16/4/2026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146332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33312B16-8557-4743-8EE6-3DDFEC79069C}" type="datetimeFigureOut">
              <a:rPr lang="el-GR" smtClean="0"/>
              <a:t>16/4/2026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324087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33312B16-8557-4743-8EE6-3DDFEC79069C}" type="datetimeFigureOut">
              <a:rPr lang="el-GR" smtClean="0"/>
              <a:t>16/4/2026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537694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33312B16-8557-4743-8EE6-3DDFEC79069C}" type="datetimeFigureOut">
              <a:rPr lang="el-GR" smtClean="0"/>
              <a:t>16/4/2026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2835624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33312B16-8557-4743-8EE6-3DDFEC79069C}" type="datetimeFigureOut">
              <a:rPr lang="el-GR" smtClean="0"/>
              <a:t>16/4/2026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1364955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312B16-8557-4743-8EE6-3DDFEC79069C}" type="datetimeFigureOut">
              <a:rPr lang="el-GR" smtClean="0"/>
              <a:t>16/4/2026</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C6DD6E9A-F6BC-4101-9D32-73E53CB7934B}" type="slidenum">
              <a:rPr lang="el-GR" smtClean="0"/>
              <a:t>‹#›</a:t>
            </a:fld>
            <a:endParaRPr lang="el-GR"/>
          </a:p>
        </p:txBody>
      </p:sp>
    </p:spTree>
    <p:extLst>
      <p:ext uri="{BB962C8B-B14F-4D97-AF65-F5344CB8AC3E}">
        <p14:creationId xmlns:p14="http://schemas.microsoft.com/office/powerpoint/2010/main" val="4418030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4.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72EFEEE7-16A3-129E-A980-495951F3EEFA}"/>
              </a:ext>
            </a:extLst>
          </p:cNvPr>
          <p:cNvSpPr>
            <a:spLocks noGrp="1"/>
          </p:cNvSpPr>
          <p:nvPr>
            <p:ph type="title"/>
          </p:nvPr>
        </p:nvSpPr>
        <p:spPr>
          <a:xfrm>
            <a:off x="707571" y="887639"/>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4" name="Θέση ημερομηνίας 3">
            <a:extLst>
              <a:ext uri="{FF2B5EF4-FFF2-40B4-BE49-F238E27FC236}">
                <a16:creationId xmlns:a16="http://schemas.microsoft.com/office/drawing/2014/main" id="{6DB554EC-C5F1-0DD1-BF83-B5ECC01592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8AEA9-71C6-468C-BEB2-7FB1CAECB70F}" type="datetimeFigureOut">
              <a:rPr lang="el-GR" smtClean="0"/>
              <a:t>16/4/2026</a:t>
            </a:fld>
            <a:endParaRPr lang="el-GR"/>
          </a:p>
        </p:txBody>
      </p:sp>
      <p:sp>
        <p:nvSpPr>
          <p:cNvPr id="5" name="Θέση υποσέλιδου 4">
            <a:extLst>
              <a:ext uri="{FF2B5EF4-FFF2-40B4-BE49-F238E27FC236}">
                <a16:creationId xmlns:a16="http://schemas.microsoft.com/office/drawing/2014/main" id="{40269398-EA6B-43F4-1772-65E972F5A3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2CDBA4EF-1999-F613-70F6-2AD4EF7FFC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1DC26-6129-45E6-B3DE-8F39747A7F71}" type="slidenum">
              <a:rPr lang="el-GR" smtClean="0"/>
              <a:t>‹#›</a:t>
            </a:fld>
            <a:endParaRPr lang="el-GR"/>
          </a:p>
        </p:txBody>
      </p:sp>
    </p:spTree>
    <p:extLst>
      <p:ext uri="{BB962C8B-B14F-4D97-AF65-F5344CB8AC3E}">
        <p14:creationId xmlns:p14="http://schemas.microsoft.com/office/powerpoint/2010/main" val="3857993587"/>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3600" kern="1200">
          <a:solidFill>
            <a:srgbClr val="19BEDE"/>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57106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12B16-8557-4743-8EE6-3DDFEC79069C}" type="datetimeFigureOut">
              <a:rPr lang="el-GR" smtClean="0"/>
              <a:t>16/4/2026</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DD6E9A-F6BC-4101-9D32-73E53CB7934B}" type="slidenum">
              <a:rPr lang="el-GR" smtClean="0"/>
              <a:pPr/>
              <a:t>‹#›</a:t>
            </a:fld>
            <a:endParaRPr lang="el-GR" dirty="0"/>
          </a:p>
        </p:txBody>
      </p:sp>
      <p:pic>
        <p:nvPicPr>
          <p:cNvPr id="7" name="Εικόνα 6">
            <a:extLst>
              <a:ext uri="{FF2B5EF4-FFF2-40B4-BE49-F238E27FC236}">
                <a16:creationId xmlns:a16="http://schemas.microsoft.com/office/drawing/2014/main" id="{4EBD7D2F-AACD-BF4D-6670-1A03C5BF77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69" y="0"/>
            <a:ext cx="12189461" cy="6858000"/>
          </a:xfrm>
          <a:prstGeom prst="rect">
            <a:avLst/>
          </a:prstGeom>
        </p:spPr>
      </p:pic>
      <p:pic>
        <p:nvPicPr>
          <p:cNvPr id="8" name="Εικόνα 7">
            <a:extLst>
              <a:ext uri="{FF2B5EF4-FFF2-40B4-BE49-F238E27FC236}">
                <a16:creationId xmlns:a16="http://schemas.microsoft.com/office/drawing/2014/main" id="{66566F62-07AB-6E85-71D8-98AA37BCEBF4}"/>
              </a:ext>
            </a:extLst>
          </p:cNvPr>
          <p:cNvPicPr>
            <a:picLocks noChangeAspect="1"/>
          </p:cNvPicPr>
          <p:nvPr userDrawn="1"/>
        </p:nvPicPr>
        <p:blipFill>
          <a:blip r:embed="rId15"/>
          <a:stretch>
            <a:fillRect/>
          </a:stretch>
        </p:blipFill>
        <p:spPr>
          <a:xfrm>
            <a:off x="764771" y="6198569"/>
            <a:ext cx="3208713" cy="631482"/>
          </a:xfrm>
          <a:prstGeom prst="rect">
            <a:avLst/>
          </a:prstGeom>
        </p:spPr>
      </p:pic>
    </p:spTree>
    <p:extLst>
      <p:ext uri="{BB962C8B-B14F-4D97-AF65-F5344CB8AC3E}">
        <p14:creationId xmlns:p14="http://schemas.microsoft.com/office/powerpoint/2010/main" val="398356099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hyperlink" Target="https://ops.gr/wp-content/uploads/2025/01/EGXEIR_XR_21-27_PERIVALLON_ERGASIAS.pdf"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customXml" Target="../ink/ink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7.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8.xml"/><Relationship Id="rId1" Type="http://schemas.openxmlformats.org/officeDocument/2006/relationships/slideLayout" Target="../slideLayouts/slideLayout9.x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9.xml"/><Relationship Id="rId1" Type="http://schemas.openxmlformats.org/officeDocument/2006/relationships/slideLayout" Target="../slideLayouts/slideLayout9.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10.xml"/><Relationship Id="rId1" Type="http://schemas.openxmlformats.org/officeDocument/2006/relationships/slideLayout" Target="../slideLayouts/slideLayout9.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11.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2.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3.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14.xml"/><Relationship Id="rId1" Type="http://schemas.openxmlformats.org/officeDocument/2006/relationships/slideLayout" Target="../slideLayouts/slideLayout9.xml"/><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ustomXml" Target="../ink/ink16.xml"/><Relationship Id="rId1" Type="http://schemas.openxmlformats.org/officeDocument/2006/relationships/slideLayout" Target="../slideLayouts/slideLayout9.xml"/><Relationship Id="rId4" Type="http://schemas.openxmlformats.org/officeDocument/2006/relationships/image" Target="../media/image31.emf"/></Relationships>
</file>

<file path=ppt/slides/_rels/slide2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1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19.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9.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customXml" Target="../ink/ink4.xml"/></Relationships>
</file>

<file path=ppt/slides/_rels/slide3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5.xml"/><Relationship Id="rId1" Type="http://schemas.openxmlformats.org/officeDocument/2006/relationships/slideLayout" Target="../slideLayouts/slideLayout9.xml"/><Relationship Id="rId4" Type="http://schemas.openxmlformats.org/officeDocument/2006/relationships/image" Target="../media/image32.emf"/></Relationships>
</file>

<file path=ppt/slides/_rels/slide3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7.xml"/><Relationship Id="rId1" Type="http://schemas.openxmlformats.org/officeDocument/2006/relationships/slideLayout" Target="../slideLayouts/slideLayout9.xml"/><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8.xml"/><Relationship Id="rId1" Type="http://schemas.openxmlformats.org/officeDocument/2006/relationships/slideLayout" Target="../slideLayouts/slideLayout9.xml"/><Relationship Id="rId4" Type="http://schemas.openxmlformats.org/officeDocument/2006/relationships/image" Target="../media/image34.emf"/></Relationships>
</file>

<file path=ppt/slides/_rels/slide3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29.xml"/><Relationship Id="rId1" Type="http://schemas.openxmlformats.org/officeDocument/2006/relationships/slideLayout" Target="../slideLayouts/slideLayout9.xml"/><Relationship Id="rId4" Type="http://schemas.openxmlformats.org/officeDocument/2006/relationships/image" Target="../media/image35.emf"/></Relationships>
</file>

<file path=ppt/slides/_rels/slide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30.xml"/><Relationship Id="rId1" Type="http://schemas.openxmlformats.org/officeDocument/2006/relationships/slideLayout" Target="../slideLayouts/slideLayout9.xml"/><Relationship Id="rId4" Type="http://schemas.openxmlformats.org/officeDocument/2006/relationships/image" Target="../media/image36.emf"/></Relationships>
</file>

<file path=ppt/slides/_rels/slide3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31.xml"/><Relationship Id="rId1" Type="http://schemas.openxmlformats.org/officeDocument/2006/relationships/slideLayout" Target="../slideLayouts/slideLayout9.xml"/><Relationship Id="rId5" Type="http://schemas.openxmlformats.org/officeDocument/2006/relationships/image" Target="../media/image38.emf"/><Relationship Id="rId4" Type="http://schemas.openxmlformats.org/officeDocument/2006/relationships/image" Target="../media/image37.emf"/></Relationships>
</file>

<file path=ppt/slides/_rels/slide3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32.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ops.gr/library/espa-guidelines-21-27/" TargetMode="Externa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33.xml"/><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34.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image" Target="../media/image170.png"/><Relationship Id="rId7" Type="http://schemas.openxmlformats.org/officeDocument/2006/relationships/customXml" Target="../ink/ink37.xml"/><Relationship Id="rId2" Type="http://schemas.openxmlformats.org/officeDocument/2006/relationships/customXml" Target="../ink/ink35.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customXml" Target="../ink/ink36.xml"/><Relationship Id="rId10" Type="http://schemas.openxmlformats.org/officeDocument/2006/relationships/image" Target="../media/image370.png"/><Relationship Id="rId4" Type="http://schemas.openxmlformats.org/officeDocument/2006/relationships/image" Target="../media/image44.emf"/><Relationship Id="rId9" Type="http://schemas.openxmlformats.org/officeDocument/2006/relationships/customXml" Target="../ink/ink38.xml"/></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70.png"/><Relationship Id="rId7" Type="http://schemas.openxmlformats.org/officeDocument/2006/relationships/customXml" Target="../ink/ink41.xml"/><Relationship Id="rId2" Type="http://schemas.openxmlformats.org/officeDocument/2006/relationships/customXml" Target="../ink/ink39.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customXml" Target="../ink/ink40.xml"/><Relationship Id="rId10" Type="http://schemas.openxmlformats.org/officeDocument/2006/relationships/image" Target="../media/image47.png"/><Relationship Id="rId4" Type="http://schemas.openxmlformats.org/officeDocument/2006/relationships/image" Target="../media/image45.emf"/><Relationship Id="rId9" Type="http://schemas.openxmlformats.org/officeDocument/2006/relationships/customXml" Target="../ink/ink42.xml"/></Relationships>
</file>

<file path=ppt/slides/_rels/slide44.xml.rels><?xml version="1.0" encoding="UTF-8" standalone="yes"?>
<Relationships xmlns="http://schemas.openxmlformats.org/package/2006/relationships"><Relationship Id="rId3" Type="http://schemas.openxmlformats.org/officeDocument/2006/relationships/hyperlink" Target="https://www.espa.gr/el/Pages/SDE.aspx" TargetMode="External"/><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logon.ops.gr/" TargetMode="External"/><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customXml" Target="../ink/ink43.xml"/><Relationship Id="rId2" Type="http://schemas.openxmlformats.org/officeDocument/2006/relationships/image" Target="../media/image55.png"/><Relationship Id="rId1" Type="http://schemas.openxmlformats.org/officeDocument/2006/relationships/slideLayout" Target="../slideLayouts/slideLayout14.xml"/><Relationship Id="rId5" Type="http://schemas.openxmlformats.org/officeDocument/2006/relationships/hyperlink" Target="https://www.eydamth.gr/index.php/ypostiriksi-dikaiouxon/systima-diaxeirisis" TargetMode="External"/><Relationship Id="rId4" Type="http://schemas.openxmlformats.org/officeDocument/2006/relationships/image" Target="../media/image150.png"/></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hyperlink" Target="https://www.ops.gr/Ergorama/fileUploads/eggrafa/SDE_21-27/O_E.I.2_6_odhg_symplhr_tdy_21_27.pdf" TargetMode="Externa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customXml" Target="../ink/ink44.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45.xml"/><Relationship Id="rId1" Type="http://schemas.openxmlformats.org/officeDocument/2006/relationships/slideLayout" Target="../slideLayouts/slideLayout9.xml"/><Relationship Id="rId5" Type="http://schemas.openxmlformats.org/officeDocument/2006/relationships/image" Target="../media/image6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46.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47.xml"/><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48.xml"/><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49.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6.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50.xml"/><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51.xml"/><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140.png"/><Relationship Id="rId7" Type="http://schemas.openxmlformats.org/officeDocument/2006/relationships/customXml" Target="../ink/ink54.xml"/><Relationship Id="rId2" Type="http://schemas.openxmlformats.org/officeDocument/2006/relationships/customXml" Target="../ink/ink52.xml"/><Relationship Id="rId1" Type="http://schemas.openxmlformats.org/officeDocument/2006/relationships/slideLayout" Target="../slideLayouts/slideLayout9.xml"/><Relationship Id="rId6" Type="http://schemas.openxmlformats.org/officeDocument/2006/relationships/image" Target="../media/image620.png"/><Relationship Id="rId5" Type="http://schemas.openxmlformats.org/officeDocument/2006/relationships/customXml" Target="../ink/ink53.xml"/><Relationship Id="rId4" Type="http://schemas.openxmlformats.org/officeDocument/2006/relationships/image" Target="../media/image71.emf"/></Relationships>
</file>

<file path=ppt/slides/_rels/slide65.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customXml" Target="../ink/ink5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56.xml"/><Relationship Id="rId1" Type="http://schemas.openxmlformats.org/officeDocument/2006/relationships/slideLayout" Target="../slideLayouts/slideLayout9.xml"/><Relationship Id="rId5" Type="http://schemas.openxmlformats.org/officeDocument/2006/relationships/image" Target="../media/image73.png"/><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57.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customXml" Target="../ink/ink58.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59.xml"/><Relationship Id="rId1" Type="http://schemas.openxmlformats.org/officeDocument/2006/relationships/slideLayout" Target="../slideLayouts/slideLayout9.xml"/><Relationship Id="rId5" Type="http://schemas.openxmlformats.org/officeDocument/2006/relationships/image" Target="../media/image77.png"/><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60.xml"/><Relationship Id="rId1" Type="http://schemas.openxmlformats.org/officeDocument/2006/relationships/slideLayout" Target="../slideLayouts/slideLayout9.xml"/><Relationship Id="rId5" Type="http://schemas.openxmlformats.org/officeDocument/2006/relationships/image" Target="../media/image79.png"/><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61.xml"/><Relationship Id="rId1" Type="http://schemas.openxmlformats.org/officeDocument/2006/relationships/slideLayout" Target="../slideLayouts/slideLayout9.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62.xml"/><Relationship Id="rId1" Type="http://schemas.openxmlformats.org/officeDocument/2006/relationships/slideLayout" Target="../slideLayouts/slideLayout9.xml"/><Relationship Id="rId5" Type="http://schemas.openxmlformats.org/officeDocument/2006/relationships/image" Target="../media/image82.png"/><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ops.gr/wp-content/uploads/2025/01/EGXEIR_XR_21-27_TDP.pdf" TargetMode="External"/><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hyperlink" Target="#_bookmark5"/><Relationship Id="rId13" Type="http://schemas.openxmlformats.org/officeDocument/2006/relationships/hyperlink" Target="#_bookmark10"/><Relationship Id="rId18" Type="http://schemas.openxmlformats.org/officeDocument/2006/relationships/hyperlink" Target="#_bookmark15"/><Relationship Id="rId3" Type="http://schemas.openxmlformats.org/officeDocument/2006/relationships/hyperlink" Target="#_bookmark0"/><Relationship Id="rId21" Type="http://schemas.openxmlformats.org/officeDocument/2006/relationships/hyperlink" Target="#_bookmark18"/><Relationship Id="rId7" Type="http://schemas.openxmlformats.org/officeDocument/2006/relationships/hyperlink" Target="#_bookmark4"/><Relationship Id="rId12" Type="http://schemas.openxmlformats.org/officeDocument/2006/relationships/hyperlink" Target="#_bookmark9"/><Relationship Id="rId17" Type="http://schemas.openxmlformats.org/officeDocument/2006/relationships/hyperlink" Target="#_bookmark14"/><Relationship Id="rId2" Type="http://schemas.openxmlformats.org/officeDocument/2006/relationships/hyperlink" Target="https://ops.gr/wp-content/uploads/2025/01/EGXEIR_XR_21-27_TDP.pdf" TargetMode="External"/><Relationship Id="rId16" Type="http://schemas.openxmlformats.org/officeDocument/2006/relationships/hyperlink" Target="#_bookmark13"/><Relationship Id="rId20" Type="http://schemas.openxmlformats.org/officeDocument/2006/relationships/hyperlink" Target="#_bookmark17"/><Relationship Id="rId1" Type="http://schemas.openxmlformats.org/officeDocument/2006/relationships/slideLayout" Target="../slideLayouts/slideLayout8.xml"/><Relationship Id="rId6" Type="http://schemas.openxmlformats.org/officeDocument/2006/relationships/hyperlink" Target="#_bookmark3"/><Relationship Id="rId11" Type="http://schemas.openxmlformats.org/officeDocument/2006/relationships/hyperlink" Target="#_bookmark8"/><Relationship Id="rId5" Type="http://schemas.openxmlformats.org/officeDocument/2006/relationships/hyperlink" Target="#_bookmark2"/><Relationship Id="rId15" Type="http://schemas.openxmlformats.org/officeDocument/2006/relationships/hyperlink" Target="#_bookmark12"/><Relationship Id="rId23" Type="http://schemas.openxmlformats.org/officeDocument/2006/relationships/hyperlink" Target="#_bookmark20"/><Relationship Id="rId10" Type="http://schemas.openxmlformats.org/officeDocument/2006/relationships/hyperlink" Target="#_bookmark7"/><Relationship Id="rId19" Type="http://schemas.openxmlformats.org/officeDocument/2006/relationships/hyperlink" Target="#_bookmark16"/><Relationship Id="rId4" Type="http://schemas.openxmlformats.org/officeDocument/2006/relationships/hyperlink" Target="#_bookmark1"/><Relationship Id="rId9" Type="http://schemas.openxmlformats.org/officeDocument/2006/relationships/hyperlink" Target="#_bookmark6"/><Relationship Id="rId14" Type="http://schemas.openxmlformats.org/officeDocument/2006/relationships/hyperlink" Target="#_bookmark11"/><Relationship Id="rId22" Type="http://schemas.openxmlformats.org/officeDocument/2006/relationships/hyperlink" Target="#_bookmark19"/></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408" y="319177"/>
            <a:ext cx="2820837" cy="1414732"/>
          </a:xfrm>
          <a:prstGeom prst="rect">
            <a:avLst/>
          </a:prstGeom>
          <a:solidFill>
            <a:srgbClr val="0D4F8C"/>
          </a:solidFill>
        </p:spPr>
        <p:txBody>
          <a:bodyPr wrap="square" rtlCol="0">
            <a:spAutoFit/>
          </a:bodyPr>
          <a:lstStyle/>
          <a:p>
            <a:endParaRPr lang="el-GR" dirty="0"/>
          </a:p>
        </p:txBody>
      </p:sp>
      <p:sp>
        <p:nvSpPr>
          <p:cNvPr id="2" name="Τίτλος 1">
            <a:extLst>
              <a:ext uri="{FF2B5EF4-FFF2-40B4-BE49-F238E27FC236}">
                <a16:creationId xmlns:a16="http://schemas.microsoft.com/office/drawing/2014/main" id="{4EA2F15A-455E-E61D-541D-C3483ADD1525}"/>
              </a:ext>
            </a:extLst>
          </p:cNvPr>
          <p:cNvSpPr>
            <a:spLocks noGrp="1"/>
          </p:cNvSpPr>
          <p:nvPr>
            <p:ph type="ctrTitle"/>
          </p:nvPr>
        </p:nvSpPr>
        <p:spPr>
          <a:xfrm>
            <a:off x="0" y="0"/>
            <a:ext cx="12192000" cy="2771480"/>
          </a:xfrm>
        </p:spPr>
        <p:txBody>
          <a:bodyPr anchor="ctr">
            <a:noAutofit/>
          </a:bodyPr>
          <a:lstStyle/>
          <a:p>
            <a:pPr algn="ctr"/>
            <a:br>
              <a:rPr lang="el-GR" sz="2800" b="1" dirty="0">
                <a:solidFill>
                  <a:schemeClr val="bg1"/>
                </a:solidFill>
              </a:rPr>
            </a:br>
            <a:br>
              <a:rPr lang="el-GR" sz="2800" b="1" dirty="0">
                <a:solidFill>
                  <a:schemeClr val="bg1"/>
                </a:solidFill>
              </a:rPr>
            </a:br>
            <a:r>
              <a:rPr lang="el-GR" sz="4400" b="1" dirty="0">
                <a:solidFill>
                  <a:schemeClr val="bg1"/>
                </a:solidFill>
                <a:latin typeface="Arial" panose="020B0604020202020204" pitchFamily="34" charset="0"/>
                <a:cs typeface="Arial" panose="020B0604020202020204" pitchFamily="34" charset="0"/>
              </a:rPr>
              <a:t>Τεχνικό Δελτίο Πράξης (ΤΔΠ)</a:t>
            </a:r>
            <a:br>
              <a:rPr lang="el-GR" sz="4400" b="1" dirty="0">
                <a:solidFill>
                  <a:schemeClr val="bg1"/>
                </a:solidFill>
                <a:latin typeface="Arial" panose="020B0604020202020204" pitchFamily="34" charset="0"/>
                <a:cs typeface="Arial" panose="020B0604020202020204" pitchFamily="34" charset="0"/>
              </a:rPr>
            </a:br>
            <a:br>
              <a:rPr lang="el-GR" sz="4400" b="1" dirty="0">
                <a:solidFill>
                  <a:schemeClr val="bg1"/>
                </a:solidFill>
                <a:latin typeface="Arial" panose="020B0604020202020204" pitchFamily="34" charset="0"/>
                <a:cs typeface="Arial" panose="020B0604020202020204" pitchFamily="34" charset="0"/>
              </a:rPr>
            </a:br>
            <a:br>
              <a:rPr lang="el-GR" sz="1200" b="1" dirty="0">
                <a:solidFill>
                  <a:schemeClr val="bg1"/>
                </a:solidFill>
              </a:rPr>
            </a:br>
            <a:endParaRPr lang="el-GR" sz="2400" dirty="0">
              <a:solidFill>
                <a:schemeClr val="bg1"/>
              </a:solidFill>
            </a:endParaRPr>
          </a:p>
        </p:txBody>
      </p:sp>
      <p:sp>
        <p:nvSpPr>
          <p:cNvPr id="3" name="Υπότιτλος 2">
            <a:extLst>
              <a:ext uri="{FF2B5EF4-FFF2-40B4-BE49-F238E27FC236}">
                <a16:creationId xmlns:a16="http://schemas.microsoft.com/office/drawing/2014/main" id="{AF4C35F4-0304-55DE-B493-0D5FA8737181}"/>
              </a:ext>
            </a:extLst>
          </p:cNvPr>
          <p:cNvSpPr>
            <a:spLocks noGrp="1"/>
          </p:cNvSpPr>
          <p:nvPr>
            <p:ph type="subTitle" idx="1"/>
          </p:nvPr>
        </p:nvSpPr>
        <p:spPr>
          <a:xfrm>
            <a:off x="0" y="3330892"/>
            <a:ext cx="12192000" cy="357666"/>
          </a:xfrm>
        </p:spPr>
        <p:txBody>
          <a:bodyPr>
            <a:normAutofit fontScale="92500" lnSpcReduction="20000"/>
          </a:bodyPr>
          <a:lstStyle/>
          <a:p>
            <a:pPr algn="ctr"/>
            <a:r>
              <a:rPr lang="el-GR" b="1" dirty="0">
                <a:solidFill>
                  <a:srgbClr val="00BFE0"/>
                </a:solidFill>
              </a:rPr>
              <a:t>Αλεξανδρούπολη</a:t>
            </a:r>
            <a:r>
              <a:rPr lang="el-GR" b="1">
                <a:solidFill>
                  <a:srgbClr val="00BFE0"/>
                </a:solidFill>
              </a:rPr>
              <a:t>, 20/04/202</a:t>
            </a:r>
            <a:r>
              <a:rPr lang="en-US" b="1" dirty="0">
                <a:solidFill>
                  <a:srgbClr val="00BFE0"/>
                </a:solidFill>
              </a:rPr>
              <a:t>6</a:t>
            </a:r>
            <a:endParaRPr lang="el-GR" b="1" dirty="0">
              <a:solidFill>
                <a:srgbClr val="00BFE0"/>
              </a:solidFill>
            </a:endParaRPr>
          </a:p>
        </p:txBody>
      </p:sp>
      <p:pic>
        <p:nvPicPr>
          <p:cNvPr id="5" name="Εικόνα 4" descr="Εικόνα που περιέχει κείμενο, γραμματοσειρά, στιγμιότυπο οθόνης&#10;&#10;Περιγραφή που δημιουργήθηκε αυτόματα">
            <a:extLst>
              <a:ext uri="{FF2B5EF4-FFF2-40B4-BE49-F238E27FC236}">
                <a16:creationId xmlns:a16="http://schemas.microsoft.com/office/drawing/2014/main" id="{C6D72732-E87A-1E23-01FE-5932187FF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08" y="5857489"/>
            <a:ext cx="3794271" cy="668749"/>
          </a:xfrm>
          <a:prstGeom prst="rect">
            <a:avLst/>
          </a:prstGeom>
        </p:spPr>
      </p:pic>
      <p:sp>
        <p:nvSpPr>
          <p:cNvPr id="6" name="7 - TextBox">
            <a:extLst>
              <a:ext uri="{FF2B5EF4-FFF2-40B4-BE49-F238E27FC236}">
                <a16:creationId xmlns:a16="http://schemas.microsoft.com/office/drawing/2014/main" id="{5E88F8EC-9231-3127-A7C5-E015FEC94DD0}"/>
              </a:ext>
            </a:extLst>
          </p:cNvPr>
          <p:cNvSpPr txBox="1">
            <a:spLocks noChangeArrowheads="1"/>
          </p:cNvSpPr>
          <p:nvPr/>
        </p:nvSpPr>
        <p:spPr bwMode="auto">
          <a:xfrm>
            <a:off x="8397729" y="5695241"/>
            <a:ext cx="37942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l-GR" altLang="el-GR" sz="1200" b="1" dirty="0">
                <a:solidFill>
                  <a:srgbClr val="144E8C"/>
                </a:solidFill>
                <a:latin typeface="Calibri" panose="020F0502020204030204" pitchFamily="34" charset="0"/>
                <a:cs typeface="Arial" panose="020B0604020202020204" pitchFamily="34" charset="0"/>
              </a:rPr>
              <a:t>Ελένη Κουφού</a:t>
            </a:r>
            <a:endParaRPr lang="en-US" altLang="el-GR" sz="1200" b="1" dirty="0">
              <a:solidFill>
                <a:srgbClr val="144E8C"/>
              </a:solidFill>
              <a:latin typeface="Calibri" panose="020F0502020204030204" pitchFamily="34" charset="0"/>
              <a:cs typeface="Arial" panose="020B0604020202020204" pitchFamily="34" charset="0"/>
            </a:endParaRPr>
          </a:p>
          <a:p>
            <a:pPr eaLnBrk="1" hangingPunct="1">
              <a:spcBef>
                <a:spcPct val="0"/>
              </a:spcBef>
              <a:buClrTx/>
              <a:buSzTx/>
              <a:buFontTx/>
              <a:buNone/>
            </a:pPr>
            <a:r>
              <a:rPr lang="el-GR" altLang="el-GR" sz="1200" dirty="0">
                <a:solidFill>
                  <a:srgbClr val="144E8C"/>
                </a:solidFill>
                <a:latin typeface="Calibri" panose="020F0502020204030204" pitchFamily="34" charset="0"/>
                <a:cs typeface="Arial" panose="020B0604020202020204" pitchFamily="34" charset="0"/>
              </a:rPr>
              <a:t>Μονάδα Α΄ - Προγραμματισμού &amp; Αξιολόγησης</a:t>
            </a:r>
            <a:endParaRPr lang="en-US" altLang="el-GR" sz="1200" dirty="0">
              <a:solidFill>
                <a:srgbClr val="144E8C"/>
              </a:solidFill>
              <a:latin typeface="Calibri" panose="020F0502020204030204" pitchFamily="34" charset="0"/>
              <a:cs typeface="Arial" panose="020B0604020202020204" pitchFamily="34" charset="0"/>
            </a:endParaRPr>
          </a:p>
          <a:p>
            <a:pPr eaLnBrk="1" hangingPunct="1">
              <a:spcBef>
                <a:spcPct val="0"/>
              </a:spcBef>
              <a:buClrTx/>
              <a:buSzTx/>
              <a:buFontTx/>
              <a:buNone/>
            </a:pPr>
            <a:r>
              <a:rPr lang="el-GR" altLang="el-GR" sz="1200" dirty="0">
                <a:solidFill>
                  <a:srgbClr val="144E8C"/>
                </a:solidFill>
                <a:latin typeface="Calibri" panose="020F0502020204030204" pitchFamily="34" charset="0"/>
                <a:cs typeface="Arial" panose="020B0604020202020204" pitchFamily="34" charset="0"/>
              </a:rPr>
              <a:t>Ειδικής Υπηρεσίας Διαχείρισης</a:t>
            </a:r>
            <a:r>
              <a:rPr lang="en-US" altLang="el-GR" sz="1200" dirty="0">
                <a:solidFill>
                  <a:srgbClr val="144E8C"/>
                </a:solidFill>
                <a:latin typeface="Calibri" panose="020F0502020204030204" pitchFamily="34" charset="0"/>
                <a:cs typeface="Arial" panose="020B0604020202020204" pitchFamily="34" charset="0"/>
              </a:rPr>
              <a:t> </a:t>
            </a:r>
            <a:r>
              <a:rPr lang="el-GR" altLang="el-GR" sz="1200" dirty="0">
                <a:solidFill>
                  <a:srgbClr val="144E8C"/>
                </a:solidFill>
                <a:latin typeface="Calibri" panose="020F0502020204030204" pitchFamily="34" charset="0"/>
                <a:cs typeface="Arial" panose="020B0604020202020204" pitchFamily="34" charset="0"/>
              </a:rPr>
              <a:t>Προγράμματος «Ανατολική Μακεδονία, Θράκη»</a:t>
            </a:r>
          </a:p>
        </p:txBody>
      </p:sp>
    </p:spTree>
    <p:extLst>
      <p:ext uri="{BB962C8B-B14F-4D97-AF65-F5344CB8AC3E}">
        <p14:creationId xmlns:p14="http://schemas.microsoft.com/office/powerpoint/2010/main" val="345400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FF330-5E27-3C42-A7CC-EFC4BA5D9384}"/>
            </a:ext>
          </a:extLst>
        </p:cNvPr>
        <p:cNvGrpSpPr/>
        <p:nvPr/>
      </p:nvGrpSpPr>
      <p:grpSpPr>
        <a:xfrm>
          <a:off x="0" y="0"/>
          <a:ext cx="0" cy="0"/>
          <a:chOff x="0" y="0"/>
          <a:chExt cx="0" cy="0"/>
        </a:xfrm>
      </p:grpSpPr>
      <p:sp>
        <p:nvSpPr>
          <p:cNvPr id="3" name="Τίτλος 2">
            <a:extLst>
              <a:ext uri="{FF2B5EF4-FFF2-40B4-BE49-F238E27FC236}">
                <a16:creationId xmlns:a16="http://schemas.microsoft.com/office/drawing/2014/main" id="{9B7675AA-D836-2766-A364-3B3FF90C247B}"/>
              </a:ext>
            </a:extLst>
          </p:cNvPr>
          <p:cNvSpPr>
            <a:spLocks noGrp="1"/>
          </p:cNvSpPr>
          <p:nvPr>
            <p:ph type="title"/>
          </p:nvPr>
        </p:nvSpPr>
        <p:spPr>
          <a:xfrm>
            <a:off x="217283" y="208231"/>
            <a:ext cx="11778559" cy="684868"/>
          </a:xfrm>
        </p:spPr>
        <p:txBody>
          <a:bodyPr>
            <a:noAutofit/>
          </a:bodyPr>
          <a:lstStyle/>
          <a:p>
            <a:pPr algn="just"/>
            <a:r>
              <a:rPr lang="en-US" sz="1400" b="1" dirty="0">
                <a:solidFill>
                  <a:srgbClr val="0070C0"/>
                </a:solidFill>
                <a:latin typeface="Arial" panose="020B0604020202020204" pitchFamily="34" charset="0"/>
                <a:cs typeface="Arial" panose="020B0604020202020204" pitchFamily="34" charset="0"/>
                <a:hlinkClick r:id="rId2"/>
              </a:rPr>
              <a:t>https://ops.gr/wp-content/uploads/2025/01/EGXEIR_XR_21-27_PERIVALLON_ERGASIAS.pdf</a:t>
            </a:r>
            <a:r>
              <a:rPr lang="el-GR" sz="1400" b="1" dirty="0">
                <a:solidFill>
                  <a:srgbClr val="0070C0"/>
                </a:solidFill>
                <a:latin typeface="Arial" panose="020B0604020202020204" pitchFamily="34" charset="0"/>
                <a:cs typeface="Arial" panose="020B0604020202020204" pitchFamily="34" charset="0"/>
              </a:rPr>
              <a:t> </a:t>
            </a:r>
            <a:br>
              <a:rPr lang="el-GR" sz="1400" b="1" dirty="0">
                <a:solidFill>
                  <a:srgbClr val="0070C0"/>
                </a:solidFill>
                <a:latin typeface="Arial" panose="020B0604020202020204" pitchFamily="34" charset="0"/>
                <a:cs typeface="Arial" panose="020B0604020202020204" pitchFamily="34" charset="0"/>
              </a:rPr>
            </a:br>
            <a:endParaRPr lang="el-GR" sz="1400" b="1" dirty="0">
              <a:solidFill>
                <a:srgbClr val="0070C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32A9F2E-8691-5CC7-1E48-B667F2FA6F8A}"/>
              </a:ext>
            </a:extLst>
          </p:cNvPr>
          <p:cNvSpPr txBox="1"/>
          <p:nvPr/>
        </p:nvSpPr>
        <p:spPr>
          <a:xfrm>
            <a:off x="3048640" y="2969256"/>
            <a:ext cx="6097280" cy="369332"/>
          </a:xfrm>
          <a:prstGeom prst="rect">
            <a:avLst/>
          </a:prstGeom>
          <a:noFill/>
        </p:spPr>
        <p:txBody>
          <a:bodyPr wrap="square">
            <a:spAutoFit/>
          </a:bodyPr>
          <a:lstStyle/>
          <a:p>
            <a:endParaRPr lang="el-GR" dirty="0"/>
          </a:p>
        </p:txBody>
      </p:sp>
      <p:pic>
        <p:nvPicPr>
          <p:cNvPr id="2" name="Εικόνα 1">
            <a:extLst>
              <a:ext uri="{FF2B5EF4-FFF2-40B4-BE49-F238E27FC236}">
                <a16:creationId xmlns:a16="http://schemas.microsoft.com/office/drawing/2014/main" id="{25A05B88-8E49-635D-6AD6-543D6F4203A3}"/>
              </a:ext>
            </a:extLst>
          </p:cNvPr>
          <p:cNvPicPr>
            <a:picLocks noChangeAspect="1"/>
          </p:cNvPicPr>
          <p:nvPr/>
        </p:nvPicPr>
        <p:blipFill>
          <a:blip r:embed="rId3"/>
          <a:stretch>
            <a:fillRect/>
          </a:stretch>
        </p:blipFill>
        <p:spPr>
          <a:xfrm>
            <a:off x="3558012" y="758630"/>
            <a:ext cx="5517523" cy="5543909"/>
          </a:xfrm>
          <a:prstGeom prst="rect">
            <a:avLst/>
          </a:prstGeom>
        </p:spPr>
      </p:pic>
    </p:spTree>
    <p:extLst>
      <p:ext uri="{BB962C8B-B14F-4D97-AF65-F5344CB8AC3E}">
        <p14:creationId xmlns:p14="http://schemas.microsoft.com/office/powerpoint/2010/main" val="255045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359A1-7C48-9D59-44F1-EEF811EF99B2}"/>
            </a:ext>
          </a:extLst>
        </p:cNvPr>
        <p:cNvGrpSpPr/>
        <p:nvPr/>
      </p:nvGrpSpPr>
      <p:grpSpPr>
        <a:xfrm>
          <a:off x="0" y="0"/>
          <a:ext cx="0" cy="0"/>
          <a:chOff x="0" y="0"/>
          <a:chExt cx="0" cy="0"/>
        </a:xfrm>
      </p:grpSpPr>
      <p:sp>
        <p:nvSpPr>
          <p:cNvPr id="3" name="Τίτλος 2">
            <a:extLst>
              <a:ext uri="{FF2B5EF4-FFF2-40B4-BE49-F238E27FC236}">
                <a16:creationId xmlns:a16="http://schemas.microsoft.com/office/drawing/2014/main" id="{78952803-E2BE-ED08-CBC6-D869A5F9BFB4}"/>
              </a:ext>
            </a:extLst>
          </p:cNvPr>
          <p:cNvSpPr>
            <a:spLocks noGrp="1"/>
          </p:cNvSpPr>
          <p:nvPr>
            <p:ph type="title"/>
          </p:nvPr>
        </p:nvSpPr>
        <p:spPr>
          <a:xfrm>
            <a:off x="420414" y="338097"/>
            <a:ext cx="11214044" cy="482573"/>
          </a:xfrm>
        </p:spPr>
        <p:txBody>
          <a:bodyPr>
            <a:noAutofit/>
          </a:bodyPr>
          <a:lstStyle/>
          <a:p>
            <a:pPr algn="just"/>
            <a:r>
              <a:rPr kumimoji="0" lang="en-US" sz="1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chrome-extension://</a:t>
            </a:r>
            <a:r>
              <a:rPr kumimoji="0" lang="en-US" sz="1200" b="1" i="0" u="none" strike="noStrike" kern="1200" cap="none" spc="0" normalizeH="0" baseline="0" noProof="0" dirty="0" err="1">
                <a:ln>
                  <a:noFill/>
                </a:ln>
                <a:solidFill>
                  <a:srgbClr val="0070C0"/>
                </a:solidFill>
                <a:effectLst/>
                <a:uLnTx/>
                <a:uFillTx/>
                <a:latin typeface="Arial" panose="020B0604020202020204" pitchFamily="34" charset="0"/>
                <a:ea typeface="+mj-ea"/>
                <a:cs typeface="Arial" panose="020B0604020202020204" pitchFamily="34" charset="0"/>
              </a:rPr>
              <a:t>efaidnbmnnnibpcajpcglclefindmkaj</a:t>
            </a:r>
            <a:r>
              <a:rPr kumimoji="0" lang="en-US" sz="12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/https://ops.gr/wp-content/uploads/2025/01/EGXEIR_XR_21-27_PERIVALLON_ERGASIAS.pdf</a:t>
            </a:r>
            <a:br>
              <a:rPr lang="el-GR" sz="1400" b="1" dirty="0">
                <a:solidFill>
                  <a:srgbClr val="0070C0"/>
                </a:solidFill>
                <a:latin typeface="Arial" panose="020B0604020202020204" pitchFamily="34" charset="0"/>
                <a:cs typeface="Arial" panose="020B0604020202020204" pitchFamily="34" charset="0"/>
              </a:rPr>
            </a:br>
            <a:endParaRPr lang="el-GR" sz="1400" b="1" dirty="0">
              <a:solidFill>
                <a:srgbClr val="0070C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AF6FE5A-CD2D-D12A-8621-FF60FBEF0EAA}"/>
              </a:ext>
            </a:extLst>
          </p:cNvPr>
          <p:cNvSpPr txBox="1"/>
          <p:nvPr/>
        </p:nvSpPr>
        <p:spPr>
          <a:xfrm>
            <a:off x="3048640" y="2969256"/>
            <a:ext cx="6097280" cy="369332"/>
          </a:xfrm>
          <a:prstGeom prst="rect">
            <a:avLst/>
          </a:prstGeom>
          <a:noFill/>
        </p:spPr>
        <p:txBody>
          <a:bodyPr wrap="square">
            <a:spAutoFit/>
          </a:bodyPr>
          <a:lstStyle/>
          <a:p>
            <a:endParaRPr lang="el-GR" dirty="0"/>
          </a:p>
        </p:txBody>
      </p:sp>
      <p:pic>
        <p:nvPicPr>
          <p:cNvPr id="2" name="Εικόνα 1">
            <a:extLst>
              <a:ext uri="{FF2B5EF4-FFF2-40B4-BE49-F238E27FC236}">
                <a16:creationId xmlns:a16="http://schemas.microsoft.com/office/drawing/2014/main" id="{836C96AA-BF7E-E0F1-115C-0613FC5CBDD3}"/>
              </a:ext>
            </a:extLst>
          </p:cNvPr>
          <p:cNvPicPr>
            <a:picLocks noChangeAspect="1"/>
          </p:cNvPicPr>
          <p:nvPr/>
        </p:nvPicPr>
        <p:blipFill>
          <a:blip r:embed="rId2"/>
          <a:stretch>
            <a:fillRect/>
          </a:stretch>
        </p:blipFill>
        <p:spPr>
          <a:xfrm>
            <a:off x="4056247" y="579383"/>
            <a:ext cx="5386518" cy="5807398"/>
          </a:xfrm>
          <a:prstGeom prst="rect">
            <a:avLst/>
          </a:prstGeom>
        </p:spPr>
      </p:pic>
    </p:spTree>
    <p:extLst>
      <p:ext uri="{BB962C8B-B14F-4D97-AF65-F5344CB8AC3E}">
        <p14:creationId xmlns:p14="http://schemas.microsoft.com/office/powerpoint/2010/main" val="3200372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Υπότιτλος 2">
            <a:extLst>
              <a:ext uri="{FF2B5EF4-FFF2-40B4-BE49-F238E27FC236}">
                <a16:creationId xmlns:a16="http://schemas.microsoft.com/office/drawing/2014/main" id="{5E242A33-30A0-964E-8DE6-D44A3F906868}"/>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0F8A50B2-0FE9-053A-FC97-130697123E78}"/>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0F8A50B2-0FE9-053A-FC97-130697123E78}"/>
                  </a:ext>
                </a:extLst>
              </p:cNvPr>
              <p:cNvPicPr/>
              <p:nvPr/>
            </p:nvPicPr>
            <p:blipFill>
              <a:blip r:embed="rId3"/>
              <a:stretch>
                <a:fillRect/>
              </a:stretch>
            </p:blipFill>
            <p:spPr>
              <a:xfrm>
                <a:off x="-1273680" y="1653825"/>
                <a:ext cx="108000" cy="216000"/>
              </a:xfrm>
              <a:prstGeom prst="rect">
                <a:avLst/>
              </a:prstGeom>
            </p:spPr>
          </p:pic>
        </mc:Fallback>
      </mc:AlternateContent>
      <p:sp>
        <p:nvSpPr>
          <p:cNvPr id="6" name="Τίτλος 5">
            <a:extLst>
              <a:ext uri="{FF2B5EF4-FFF2-40B4-BE49-F238E27FC236}">
                <a16:creationId xmlns:a16="http://schemas.microsoft.com/office/drawing/2014/main" id="{6611B3FF-10FE-AAA6-D444-7EEB3A382611}"/>
              </a:ext>
            </a:extLst>
          </p:cNvPr>
          <p:cNvSpPr>
            <a:spLocks noGrp="1"/>
          </p:cNvSpPr>
          <p:nvPr>
            <p:ph type="title"/>
          </p:nvPr>
        </p:nvSpPr>
        <p:spPr>
          <a:xfrm>
            <a:off x="831850" y="404039"/>
            <a:ext cx="10515600" cy="1158061"/>
          </a:xfrm>
        </p:spPr>
        <p:txBody>
          <a:bodyPr>
            <a:normAutofit fontScale="90000"/>
          </a:bodyPr>
          <a:lstStyle/>
          <a:p>
            <a:pPr algn="ctr"/>
            <a:br>
              <a:rPr lang="el-GR" sz="4000" dirty="0">
                <a:latin typeface="Times New Roman" panose="02020603050405020304" pitchFamily="18" charset="0"/>
                <a:cs typeface="Times New Roman" panose="02020603050405020304" pitchFamily="18" charset="0"/>
              </a:rPr>
            </a:br>
            <a:endParaRPr lang="el-GR" sz="4000" dirty="0">
              <a:latin typeface="Times New Roman" panose="02020603050405020304" pitchFamily="18" charset="0"/>
              <a:cs typeface="Times New Roman" panose="02020603050405020304" pitchFamily="18" charset="0"/>
            </a:endParaRPr>
          </a:p>
        </p:txBody>
      </p:sp>
      <p:sp>
        <p:nvSpPr>
          <p:cNvPr id="7" name="Θέση κειμένου 6">
            <a:extLst>
              <a:ext uri="{FF2B5EF4-FFF2-40B4-BE49-F238E27FC236}">
                <a16:creationId xmlns:a16="http://schemas.microsoft.com/office/drawing/2014/main" id="{8691632A-E070-F65B-01A7-FF1F1E886D35}"/>
              </a:ext>
            </a:extLst>
          </p:cNvPr>
          <p:cNvSpPr>
            <a:spLocks noGrp="1"/>
          </p:cNvSpPr>
          <p:nvPr>
            <p:ph type="body" idx="1"/>
          </p:nvPr>
        </p:nvSpPr>
        <p:spPr>
          <a:xfrm>
            <a:off x="953340" y="285364"/>
            <a:ext cx="10515600" cy="567564"/>
          </a:xfrm>
        </p:spPr>
        <p:txBody>
          <a:bodyPr>
            <a:normAutofit lnSpcReduction="10000"/>
          </a:bodyPr>
          <a:lstStyle/>
          <a:p>
            <a:pPr algn="ctr"/>
            <a:r>
              <a:rPr kumimoji="0" lang="el-GR" sz="3600" b="0" i="0" u="none" strike="noStrike" kern="1200" cap="none" spc="0" normalizeH="0" baseline="0" noProof="0" dirty="0">
                <a:ln>
                  <a:noFill/>
                </a:ln>
                <a:solidFill>
                  <a:srgbClr val="19BEDE"/>
                </a:solidFill>
                <a:effectLst/>
                <a:uLnTx/>
                <a:uFillTx/>
                <a:latin typeface="Times New Roman" panose="02020603050405020304" pitchFamily="18" charset="0"/>
                <a:ea typeface="+mj-ea"/>
                <a:cs typeface="Times New Roman" panose="02020603050405020304" pitchFamily="18" charset="0"/>
              </a:rPr>
              <a:t>Τεχνικό Δελτίο Πράξης (ΤΔΠ)</a:t>
            </a:r>
            <a:endParaRPr lang="el-GR"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E431C75-5257-3017-57D7-313212C9C6B9}"/>
              </a:ext>
            </a:extLst>
          </p:cNvPr>
          <p:cNvSpPr txBox="1"/>
          <p:nvPr/>
        </p:nvSpPr>
        <p:spPr>
          <a:xfrm>
            <a:off x="390525" y="852928"/>
            <a:ext cx="11532439" cy="5505803"/>
          </a:xfrm>
          <a:prstGeom prst="rect">
            <a:avLst/>
          </a:prstGeom>
          <a:noFill/>
        </p:spPr>
        <p:txBody>
          <a:bodyPr wrap="square">
            <a:spAutoFit/>
          </a:bodyPr>
          <a:lstStyle/>
          <a:p>
            <a:pPr algn="ctr">
              <a:lnSpc>
                <a:spcPct val="150000"/>
              </a:lnSpc>
            </a:pPr>
            <a:r>
              <a:rPr lang="el-GR" sz="1400" dirty="0">
                <a:latin typeface="Arial" panose="020B0604020202020204" pitchFamily="34" charset="0"/>
                <a:cs typeface="Arial" panose="020B0604020202020204" pitchFamily="34" charset="0"/>
              </a:rPr>
              <a:t>Εκτός από τον τίτλο της, αναφερόμαστε σε μία πράξη με τον κωδικό ΟΠΣ ή MIS</a:t>
            </a:r>
            <a:r>
              <a:rPr lang="en-US" sz="1400" dirty="0">
                <a:latin typeface="Arial" panose="020B0604020202020204" pitchFamily="34" charset="0"/>
                <a:cs typeface="Arial" panose="020B0604020202020204" pitchFamily="34" charset="0"/>
              </a:rPr>
              <a:t>, </a:t>
            </a:r>
            <a:r>
              <a:rPr lang="el-GR" sz="1400" dirty="0">
                <a:latin typeface="Arial" panose="020B0604020202020204" pitchFamily="34" charset="0"/>
                <a:cs typeface="Arial" panose="020B0604020202020204" pitchFamily="34" charset="0"/>
              </a:rPr>
              <a:t>ο οποίος αποδίδεται από το σύστημα με την δημιουργία του ΤΔΠ. </a:t>
            </a:r>
          </a:p>
          <a:p>
            <a:pPr algn="ctr">
              <a:lnSpc>
                <a:spcPct val="150000"/>
              </a:lnSpc>
            </a:pPr>
            <a:r>
              <a:rPr lang="el-GR" sz="1400" dirty="0">
                <a:latin typeface="Arial" panose="020B0604020202020204" pitchFamily="34" charset="0"/>
                <a:cs typeface="Arial" panose="020B0604020202020204" pitchFamily="34" charset="0"/>
              </a:rPr>
              <a:t>Άλλο στοιχείο που την καθορίζει είναι ο α/α έκδοσης του ΤΔΠ και ένας αριθμός ID (αναγνώρισης ή ταυτοποίησης) του ΤΔΠ διαφορετικός από έκδοση σε έκδοση. </a:t>
            </a:r>
          </a:p>
          <a:p>
            <a:pPr>
              <a:lnSpc>
                <a:spcPct val="150000"/>
              </a:lnSpc>
            </a:pPr>
            <a:r>
              <a:rPr lang="el-GR" sz="1400" dirty="0">
                <a:latin typeface="Arial" panose="020B0604020202020204" pitchFamily="34" charset="0"/>
                <a:cs typeface="Arial" panose="020B0604020202020204" pitchFamily="34" charset="0"/>
              </a:rPr>
              <a:t>-</a:t>
            </a:r>
            <a:r>
              <a:rPr lang="el-GR" sz="1400" b="1" dirty="0">
                <a:latin typeface="Arial" panose="020B0604020202020204" pitchFamily="34" charset="0"/>
                <a:cs typeface="Arial" panose="020B0604020202020204" pitchFamily="34" charset="0"/>
              </a:rPr>
              <a:t>Το ΤΔΠ αποτελεί την ταυτότητα </a:t>
            </a:r>
            <a:r>
              <a:rPr lang="el-GR" sz="1400" dirty="0">
                <a:latin typeface="Arial" panose="020B0604020202020204" pitchFamily="34" charset="0"/>
                <a:cs typeface="Arial" panose="020B0604020202020204" pitchFamily="34" charset="0"/>
              </a:rPr>
              <a:t>της πράξης και η ορθότητα των στοιχείων που αποτυπώνονται είναι σημαντική. </a:t>
            </a:r>
          </a:p>
          <a:p>
            <a:pPr>
              <a:lnSpc>
                <a:spcPct val="150000"/>
              </a:lnSpc>
            </a:pPr>
            <a:r>
              <a:rPr lang="el-GR" sz="1400" dirty="0">
                <a:latin typeface="Arial" panose="020B0604020202020204" pitchFamily="34" charset="0"/>
                <a:cs typeface="Arial" panose="020B0604020202020204" pitchFamily="34" charset="0"/>
              </a:rPr>
              <a:t>-Είναι προτιμότερο </a:t>
            </a:r>
            <a:r>
              <a:rPr lang="el-GR" sz="1400" b="1" dirty="0">
                <a:latin typeface="Arial" panose="020B0604020202020204" pitchFamily="34" charset="0"/>
                <a:cs typeface="Arial" panose="020B0604020202020204" pitchFamily="34" charset="0"/>
              </a:rPr>
              <a:t>να συμπληρωθεί όταν η πράξη είναι έτοιμη προς υποβολή</a:t>
            </a:r>
            <a:r>
              <a:rPr lang="el-GR" sz="1400" dirty="0">
                <a:latin typeface="Arial" panose="020B0604020202020204" pitchFamily="34" charset="0"/>
                <a:cs typeface="Arial" panose="020B0604020202020204" pitchFamily="34" charset="0"/>
              </a:rPr>
              <a:t>. Όταν έχουν συγκεντρωθεί όλα τα αναγκαία έγγραφα/αρχεία </a:t>
            </a:r>
            <a:r>
              <a:rPr lang="el-GR" sz="1400" dirty="0" err="1">
                <a:latin typeface="Arial" panose="020B0604020202020204" pitchFamily="34" charset="0"/>
                <a:cs typeface="Arial" panose="020B0604020202020204" pitchFamily="34" charset="0"/>
              </a:rPr>
              <a:t>κλπ</a:t>
            </a:r>
            <a:r>
              <a:rPr lang="el-GR" sz="1400" dirty="0">
                <a:latin typeface="Arial" panose="020B0604020202020204" pitchFamily="34" charset="0"/>
                <a:cs typeface="Arial" panose="020B0604020202020204" pitchFamily="34" charset="0"/>
              </a:rPr>
              <a:t> που απαιτεί η πρόσκληση. </a:t>
            </a:r>
          </a:p>
          <a:p>
            <a:pPr>
              <a:lnSpc>
                <a:spcPct val="150000"/>
              </a:lnSpc>
            </a:pPr>
            <a:r>
              <a:rPr lang="el-GR" sz="1400" dirty="0">
                <a:latin typeface="Arial" panose="020B0604020202020204" pitchFamily="34" charset="0"/>
                <a:cs typeface="Arial" panose="020B0604020202020204" pitchFamily="34" charset="0"/>
              </a:rPr>
              <a:t>-Συστήνεται </a:t>
            </a:r>
            <a:r>
              <a:rPr lang="el-GR" sz="1400" b="1" dirty="0">
                <a:latin typeface="Arial" panose="020B0604020202020204" pitchFamily="34" charset="0"/>
                <a:cs typeface="Arial" panose="020B0604020202020204" pitchFamily="34" charset="0"/>
              </a:rPr>
              <a:t>να αποφεύγεται η αντιγραφή από ΤΔΠ άλλης πράξης</a:t>
            </a:r>
            <a:r>
              <a:rPr lang="el-GR" sz="1400" dirty="0">
                <a:latin typeface="Arial" panose="020B0604020202020204" pitchFamily="34" charset="0"/>
                <a:cs typeface="Arial" panose="020B0604020202020204" pitchFamily="34" charset="0"/>
              </a:rPr>
              <a:t>, εκτός βέβαια αν πρόκειται για πανομοιότυπη, αλλά και εκεί χρειάζεται προσοχή στην αλλαγή κρίσιμων καταχωρίσεων. 	</a:t>
            </a:r>
          </a:p>
          <a:p>
            <a:pPr>
              <a:lnSpc>
                <a:spcPct val="150000"/>
              </a:lnSpc>
            </a:pPr>
            <a:r>
              <a:rPr lang="el-GR" sz="1400" dirty="0">
                <a:latin typeface="Arial" panose="020B0604020202020204" pitchFamily="34" charset="0"/>
                <a:cs typeface="Arial" panose="020B0604020202020204" pitchFamily="34" charset="0"/>
              </a:rPr>
              <a:t>-Στις </a:t>
            </a:r>
            <a:r>
              <a:rPr lang="el-GR" sz="1400" b="1" dirty="0">
                <a:latin typeface="Arial" panose="020B0604020202020204" pitchFamily="34" charset="0"/>
                <a:cs typeface="Arial" panose="020B0604020202020204" pitchFamily="34" charset="0"/>
              </a:rPr>
              <a:t>περιπτώσεις Διαγραφής εγγραφών σε πίνακες </a:t>
            </a:r>
            <a:r>
              <a:rPr lang="el-GR" sz="1400" dirty="0">
                <a:latin typeface="Arial" panose="020B0604020202020204" pitchFamily="34" charset="0"/>
                <a:cs typeface="Arial" panose="020B0604020202020204" pitchFamily="34" charset="0"/>
              </a:rPr>
              <a:t>θα πρέπει να προηγείται [Αποθήκευση] πριν την [Προσθήκη] στον ίδιο πίνακα</a:t>
            </a:r>
          </a:p>
          <a:p>
            <a:pPr>
              <a:lnSpc>
                <a:spcPct val="150000"/>
              </a:lnSpc>
            </a:pPr>
            <a:r>
              <a:rPr lang="el-GR" sz="1400" dirty="0">
                <a:latin typeface="Arial" panose="020B0604020202020204" pitchFamily="34" charset="0"/>
                <a:cs typeface="Arial" panose="020B0604020202020204" pitchFamily="34" charset="0"/>
              </a:rPr>
              <a:t>-Στα </a:t>
            </a:r>
            <a:r>
              <a:rPr lang="el-GR" sz="1400" b="1" dirty="0">
                <a:latin typeface="Arial" panose="020B0604020202020204" pitchFamily="34" charset="0"/>
                <a:cs typeface="Arial" panose="020B0604020202020204" pitchFamily="34" charset="0"/>
              </a:rPr>
              <a:t>αριθμητικά πεδία </a:t>
            </a:r>
            <a:r>
              <a:rPr lang="el-GR" sz="1400" dirty="0">
                <a:latin typeface="Arial" panose="020B0604020202020204" pitchFamily="34" charset="0"/>
                <a:cs typeface="Arial" panose="020B0604020202020204" pitchFamily="34" charset="0"/>
              </a:rPr>
              <a:t>τα στοιχεία προτείνεται </a:t>
            </a:r>
            <a:r>
              <a:rPr lang="el-GR" sz="1400" b="1" dirty="0">
                <a:latin typeface="Arial" panose="020B0604020202020204" pitchFamily="34" charset="0"/>
                <a:cs typeface="Arial" panose="020B0604020202020204" pitchFamily="34" charset="0"/>
              </a:rPr>
              <a:t>να </a:t>
            </a:r>
            <a:r>
              <a:rPr lang="el-GR" sz="1400" b="1" dirty="0" err="1">
                <a:latin typeface="Arial" panose="020B0604020202020204" pitchFamily="34" charset="0"/>
                <a:cs typeface="Arial" panose="020B0604020202020204" pitchFamily="34" charset="0"/>
              </a:rPr>
              <a:t>πληκτρολογούνται</a:t>
            </a:r>
            <a:r>
              <a:rPr lang="el-GR" sz="1400" b="1" dirty="0">
                <a:latin typeface="Arial" panose="020B0604020202020204" pitchFamily="34" charset="0"/>
                <a:cs typeface="Arial" panose="020B0604020202020204" pitchFamily="34" charset="0"/>
              </a:rPr>
              <a:t> και να μην γίνεται αντιγραφή / επικόλληση </a:t>
            </a:r>
            <a:r>
              <a:rPr lang="el-GR" sz="1400" dirty="0">
                <a:latin typeface="Arial" panose="020B0604020202020204" pitchFamily="34" charset="0"/>
                <a:cs typeface="Arial" panose="020B0604020202020204" pitchFamily="34" charset="0"/>
              </a:rPr>
              <a:t>(</a:t>
            </a:r>
            <a:r>
              <a:rPr lang="el-GR" sz="1400" dirty="0" err="1">
                <a:latin typeface="Arial" panose="020B0604020202020204" pitchFamily="34" charset="0"/>
                <a:cs typeface="Arial" panose="020B0604020202020204" pitchFamily="34" charset="0"/>
              </a:rPr>
              <a:t>copy</a:t>
            </a:r>
            <a:r>
              <a:rPr lang="el-GR" sz="1400" dirty="0">
                <a:latin typeface="Arial" panose="020B0604020202020204" pitchFamily="34" charset="0"/>
                <a:cs typeface="Arial" panose="020B0604020202020204" pitchFamily="34" charset="0"/>
              </a:rPr>
              <a:t>/</a:t>
            </a:r>
            <a:r>
              <a:rPr lang="el-GR" sz="1400" dirty="0" err="1">
                <a:latin typeface="Arial" panose="020B0604020202020204" pitchFamily="34" charset="0"/>
                <a:cs typeface="Arial" panose="020B0604020202020204" pitchFamily="34" charset="0"/>
              </a:rPr>
              <a:t>paste</a:t>
            </a:r>
            <a:r>
              <a:rPr lang="el-GR" sz="1400" dirty="0">
                <a:latin typeface="Arial" panose="020B0604020202020204" pitchFamily="34" charset="0"/>
                <a:cs typeface="Arial" panose="020B0604020202020204" pitchFamily="34" charset="0"/>
              </a:rPr>
              <a:t>) από άλλη εφαρμογή.</a:t>
            </a:r>
          </a:p>
          <a:p>
            <a:pPr>
              <a:lnSpc>
                <a:spcPct val="150000"/>
              </a:lnSpc>
            </a:pPr>
            <a:r>
              <a:rPr lang="el-GR" sz="1400" dirty="0">
                <a:latin typeface="Arial" panose="020B0604020202020204" pitchFamily="34" charset="0"/>
                <a:cs typeface="Arial" panose="020B0604020202020204" pitchFamily="34" charset="0"/>
              </a:rPr>
              <a:t>-Κατά την </a:t>
            </a:r>
            <a:r>
              <a:rPr lang="el-GR" sz="1400" b="1" dirty="0">
                <a:latin typeface="Arial" panose="020B0604020202020204" pitchFamily="34" charset="0"/>
                <a:cs typeface="Arial" panose="020B0604020202020204" pitchFamily="34" charset="0"/>
              </a:rPr>
              <a:t>αντιγραφή σε πεδία κειμένου της εφαρμογής</a:t>
            </a:r>
            <a:r>
              <a:rPr lang="el-GR" sz="1400" dirty="0">
                <a:latin typeface="Arial" panose="020B0604020202020204" pitchFamily="34" charset="0"/>
                <a:cs typeface="Arial" panose="020B0604020202020204" pitchFamily="34" charset="0"/>
              </a:rPr>
              <a:t>, από κείμενα που περιέχουν χαρακτήρες ελέγχου </a:t>
            </a:r>
            <a:r>
              <a:rPr lang="en-US" sz="1400" dirty="0">
                <a:latin typeface="Arial" panose="020B0604020202020204" pitchFamily="34" charset="0"/>
                <a:cs typeface="Arial" panose="020B0604020202020204" pitchFamily="34" charset="0"/>
              </a:rPr>
              <a:t>(control characters), </a:t>
            </a:r>
            <a:r>
              <a:rPr lang="el-GR" sz="1400" dirty="0">
                <a:latin typeface="Arial" panose="020B0604020202020204" pitchFamily="34" charset="0"/>
                <a:cs typeface="Arial" panose="020B0604020202020204" pitchFamily="34" charset="0"/>
              </a:rPr>
              <a:t> προτείνεται να γίνεται πρώτα αντιγραφή / επικόλληση (</a:t>
            </a:r>
            <a:r>
              <a:rPr lang="el-GR" sz="1400" dirty="0" err="1">
                <a:latin typeface="Arial" panose="020B0604020202020204" pitchFamily="34" charset="0"/>
                <a:cs typeface="Arial" panose="020B0604020202020204" pitchFamily="34" charset="0"/>
              </a:rPr>
              <a:t>copy</a:t>
            </a:r>
            <a:r>
              <a:rPr lang="el-GR" sz="1400" dirty="0">
                <a:latin typeface="Arial" panose="020B0604020202020204" pitchFamily="34" charset="0"/>
                <a:cs typeface="Arial" panose="020B0604020202020204" pitchFamily="34" charset="0"/>
              </a:rPr>
              <a:t>/</a:t>
            </a:r>
            <a:r>
              <a:rPr lang="el-GR" sz="1400" dirty="0" err="1">
                <a:latin typeface="Arial" panose="020B0604020202020204" pitchFamily="34" charset="0"/>
                <a:cs typeface="Arial" panose="020B0604020202020204" pitchFamily="34" charset="0"/>
              </a:rPr>
              <a:t>paste</a:t>
            </a:r>
            <a:r>
              <a:rPr lang="el-GR" sz="1400" dirty="0">
                <a:latin typeface="Arial" panose="020B0604020202020204" pitchFamily="34" charset="0"/>
                <a:cs typeface="Arial" panose="020B0604020202020204" pitchFamily="34" charset="0"/>
              </a:rPr>
              <a:t>) του κειμένου σε ένα αρχείο </a:t>
            </a:r>
            <a:r>
              <a:rPr lang="el-GR" sz="1400" dirty="0" err="1">
                <a:latin typeface="Arial" panose="020B0604020202020204" pitchFamily="34" charset="0"/>
                <a:cs typeface="Arial" panose="020B0604020202020204" pitchFamily="34" charset="0"/>
              </a:rPr>
              <a:t>text</a:t>
            </a:r>
            <a:r>
              <a:rPr lang="el-GR" sz="1400" dirty="0">
                <a:latin typeface="Arial" panose="020B0604020202020204" pitchFamily="34" charset="0"/>
                <a:cs typeface="Arial" panose="020B0604020202020204" pitchFamily="34" charset="0"/>
              </a:rPr>
              <a:t> (.</a:t>
            </a:r>
            <a:r>
              <a:rPr lang="el-GR" sz="1400" dirty="0" err="1">
                <a:latin typeface="Arial" panose="020B0604020202020204" pitchFamily="34" charset="0"/>
                <a:cs typeface="Arial" panose="020B0604020202020204" pitchFamily="34" charset="0"/>
              </a:rPr>
              <a:t>txt</a:t>
            </a:r>
            <a:r>
              <a:rPr lang="el-GR" sz="1400" dirty="0">
                <a:latin typeface="Arial" panose="020B0604020202020204" pitchFamily="34" charset="0"/>
                <a:cs typeface="Arial" panose="020B0604020202020204" pitchFamily="34" charset="0"/>
              </a:rPr>
              <a:t>) για να «καθαρίσει» το κείμενο από «μη υποστηριζόμενους» χαρακτήρες κι έπειτα αντιγραφή / επικόλληση (</a:t>
            </a:r>
            <a:r>
              <a:rPr lang="el-GR" sz="1400" dirty="0" err="1">
                <a:latin typeface="Arial" panose="020B0604020202020204" pitchFamily="34" charset="0"/>
                <a:cs typeface="Arial" panose="020B0604020202020204" pitchFamily="34" charset="0"/>
              </a:rPr>
              <a:t>copy</a:t>
            </a:r>
            <a:r>
              <a:rPr lang="el-GR" sz="1400" dirty="0">
                <a:latin typeface="Arial" panose="020B0604020202020204" pitchFamily="34" charset="0"/>
                <a:cs typeface="Arial" panose="020B0604020202020204" pitchFamily="34" charset="0"/>
              </a:rPr>
              <a:t>/</a:t>
            </a:r>
            <a:r>
              <a:rPr lang="el-GR" sz="1400" dirty="0" err="1">
                <a:latin typeface="Arial" panose="020B0604020202020204" pitchFamily="34" charset="0"/>
                <a:cs typeface="Arial" panose="020B0604020202020204" pitchFamily="34" charset="0"/>
              </a:rPr>
              <a:t>paste</a:t>
            </a:r>
            <a:r>
              <a:rPr lang="el-GR" sz="1400" dirty="0">
                <a:latin typeface="Arial" panose="020B0604020202020204" pitchFamily="34" charset="0"/>
                <a:cs typeface="Arial" panose="020B0604020202020204" pitchFamily="34" charset="0"/>
              </a:rPr>
              <a:t>) στα πεδία κειμένου της εφαρμογής. Επίσης προτείνεται η επιλογή «Επικόλληση ως απλό κείμενο» στα πεδία καταχώρισης του ΟΠΣ.</a:t>
            </a:r>
            <a:endParaRPr lang="el-GR" sz="1200" dirty="0">
              <a:latin typeface="Arial" panose="020B0604020202020204" pitchFamily="34" charset="0"/>
              <a:cs typeface="Arial" panose="020B0604020202020204" pitchFamily="34" charset="0"/>
            </a:endParaRPr>
          </a:p>
          <a:p>
            <a:pPr>
              <a:lnSpc>
                <a:spcPct val="150000"/>
              </a:lnSpc>
            </a:pPr>
            <a:endParaRPr lang="el-G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755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62AFF-D52B-E1B3-9884-65B2C09C4B14}"/>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C1EEF300-40D6-9A9B-7EC7-910B64FCB2D6}"/>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5631540F-C200-B18D-1F09-64CF7632785C}"/>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5631540F-C200-B18D-1F09-64CF7632785C}"/>
                  </a:ext>
                </a:extLst>
              </p:cNvPr>
              <p:cNvPicPr/>
              <p:nvPr/>
            </p:nvPicPr>
            <p:blipFill>
              <a:blip r:embed="rId3"/>
              <a:stretch>
                <a:fillRect/>
              </a:stretch>
            </p:blipFill>
            <p:spPr>
              <a:xfrm>
                <a:off x="-1273680" y="1653825"/>
                <a:ext cx="108000" cy="216000"/>
              </a:xfrm>
              <a:prstGeom prst="rect">
                <a:avLst/>
              </a:prstGeom>
            </p:spPr>
          </p:pic>
        </mc:Fallback>
      </mc:AlternateContent>
      <p:sp>
        <p:nvSpPr>
          <p:cNvPr id="6" name="Τίτλος 5">
            <a:extLst>
              <a:ext uri="{FF2B5EF4-FFF2-40B4-BE49-F238E27FC236}">
                <a16:creationId xmlns:a16="http://schemas.microsoft.com/office/drawing/2014/main" id="{896D5862-267A-E3ED-682B-F65A31902198}"/>
              </a:ext>
            </a:extLst>
          </p:cNvPr>
          <p:cNvSpPr>
            <a:spLocks noGrp="1"/>
          </p:cNvSpPr>
          <p:nvPr>
            <p:ph type="title"/>
          </p:nvPr>
        </p:nvSpPr>
        <p:spPr>
          <a:xfrm>
            <a:off x="831850" y="404039"/>
            <a:ext cx="10515600" cy="1158061"/>
          </a:xfrm>
        </p:spPr>
        <p:txBody>
          <a:bodyPr>
            <a:normAutofit fontScale="90000"/>
          </a:bodyPr>
          <a:lstStyle/>
          <a:p>
            <a:pPr algn="ctr"/>
            <a:br>
              <a:rPr lang="el-GR" sz="4000" dirty="0">
                <a:latin typeface="Times New Roman" panose="02020603050405020304" pitchFamily="18" charset="0"/>
                <a:cs typeface="Times New Roman" panose="02020603050405020304" pitchFamily="18" charset="0"/>
              </a:rPr>
            </a:br>
            <a:endParaRPr lang="el-GR" sz="4000" dirty="0">
              <a:latin typeface="Times New Roman" panose="02020603050405020304" pitchFamily="18" charset="0"/>
              <a:cs typeface="Times New Roman" panose="02020603050405020304" pitchFamily="18" charset="0"/>
            </a:endParaRPr>
          </a:p>
        </p:txBody>
      </p:sp>
      <p:sp>
        <p:nvSpPr>
          <p:cNvPr id="7" name="Θέση κειμένου 6">
            <a:extLst>
              <a:ext uri="{FF2B5EF4-FFF2-40B4-BE49-F238E27FC236}">
                <a16:creationId xmlns:a16="http://schemas.microsoft.com/office/drawing/2014/main" id="{66D6CAFD-B09C-B0AA-59FB-99256AFABA08}"/>
              </a:ext>
            </a:extLst>
          </p:cNvPr>
          <p:cNvSpPr>
            <a:spLocks noGrp="1"/>
          </p:cNvSpPr>
          <p:nvPr>
            <p:ph type="body" idx="1"/>
          </p:nvPr>
        </p:nvSpPr>
        <p:spPr>
          <a:xfrm>
            <a:off x="953340" y="285363"/>
            <a:ext cx="10515600" cy="1058747"/>
          </a:xfrm>
        </p:spPr>
        <p:txBody>
          <a:bodyPr>
            <a:normAutofit fontScale="25000" lnSpcReduction="20000"/>
          </a:bodyPr>
          <a:lstStyle/>
          <a:p>
            <a:pPr algn="ctr"/>
            <a:r>
              <a:rPr kumimoji="0" lang="el-GR" sz="56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Τεχνικό Δελτίο Πράξης (ΤΔΠ)</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5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Αποστολή εγγράφων γίνεται και μέσω της λειτουργίας «Επικοινωνία» από το μενού δίπλα στον τίτλο της πράξης από την πρώτη οθόνη ΟΠΣ. </a:t>
            </a:r>
            <a:r>
              <a:rPr lang="el-GR" sz="5600" dirty="0">
                <a:solidFill>
                  <a:prstClr val="black"/>
                </a:solidFill>
                <a:latin typeface="Arial" panose="020B0604020202020204" pitchFamily="34" charset="0"/>
                <a:cs typeface="Arial" panose="020B0604020202020204" pitchFamily="34" charset="0"/>
              </a:rPr>
              <a:t>Αυτή η ενέργεια δεν αφορά αλλαγή κατάστασης του δελτίου αλλά με αυτή δίνεται η δυνατότητα αμφίδρομης επικοινωνίας μεταξύ της ΔΑ/ΕΦ και του Δικαιούχου. </a:t>
            </a:r>
            <a:endParaRPr kumimoji="0" lang="el-GR" sz="5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l-GR" sz="2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l-GR" sz="2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gn="ctr"/>
            <a:endParaRPr lang="el-GR" dirty="0">
              <a:latin typeface="Times New Roman" panose="02020603050405020304" pitchFamily="18" charset="0"/>
              <a:cs typeface="Times New Roman" panose="02020603050405020304" pitchFamily="18" charset="0"/>
            </a:endParaRPr>
          </a:p>
        </p:txBody>
      </p:sp>
      <p:pic>
        <p:nvPicPr>
          <p:cNvPr id="10" name="Εικόνα 9">
            <a:extLst>
              <a:ext uri="{FF2B5EF4-FFF2-40B4-BE49-F238E27FC236}">
                <a16:creationId xmlns:a16="http://schemas.microsoft.com/office/drawing/2014/main" id="{D927099D-B383-9192-5526-179D590DEB29}"/>
              </a:ext>
            </a:extLst>
          </p:cNvPr>
          <p:cNvPicPr>
            <a:picLocks noChangeAspect="1"/>
          </p:cNvPicPr>
          <p:nvPr/>
        </p:nvPicPr>
        <p:blipFill>
          <a:blip r:embed="rId4"/>
          <a:stretch>
            <a:fillRect/>
          </a:stretch>
        </p:blipFill>
        <p:spPr>
          <a:xfrm>
            <a:off x="70236" y="1344111"/>
            <a:ext cx="11970285" cy="4169778"/>
          </a:xfrm>
          <a:prstGeom prst="rect">
            <a:avLst/>
          </a:prstGeom>
        </p:spPr>
      </p:pic>
    </p:spTree>
    <p:extLst>
      <p:ext uri="{BB962C8B-B14F-4D97-AF65-F5344CB8AC3E}">
        <p14:creationId xmlns:p14="http://schemas.microsoft.com/office/powerpoint/2010/main" val="260697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DC41D-D9A1-E90B-2C00-B8081C6C0936}"/>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C1745191-9A83-56D6-288F-6D54A5F24E6B}"/>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0D460D5A-CBF1-6D91-68E7-8E232AAC2CBB}"/>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0D460D5A-CBF1-6D91-68E7-8E232AAC2CBB}"/>
                  </a:ext>
                </a:extLst>
              </p:cNvPr>
              <p:cNvPicPr/>
              <p:nvPr/>
            </p:nvPicPr>
            <p:blipFill>
              <a:blip r:embed="rId3"/>
              <a:stretch>
                <a:fillRect/>
              </a:stretch>
            </p:blipFill>
            <p:spPr>
              <a:xfrm>
                <a:off x="-1273680" y="1653825"/>
                <a:ext cx="108000" cy="216000"/>
              </a:xfrm>
              <a:prstGeom prst="rect">
                <a:avLst/>
              </a:prstGeom>
            </p:spPr>
          </p:pic>
        </mc:Fallback>
      </mc:AlternateContent>
      <p:pic>
        <p:nvPicPr>
          <p:cNvPr id="3" name="Εικόνα 2">
            <a:extLst>
              <a:ext uri="{FF2B5EF4-FFF2-40B4-BE49-F238E27FC236}">
                <a16:creationId xmlns:a16="http://schemas.microsoft.com/office/drawing/2014/main" id="{023F544E-A47B-7741-8015-485717C896F6}"/>
              </a:ext>
            </a:extLst>
          </p:cNvPr>
          <p:cNvPicPr>
            <a:picLocks noChangeAspect="1"/>
          </p:cNvPicPr>
          <p:nvPr/>
        </p:nvPicPr>
        <p:blipFill>
          <a:blip r:embed="rId4"/>
          <a:stretch>
            <a:fillRect/>
          </a:stretch>
        </p:blipFill>
        <p:spPr>
          <a:xfrm>
            <a:off x="1433686" y="332946"/>
            <a:ext cx="9720000" cy="5906294"/>
          </a:xfrm>
          <a:prstGeom prst="rect">
            <a:avLst/>
          </a:prstGeom>
        </p:spPr>
      </p:pic>
    </p:spTree>
    <p:extLst>
      <p:ext uri="{BB962C8B-B14F-4D97-AF65-F5344CB8AC3E}">
        <p14:creationId xmlns:p14="http://schemas.microsoft.com/office/powerpoint/2010/main" val="347989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3D14-0AD0-7648-A5DB-287634784BEB}"/>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50002F6F-686A-1D9B-89A7-17450834F339}"/>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763899D6-1AEC-7DA7-F105-2A91DEEE83D4}"/>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763899D6-1AEC-7DA7-F105-2A91DEEE83D4}"/>
                  </a:ext>
                </a:extLst>
              </p:cNvPr>
              <p:cNvPicPr/>
              <p:nvPr/>
            </p:nvPicPr>
            <p:blipFill>
              <a:blip r:embed="rId3"/>
              <a:stretch>
                <a:fillRect/>
              </a:stretch>
            </p:blipFill>
            <p:spPr>
              <a:xfrm>
                <a:off x="-1273680" y="1653825"/>
                <a:ext cx="108000" cy="216000"/>
              </a:xfrm>
              <a:prstGeom prst="rect">
                <a:avLst/>
              </a:prstGeom>
            </p:spPr>
          </p:pic>
        </mc:Fallback>
      </mc:AlternateContent>
      <p:pic>
        <p:nvPicPr>
          <p:cNvPr id="11" name="Εικόνα 10">
            <a:extLst>
              <a:ext uri="{FF2B5EF4-FFF2-40B4-BE49-F238E27FC236}">
                <a16:creationId xmlns:a16="http://schemas.microsoft.com/office/drawing/2014/main" id="{04FD4548-12DF-3813-0B0A-A1421D678ABF}"/>
              </a:ext>
            </a:extLst>
          </p:cNvPr>
          <p:cNvPicPr>
            <a:picLocks noChangeAspect="1"/>
          </p:cNvPicPr>
          <p:nvPr/>
        </p:nvPicPr>
        <p:blipFill>
          <a:blip r:embed="rId4"/>
          <a:stretch>
            <a:fillRect/>
          </a:stretch>
        </p:blipFill>
        <p:spPr>
          <a:xfrm>
            <a:off x="1707502" y="267580"/>
            <a:ext cx="7940460" cy="4826214"/>
          </a:xfrm>
          <a:prstGeom prst="rect">
            <a:avLst/>
          </a:prstGeom>
        </p:spPr>
      </p:pic>
    </p:spTree>
    <p:extLst>
      <p:ext uri="{BB962C8B-B14F-4D97-AF65-F5344CB8AC3E}">
        <p14:creationId xmlns:p14="http://schemas.microsoft.com/office/powerpoint/2010/main" val="143362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A7949-20D6-EA58-047D-0BD7DAB368D2}"/>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2C186968-F265-1E96-3AF6-78DEB40C8B94}"/>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D93E5D25-4553-1654-CA4E-4197209976C1}"/>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D93E5D25-4553-1654-CA4E-4197209976C1}"/>
                  </a:ext>
                </a:extLst>
              </p:cNvPr>
              <p:cNvPicPr/>
              <p:nvPr/>
            </p:nvPicPr>
            <p:blipFill>
              <a:blip r:embed="rId3"/>
              <a:stretch>
                <a:fillRect/>
              </a:stretch>
            </p:blipFill>
            <p:spPr>
              <a:xfrm>
                <a:off x="-1273680" y="1653825"/>
                <a:ext cx="108000" cy="216000"/>
              </a:xfrm>
              <a:prstGeom prst="rect">
                <a:avLst/>
              </a:prstGeom>
            </p:spPr>
          </p:pic>
        </mc:Fallback>
      </mc:AlternateContent>
      <p:pic>
        <p:nvPicPr>
          <p:cNvPr id="6" name="Εικόνα 5">
            <a:extLst>
              <a:ext uri="{FF2B5EF4-FFF2-40B4-BE49-F238E27FC236}">
                <a16:creationId xmlns:a16="http://schemas.microsoft.com/office/drawing/2014/main" id="{6304B872-98BD-F1F8-D793-569FC49BC217}"/>
              </a:ext>
            </a:extLst>
          </p:cNvPr>
          <p:cNvPicPr>
            <a:picLocks noChangeAspect="1"/>
          </p:cNvPicPr>
          <p:nvPr/>
        </p:nvPicPr>
        <p:blipFill>
          <a:blip r:embed="rId4"/>
          <a:stretch>
            <a:fillRect/>
          </a:stretch>
        </p:blipFill>
        <p:spPr>
          <a:xfrm>
            <a:off x="1321805" y="282895"/>
            <a:ext cx="9687250" cy="4532469"/>
          </a:xfrm>
          <a:prstGeom prst="rect">
            <a:avLst/>
          </a:prstGeom>
        </p:spPr>
      </p:pic>
      <p:sp>
        <p:nvSpPr>
          <p:cNvPr id="5" name="TextBox 4">
            <a:extLst>
              <a:ext uri="{FF2B5EF4-FFF2-40B4-BE49-F238E27FC236}">
                <a16:creationId xmlns:a16="http://schemas.microsoft.com/office/drawing/2014/main" id="{D51056F8-6ABC-3399-8B07-4E876825310F}"/>
              </a:ext>
            </a:extLst>
          </p:cNvPr>
          <p:cNvSpPr txBox="1"/>
          <p:nvPr/>
        </p:nvSpPr>
        <p:spPr>
          <a:xfrm>
            <a:off x="2607728" y="4815364"/>
            <a:ext cx="6776518" cy="1287788"/>
          </a:xfrm>
          <a:prstGeom prst="rect">
            <a:avLst/>
          </a:prstGeom>
          <a:noFill/>
        </p:spPr>
        <p:txBody>
          <a:bodyPr wrap="square">
            <a:spAutoFit/>
          </a:bodyPr>
          <a:lstStyle/>
          <a:p>
            <a:pPr algn="just">
              <a:lnSpc>
                <a:spcPct val="110000"/>
              </a:lnSpc>
              <a:spcBef>
                <a:spcPts val="600"/>
              </a:spcBef>
              <a:buNone/>
            </a:pPr>
            <a:r>
              <a:rPr lang="el-GR" sz="1800" i="1" dirty="0">
                <a:solidFill>
                  <a:srgbClr val="0070C0"/>
                </a:solidFill>
                <a:effectLst/>
                <a:latin typeface="Tahoma" panose="020B0604030504040204" pitchFamily="34" charset="0"/>
                <a:ea typeface="Times New Roman" panose="02020603050405020304" pitchFamily="18" charset="0"/>
              </a:rPr>
              <a:t>Σε περίπτωση που ο φορέας λειτουργίας και συντήρησης διαφέρει για καθένα από τα </a:t>
            </a:r>
            <a:r>
              <a:rPr lang="el-GR" sz="1800" i="1" dirty="0" err="1">
                <a:solidFill>
                  <a:srgbClr val="0070C0"/>
                </a:solidFill>
                <a:effectLst/>
                <a:latin typeface="Tahoma" panose="020B0604030504040204" pitchFamily="34" charset="0"/>
                <a:ea typeface="Times New Roman" panose="02020603050405020304" pitchFamily="18" charset="0"/>
              </a:rPr>
              <a:t>υποέργα</a:t>
            </a:r>
            <a:r>
              <a:rPr lang="el-GR" sz="1800" i="1" dirty="0">
                <a:solidFill>
                  <a:srgbClr val="0070C0"/>
                </a:solidFill>
                <a:effectLst/>
                <a:latin typeface="Tahoma" panose="020B0604030504040204" pitchFamily="34" charset="0"/>
                <a:ea typeface="Times New Roman" panose="02020603050405020304" pitchFamily="18" charset="0"/>
              </a:rPr>
              <a:t> της εν λόγω πράξης, η συμπλήρωση των πεδίων Β.24.-Β.29. επαναλαμβάνεται όσες φορές χρειαστεί.</a:t>
            </a:r>
            <a:endParaRPr lang="el-GR" sz="24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3633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01645-4828-92F9-55A3-25FD1CA4D52A}"/>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D7353296-CDEC-7677-87D0-0B1D43C6796E}"/>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E4461226-E8FA-CD29-30DB-48C1E322B90A}"/>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E4461226-E8FA-CD29-30DB-48C1E322B90A}"/>
                  </a:ext>
                </a:extLst>
              </p:cNvPr>
              <p:cNvPicPr/>
              <p:nvPr/>
            </p:nvPicPr>
            <p:blipFill>
              <a:blip r:embed="rId3"/>
              <a:stretch>
                <a:fillRect/>
              </a:stretch>
            </p:blipFill>
            <p:spPr>
              <a:xfrm>
                <a:off x="-1273680" y="1653825"/>
                <a:ext cx="108000" cy="216000"/>
              </a:xfrm>
              <a:prstGeom prst="rect">
                <a:avLst/>
              </a:prstGeom>
            </p:spPr>
          </p:pic>
        </mc:Fallback>
      </mc:AlternateContent>
      <p:sp>
        <p:nvSpPr>
          <p:cNvPr id="5" name="TextBox 4">
            <a:extLst>
              <a:ext uri="{FF2B5EF4-FFF2-40B4-BE49-F238E27FC236}">
                <a16:creationId xmlns:a16="http://schemas.microsoft.com/office/drawing/2014/main" id="{227CA1C4-F72C-648D-05FB-D0227015E993}"/>
              </a:ext>
            </a:extLst>
          </p:cNvPr>
          <p:cNvSpPr txBox="1"/>
          <p:nvPr/>
        </p:nvSpPr>
        <p:spPr>
          <a:xfrm>
            <a:off x="597889" y="289679"/>
            <a:ext cx="11071667" cy="646331"/>
          </a:xfrm>
          <a:prstGeom prst="rect">
            <a:avLst/>
          </a:prstGeom>
          <a:noFill/>
        </p:spPr>
        <p:txBody>
          <a:bodyPr wrap="square">
            <a:spAutoFit/>
          </a:bodyPr>
          <a:lstStyle/>
          <a:p>
            <a:pPr algn="ctr"/>
            <a:r>
              <a:rPr lang="el-GR" b="1" dirty="0">
                <a:solidFill>
                  <a:srgbClr val="0070C0"/>
                </a:solidFill>
              </a:rPr>
              <a:t>Τμήμα Γ. «Στοιχεία Προγράμματος»</a:t>
            </a:r>
          </a:p>
          <a:p>
            <a:pPr algn="ctr"/>
            <a:r>
              <a:rPr lang="el-GR" dirty="0"/>
              <a:t>Το σύστημα </a:t>
            </a:r>
            <a:r>
              <a:rPr lang="el-GR" dirty="0" err="1"/>
              <a:t>προσυμπληρώνει</a:t>
            </a:r>
            <a:r>
              <a:rPr lang="el-GR" dirty="0"/>
              <a:t> όλα τα παρακάτω  στοιχεία, Δεν απαιτείται ενέργεια του χρήστη του Δικαιούχου. </a:t>
            </a:r>
          </a:p>
        </p:txBody>
      </p:sp>
      <p:pic>
        <p:nvPicPr>
          <p:cNvPr id="3" name="Εικόνα 2">
            <a:extLst>
              <a:ext uri="{FF2B5EF4-FFF2-40B4-BE49-F238E27FC236}">
                <a16:creationId xmlns:a16="http://schemas.microsoft.com/office/drawing/2014/main" id="{E817C52B-B02F-137B-4B9E-1D789733CB2B}"/>
              </a:ext>
            </a:extLst>
          </p:cNvPr>
          <p:cNvPicPr>
            <a:picLocks noChangeAspect="1"/>
          </p:cNvPicPr>
          <p:nvPr/>
        </p:nvPicPr>
        <p:blipFill>
          <a:blip r:embed="rId4"/>
          <a:stretch>
            <a:fillRect/>
          </a:stretch>
        </p:blipFill>
        <p:spPr>
          <a:xfrm>
            <a:off x="1475806" y="936010"/>
            <a:ext cx="9040362" cy="2663422"/>
          </a:xfrm>
          <a:prstGeom prst="rect">
            <a:avLst/>
          </a:prstGeom>
        </p:spPr>
      </p:pic>
    </p:spTree>
    <p:extLst>
      <p:ext uri="{BB962C8B-B14F-4D97-AF65-F5344CB8AC3E}">
        <p14:creationId xmlns:p14="http://schemas.microsoft.com/office/powerpoint/2010/main" val="103542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CE89E-6D96-6547-17DB-7A8435CF9F86}"/>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ACCC60D2-4E8D-8968-AFDA-207E72C94734}"/>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DE27729A-90A7-D555-C1BB-533411DEDF76}"/>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DE27729A-90A7-D555-C1BB-533411DEDF76}"/>
                  </a:ext>
                </a:extLst>
              </p:cNvPr>
              <p:cNvPicPr/>
              <p:nvPr/>
            </p:nvPicPr>
            <p:blipFill>
              <a:blip r:embed="rId3"/>
              <a:stretch>
                <a:fillRect/>
              </a:stretch>
            </p:blipFill>
            <p:spPr>
              <a:xfrm>
                <a:off x="-1273680" y="1653825"/>
                <a:ext cx="108000" cy="216000"/>
              </a:xfrm>
              <a:prstGeom prst="rect">
                <a:avLst/>
              </a:prstGeom>
            </p:spPr>
          </p:pic>
        </mc:Fallback>
      </mc:AlternateContent>
      <p:sp>
        <p:nvSpPr>
          <p:cNvPr id="5" name="TextBox 4">
            <a:extLst>
              <a:ext uri="{FF2B5EF4-FFF2-40B4-BE49-F238E27FC236}">
                <a16:creationId xmlns:a16="http://schemas.microsoft.com/office/drawing/2014/main" id="{29929EF6-3D21-EE68-C23F-6C80A80A0156}"/>
              </a:ext>
            </a:extLst>
          </p:cNvPr>
          <p:cNvSpPr txBox="1"/>
          <p:nvPr/>
        </p:nvSpPr>
        <p:spPr>
          <a:xfrm>
            <a:off x="598249" y="289319"/>
            <a:ext cx="11071667" cy="2585323"/>
          </a:xfrm>
          <a:prstGeom prst="rect">
            <a:avLst/>
          </a:prstGeom>
          <a:noFill/>
        </p:spPr>
        <p:txBody>
          <a:bodyPr wrap="square">
            <a:spAutoFit/>
          </a:bodyPr>
          <a:lstStyle/>
          <a:p>
            <a:pPr algn="ctr"/>
            <a:r>
              <a:rPr lang="el-GR" b="1" dirty="0">
                <a:solidFill>
                  <a:srgbClr val="0070C0"/>
                </a:solidFill>
              </a:rPr>
              <a:t>Τμήμα Γ. «Στοιχεία Προγράμματος»</a:t>
            </a:r>
          </a:p>
          <a:p>
            <a:pPr algn="ctr"/>
            <a:r>
              <a:rPr lang="el-GR" dirty="0"/>
              <a:t>Η συμπλήρωση του πίνακα «</a:t>
            </a:r>
            <a:r>
              <a:rPr lang="el-GR" b="1" dirty="0"/>
              <a:t>Γεωγραφική Θέση</a:t>
            </a:r>
            <a:r>
              <a:rPr lang="el-GR" dirty="0"/>
              <a:t>» είναι υποχρεωτική για την δημιουργία του δελτίου. </a:t>
            </a:r>
          </a:p>
          <a:p>
            <a:pPr algn="ctr"/>
            <a:r>
              <a:rPr lang="el-GR" dirty="0"/>
              <a:t>Δηλώνεται πάντα το κατώτερο επίπεδο </a:t>
            </a:r>
            <a:r>
              <a:rPr lang="el-GR" dirty="0" err="1"/>
              <a:t>χωροθέτησης</a:t>
            </a:r>
            <a:r>
              <a:rPr lang="el-GR" dirty="0"/>
              <a:t> (γεωγραφική θέση).</a:t>
            </a:r>
          </a:p>
          <a:p>
            <a:pPr algn="just"/>
            <a:r>
              <a:rPr lang="el-GR" dirty="0"/>
              <a:t>Με την επιλογή	            εμφανίζεται παράθυρο και ο χρήστης επιλέγει με την βοήθεια του φακού αναζήτησης τις κατάλληλες γεωγραφικές θέσεις υλοποίησης του έργου και το σχετικό ποσοστό που αντιστοιχεί σε κάθε γεωγραφική θέση. </a:t>
            </a:r>
            <a:r>
              <a:rPr lang="el-GR" u="sng" dirty="0"/>
              <a:t>Τα ποσοστά πρέπει να αθροίζουν στο 100%</a:t>
            </a:r>
            <a:r>
              <a:rPr lang="el-GR" dirty="0"/>
              <a:t>.</a:t>
            </a:r>
          </a:p>
          <a:p>
            <a:pPr algn="just"/>
            <a:r>
              <a:rPr lang="el-GR" dirty="0"/>
              <a:t>Προσοχή </a:t>
            </a:r>
            <a:r>
              <a:rPr lang="el-GR" u="sng" dirty="0"/>
              <a:t>μόνο οι γεωγραφικές θέσεις που συμπληρώθηκαν στο ΤΔΠ, θα είναι διαθέσιμες για την σχετική καταχώρηση, στα Τεχνικά Δελτία </a:t>
            </a:r>
            <a:r>
              <a:rPr lang="el-GR" u="sng" dirty="0" err="1"/>
              <a:t>Υποέργου</a:t>
            </a:r>
            <a:r>
              <a:rPr lang="el-GR" dirty="0"/>
              <a:t>.</a:t>
            </a:r>
          </a:p>
          <a:p>
            <a:pPr algn="ctr"/>
            <a:endParaRPr lang="el-GR" dirty="0"/>
          </a:p>
        </p:txBody>
      </p:sp>
      <p:pic>
        <p:nvPicPr>
          <p:cNvPr id="8" name="Εικόνα 7">
            <a:extLst>
              <a:ext uri="{FF2B5EF4-FFF2-40B4-BE49-F238E27FC236}">
                <a16:creationId xmlns:a16="http://schemas.microsoft.com/office/drawing/2014/main" id="{A46EDFBC-BD9C-1D8B-29E0-A9A0B0D1DF18}"/>
              </a:ext>
            </a:extLst>
          </p:cNvPr>
          <p:cNvPicPr>
            <a:picLocks noChangeAspect="1"/>
          </p:cNvPicPr>
          <p:nvPr/>
        </p:nvPicPr>
        <p:blipFill>
          <a:blip r:embed="rId4"/>
          <a:stretch>
            <a:fillRect/>
          </a:stretch>
        </p:blipFill>
        <p:spPr>
          <a:xfrm>
            <a:off x="2196287" y="1157631"/>
            <a:ext cx="896430" cy="320943"/>
          </a:xfrm>
          <a:prstGeom prst="rect">
            <a:avLst/>
          </a:prstGeom>
        </p:spPr>
      </p:pic>
      <p:pic>
        <p:nvPicPr>
          <p:cNvPr id="9" name="Εικόνα 8">
            <a:extLst>
              <a:ext uri="{FF2B5EF4-FFF2-40B4-BE49-F238E27FC236}">
                <a16:creationId xmlns:a16="http://schemas.microsoft.com/office/drawing/2014/main" id="{DDBA38C7-B0ED-28B1-CDB3-103FCBF58279}"/>
              </a:ext>
            </a:extLst>
          </p:cNvPr>
          <p:cNvPicPr>
            <a:picLocks noChangeAspect="1"/>
          </p:cNvPicPr>
          <p:nvPr/>
        </p:nvPicPr>
        <p:blipFill>
          <a:blip r:embed="rId5"/>
          <a:stretch>
            <a:fillRect/>
          </a:stretch>
        </p:blipFill>
        <p:spPr>
          <a:xfrm>
            <a:off x="1178328" y="3165037"/>
            <a:ext cx="10165663" cy="2447487"/>
          </a:xfrm>
          <a:prstGeom prst="rect">
            <a:avLst/>
          </a:prstGeom>
        </p:spPr>
      </p:pic>
    </p:spTree>
    <p:extLst>
      <p:ext uri="{BB962C8B-B14F-4D97-AF65-F5344CB8AC3E}">
        <p14:creationId xmlns:p14="http://schemas.microsoft.com/office/powerpoint/2010/main" val="422270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64DE9-A97F-D8C4-C05E-F8A97DA23ABD}"/>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E298E4FB-6E88-2E01-595A-D958A3EA7A47}"/>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12420B93-20C8-5FDC-320E-A4D9A72F512E}"/>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12420B93-20C8-5FDC-320E-A4D9A72F512E}"/>
                  </a:ext>
                </a:extLst>
              </p:cNvPr>
              <p:cNvPicPr/>
              <p:nvPr/>
            </p:nvPicPr>
            <p:blipFill>
              <a:blip r:embed="rId3"/>
              <a:stretch>
                <a:fillRect/>
              </a:stretch>
            </p:blipFill>
            <p:spPr>
              <a:xfrm>
                <a:off x="-1273680" y="1653825"/>
                <a:ext cx="108000" cy="216000"/>
              </a:xfrm>
              <a:prstGeom prst="rect">
                <a:avLst/>
              </a:prstGeom>
            </p:spPr>
          </p:pic>
        </mc:Fallback>
      </mc:AlternateContent>
      <p:sp>
        <p:nvSpPr>
          <p:cNvPr id="5" name="TextBox 4">
            <a:extLst>
              <a:ext uri="{FF2B5EF4-FFF2-40B4-BE49-F238E27FC236}">
                <a16:creationId xmlns:a16="http://schemas.microsoft.com/office/drawing/2014/main" id="{A1ACBA93-9064-E618-3591-6A7619ED22D5}"/>
              </a:ext>
            </a:extLst>
          </p:cNvPr>
          <p:cNvSpPr txBox="1"/>
          <p:nvPr/>
        </p:nvSpPr>
        <p:spPr>
          <a:xfrm>
            <a:off x="598249" y="289319"/>
            <a:ext cx="11071667" cy="923330"/>
          </a:xfrm>
          <a:prstGeom prst="rect">
            <a:avLst/>
          </a:prstGeom>
          <a:noFill/>
        </p:spPr>
        <p:txBody>
          <a:bodyPr wrap="square">
            <a:spAutoFit/>
          </a:bodyPr>
          <a:lstStyle/>
          <a:p>
            <a:pPr algn="ctr"/>
            <a:r>
              <a:rPr lang="el-GR" b="1" dirty="0">
                <a:solidFill>
                  <a:srgbClr val="0070C0"/>
                </a:solidFill>
              </a:rPr>
              <a:t>«Κατηγοριοποίηση Πράξης»</a:t>
            </a:r>
          </a:p>
          <a:p>
            <a:pPr lvl="0"/>
            <a:r>
              <a:rPr lang="el-GR" b="1" u="sng" dirty="0"/>
              <a:t>συμπληρώνεται μόνο από χρήστες ΔΑ</a:t>
            </a:r>
            <a:r>
              <a:rPr lang="el-GR" dirty="0"/>
              <a:t> και περιλαμβάνει τις κατηγορίες που έχουν προσδιοριστεί στην πρόσκληση (π.χ. Μορφή Χρηματοδότησης, Τομέας Παρέμβασης </a:t>
            </a:r>
            <a:r>
              <a:rPr lang="el-GR" dirty="0" err="1"/>
              <a:t>κλπ</a:t>
            </a:r>
            <a:r>
              <a:rPr lang="el-GR" dirty="0"/>
              <a:t>). Εμφανίζεται στον δικαιούχο μετά την έγκριση της πράξης.</a:t>
            </a:r>
          </a:p>
        </p:txBody>
      </p:sp>
      <p:pic>
        <p:nvPicPr>
          <p:cNvPr id="3" name="Εικόνα 2">
            <a:extLst>
              <a:ext uri="{FF2B5EF4-FFF2-40B4-BE49-F238E27FC236}">
                <a16:creationId xmlns:a16="http://schemas.microsoft.com/office/drawing/2014/main" id="{5B746B00-1898-C6D8-D67F-6A5E16E60B4B}"/>
              </a:ext>
            </a:extLst>
          </p:cNvPr>
          <p:cNvPicPr>
            <a:picLocks noChangeAspect="1"/>
          </p:cNvPicPr>
          <p:nvPr/>
        </p:nvPicPr>
        <p:blipFill>
          <a:blip r:embed="rId4"/>
          <a:stretch>
            <a:fillRect/>
          </a:stretch>
        </p:blipFill>
        <p:spPr>
          <a:xfrm>
            <a:off x="878280" y="1327369"/>
            <a:ext cx="10923555" cy="4613500"/>
          </a:xfrm>
          <a:prstGeom prst="rect">
            <a:avLst/>
          </a:prstGeom>
        </p:spPr>
      </p:pic>
    </p:spTree>
    <p:extLst>
      <p:ext uri="{BB962C8B-B14F-4D97-AF65-F5344CB8AC3E}">
        <p14:creationId xmlns:p14="http://schemas.microsoft.com/office/powerpoint/2010/main" val="248416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DCF23-A57D-1E4A-3DBD-CF7BFD60A79D}"/>
            </a:ext>
          </a:extLst>
        </p:cNvPr>
        <p:cNvGrpSpPr/>
        <p:nvPr/>
      </p:nvGrpSpPr>
      <p:grpSpPr>
        <a:xfrm>
          <a:off x="0" y="0"/>
          <a:ext cx="0" cy="0"/>
          <a:chOff x="0" y="0"/>
          <a:chExt cx="0" cy="0"/>
        </a:xfrm>
      </p:grpSpPr>
      <p:sp>
        <p:nvSpPr>
          <p:cNvPr id="3" name="Τίτλος 2">
            <a:extLst>
              <a:ext uri="{FF2B5EF4-FFF2-40B4-BE49-F238E27FC236}">
                <a16:creationId xmlns:a16="http://schemas.microsoft.com/office/drawing/2014/main" id="{D8AA2693-A255-8389-48F9-A61FB8D3D1F5}"/>
              </a:ext>
            </a:extLst>
          </p:cNvPr>
          <p:cNvSpPr>
            <a:spLocks noGrp="1"/>
          </p:cNvSpPr>
          <p:nvPr>
            <p:ph type="title"/>
          </p:nvPr>
        </p:nvSpPr>
        <p:spPr>
          <a:xfrm>
            <a:off x="289711" y="1412341"/>
            <a:ext cx="11778559" cy="3349782"/>
          </a:xfrm>
        </p:spPr>
        <p:txBody>
          <a:bodyPr>
            <a:noAutofit/>
          </a:bodyPr>
          <a:lstStyle/>
          <a:p>
            <a:pPr algn="ctr">
              <a:buNone/>
            </a:pPr>
            <a:br>
              <a:rPr lang="el-GR" sz="1400" b="1" dirty="0">
                <a:solidFill>
                  <a:srgbClr val="0070C0"/>
                </a:solidFill>
                <a:latin typeface="Arial" panose="020B0604020202020204" pitchFamily="34" charset="0"/>
                <a:cs typeface="Arial" panose="020B0604020202020204" pitchFamily="34" charset="0"/>
              </a:rPr>
            </a:br>
            <a:br>
              <a:rPr lang="el-GR" sz="1400" b="1" dirty="0">
                <a:solidFill>
                  <a:srgbClr val="0070C0"/>
                </a:solidFill>
                <a:latin typeface="Arial" panose="020B0604020202020204" pitchFamily="34" charset="0"/>
                <a:cs typeface="Arial" panose="020B0604020202020204" pitchFamily="34" charset="0"/>
              </a:rPr>
            </a:br>
            <a:br>
              <a:rPr lang="el-GR" sz="1400" b="1" dirty="0">
                <a:solidFill>
                  <a:srgbClr val="0070C0"/>
                </a:solidFill>
                <a:latin typeface="Arial" panose="020B0604020202020204" pitchFamily="34" charset="0"/>
                <a:cs typeface="Arial" panose="020B0604020202020204" pitchFamily="34" charset="0"/>
              </a:rPr>
            </a:br>
            <a:r>
              <a:rPr lang="el-GR" sz="2000" b="1" i="0" dirty="0">
                <a:solidFill>
                  <a:srgbClr val="0070C0"/>
                </a:solidFill>
                <a:effectLst/>
                <a:latin typeface="Arial" panose="020B0604020202020204" pitchFamily="34" charset="0"/>
                <a:cs typeface="Arial" panose="020B0604020202020204" pitchFamily="34" charset="0"/>
              </a:rPr>
              <a:t>ΟΔΗΓΙΕΣ ΣΥΜΠΛΗΡΩΣΗΣ ΤΕΧΝΙΚΟΥ ΔΕΛΤΙΟΥ ΠΡΑΞΗΣ (ΤΔΠ)</a:t>
            </a:r>
            <a:br>
              <a:rPr lang="el-GR" sz="2000" b="1" i="0" dirty="0">
                <a:solidFill>
                  <a:srgbClr val="0070C0"/>
                </a:solidFill>
                <a:effectLst/>
                <a:latin typeface="Arial" panose="020B0604020202020204" pitchFamily="34" charset="0"/>
                <a:cs typeface="Arial" panose="020B0604020202020204" pitchFamily="34" charset="0"/>
              </a:rPr>
            </a:br>
            <a:br>
              <a:rPr lang="el-GR" sz="2000" b="1" i="0" dirty="0">
                <a:solidFill>
                  <a:srgbClr val="0070C0"/>
                </a:solidFill>
                <a:effectLst/>
                <a:latin typeface="Arial" panose="020B0604020202020204" pitchFamily="34" charset="0"/>
                <a:cs typeface="Arial" panose="020B0604020202020204" pitchFamily="34" charset="0"/>
              </a:rPr>
            </a:br>
            <a:br>
              <a:rPr lang="el-GR" sz="2000" b="1" i="0" dirty="0">
                <a:solidFill>
                  <a:srgbClr val="0070C0"/>
                </a:solidFill>
                <a:effectLst/>
                <a:latin typeface="Arial" panose="020B0604020202020204" pitchFamily="34" charset="0"/>
                <a:cs typeface="Arial" panose="020B0604020202020204" pitchFamily="34" charset="0"/>
              </a:rPr>
            </a:br>
            <a:r>
              <a:rPr lang="el-GR" sz="2000" i="0" dirty="0">
                <a:solidFill>
                  <a:srgbClr val="0070C0"/>
                </a:solidFill>
                <a:effectLst/>
                <a:latin typeface="Arial" panose="020B0604020202020204" pitchFamily="34" charset="0"/>
                <a:cs typeface="Arial" panose="020B0604020202020204" pitchFamily="34" charset="0"/>
              </a:rPr>
              <a:t>Στα συνημμένα έγγραφα κάθε πρόσκλησης και στο αρχείο</a:t>
            </a:r>
            <a:br>
              <a:rPr lang="el-GR" sz="2000" b="1" i="0" dirty="0">
                <a:solidFill>
                  <a:srgbClr val="0070C0"/>
                </a:solidFill>
                <a:effectLst/>
                <a:latin typeface="Arial" panose="020B0604020202020204" pitchFamily="34" charset="0"/>
                <a:cs typeface="Arial" panose="020B0604020202020204" pitchFamily="34" charset="0"/>
              </a:rPr>
            </a:br>
            <a:r>
              <a:rPr lang="el-GR" sz="2000" dirty="0">
                <a:solidFill>
                  <a:srgbClr val="0070C0"/>
                </a:solidFill>
                <a:latin typeface="Arial" panose="020B0604020202020204" pitchFamily="34" charset="0"/>
                <a:cs typeface="Arial" panose="020B0604020202020204" pitchFamily="34" charset="0"/>
              </a:rPr>
              <a:t> </a:t>
            </a:r>
            <a:br>
              <a:rPr lang="el-GR" sz="2000" dirty="0">
                <a:solidFill>
                  <a:srgbClr val="0070C0"/>
                </a:solidFill>
                <a:latin typeface="Arial" panose="020B0604020202020204" pitchFamily="34" charset="0"/>
                <a:cs typeface="Arial" panose="020B0604020202020204" pitchFamily="34" charset="0"/>
              </a:rPr>
            </a:br>
            <a:r>
              <a:rPr lang="el-GR" sz="2000" b="1" dirty="0">
                <a:solidFill>
                  <a:srgbClr val="0070C0"/>
                </a:solidFill>
                <a:latin typeface="Arial" panose="020B0604020202020204" pitchFamily="34" charset="0"/>
                <a:cs typeface="Arial" panose="020B0604020202020204" pitchFamily="34" charset="0"/>
              </a:rPr>
              <a:t>Ο_E.I.1_4 ΟΔΗΓΙΕΣ ΣΥΜΠΛΗΡΩΣΗΣ ΤΔΠ 21-27_v3_15.12.2023</a:t>
            </a:r>
            <a:br>
              <a:rPr lang="el-GR" sz="2000" b="1" dirty="0">
                <a:solidFill>
                  <a:srgbClr val="0070C0"/>
                </a:solidFill>
                <a:latin typeface="Arial" panose="020B0604020202020204" pitchFamily="34" charset="0"/>
                <a:cs typeface="Arial" panose="020B0604020202020204" pitchFamily="34" charset="0"/>
              </a:rPr>
            </a:br>
            <a:br>
              <a:rPr lang="el-GR" sz="2000" b="1" dirty="0">
                <a:solidFill>
                  <a:srgbClr val="0070C0"/>
                </a:solidFill>
                <a:latin typeface="Arial" panose="020B0604020202020204" pitchFamily="34" charset="0"/>
                <a:cs typeface="Arial" panose="020B0604020202020204" pitchFamily="34" charset="0"/>
              </a:rPr>
            </a:br>
            <a:r>
              <a:rPr lang="el-GR" sz="2000" dirty="0">
                <a:solidFill>
                  <a:srgbClr val="0070C0"/>
                </a:solidFill>
                <a:latin typeface="Arial" panose="020B0604020202020204" pitchFamily="34" charset="0"/>
                <a:cs typeface="Arial" panose="020B0604020202020204" pitchFamily="34" charset="0"/>
              </a:rPr>
              <a:t>υπάρχουν</a:t>
            </a:r>
            <a:r>
              <a:rPr lang="el-GR" sz="2000" b="1" dirty="0">
                <a:solidFill>
                  <a:srgbClr val="0070C0"/>
                </a:solidFill>
                <a:latin typeface="Arial" panose="020B0604020202020204" pitchFamily="34" charset="0"/>
                <a:cs typeface="Arial" panose="020B0604020202020204" pitchFamily="34" charset="0"/>
              </a:rPr>
              <a:t> ΟΡΙΣΜΟΙ </a:t>
            </a:r>
            <a:r>
              <a:rPr lang="el-GR" sz="2000" dirty="0">
                <a:solidFill>
                  <a:srgbClr val="0070C0"/>
                </a:solidFill>
                <a:latin typeface="Arial" panose="020B0604020202020204" pitchFamily="34" charset="0"/>
                <a:cs typeface="Arial" panose="020B0604020202020204" pitchFamily="34" charset="0"/>
              </a:rPr>
              <a:t>και</a:t>
            </a:r>
            <a:r>
              <a:rPr lang="el-GR" sz="2000" b="1" dirty="0">
                <a:solidFill>
                  <a:srgbClr val="0070C0"/>
                </a:solidFill>
                <a:latin typeface="Arial" panose="020B0604020202020204" pitchFamily="34" charset="0"/>
                <a:cs typeface="Arial" panose="020B0604020202020204" pitchFamily="34" charset="0"/>
              </a:rPr>
              <a:t> ΓΕΝΙΚΕΣ ΟΔΗΓΙΕΣ </a:t>
            </a:r>
            <a:r>
              <a:rPr lang="el-GR" sz="2000" dirty="0">
                <a:solidFill>
                  <a:srgbClr val="0070C0"/>
                </a:solidFill>
                <a:latin typeface="Arial" panose="020B0604020202020204" pitchFamily="34" charset="0"/>
                <a:cs typeface="Arial" panose="020B0604020202020204" pitchFamily="34" charset="0"/>
              </a:rPr>
              <a:t>για το τι αφορά το κάθε πεδίο του </a:t>
            </a:r>
            <a:br>
              <a:rPr lang="el-GR" sz="2000" dirty="0">
                <a:solidFill>
                  <a:srgbClr val="0070C0"/>
                </a:solidFill>
                <a:latin typeface="Arial" panose="020B0604020202020204" pitchFamily="34" charset="0"/>
                <a:cs typeface="Arial" panose="020B0604020202020204" pitchFamily="34" charset="0"/>
              </a:rPr>
            </a:br>
            <a:br>
              <a:rPr lang="el-GR" sz="2000" dirty="0">
                <a:solidFill>
                  <a:srgbClr val="0070C0"/>
                </a:solidFill>
                <a:latin typeface="Arial" panose="020B0604020202020204" pitchFamily="34" charset="0"/>
                <a:cs typeface="Arial" panose="020B0604020202020204" pitchFamily="34" charset="0"/>
              </a:rPr>
            </a:br>
            <a:r>
              <a:rPr lang="el-GR" sz="2000" dirty="0">
                <a:solidFill>
                  <a:srgbClr val="0070C0"/>
                </a:solidFill>
                <a:latin typeface="Arial" panose="020B0604020202020204" pitchFamily="34" charset="0"/>
                <a:cs typeface="Arial" panose="020B0604020202020204" pitchFamily="34" charset="0"/>
              </a:rPr>
              <a:t>Τεχνικού Δελτίου Πράξης</a:t>
            </a:r>
            <a:br>
              <a:rPr lang="el-GR" sz="2000" dirty="0">
                <a:solidFill>
                  <a:srgbClr val="0070C0"/>
                </a:solidFill>
                <a:latin typeface="Arial" panose="020B0604020202020204" pitchFamily="34" charset="0"/>
                <a:cs typeface="Arial" panose="020B0604020202020204" pitchFamily="34" charset="0"/>
              </a:rPr>
            </a:br>
            <a:br>
              <a:rPr lang="el-GR" sz="2000" b="1" dirty="0">
                <a:solidFill>
                  <a:srgbClr val="0070C0"/>
                </a:solidFill>
                <a:latin typeface="Arial" panose="020B0604020202020204" pitchFamily="34" charset="0"/>
                <a:cs typeface="Arial" panose="020B0604020202020204" pitchFamily="34" charset="0"/>
              </a:rPr>
            </a:br>
            <a:br>
              <a:rPr lang="el-GR" sz="2000" b="1" dirty="0">
                <a:solidFill>
                  <a:srgbClr val="0070C0"/>
                </a:solidFill>
                <a:latin typeface="Arial" panose="020B0604020202020204" pitchFamily="34" charset="0"/>
                <a:cs typeface="Arial" panose="020B0604020202020204" pitchFamily="34" charset="0"/>
              </a:rPr>
            </a:br>
            <a:endParaRPr lang="el-GR" sz="2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564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119E4-9BBB-721F-1768-283D332F1E00}"/>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64DCE2D1-9565-997E-E539-3DCEFC89B92B}"/>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C2B033E5-E5D8-8F5D-7C8D-BFA06243B2C4}"/>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C2B033E5-E5D8-8F5D-7C8D-BFA06243B2C4}"/>
                  </a:ext>
                </a:extLst>
              </p:cNvPr>
              <p:cNvPicPr/>
              <p:nvPr/>
            </p:nvPicPr>
            <p:blipFill>
              <a:blip r:embed="rId3"/>
              <a:stretch>
                <a:fillRect/>
              </a:stretch>
            </p:blipFill>
            <p:spPr>
              <a:xfrm>
                <a:off x="-1273680" y="1653825"/>
                <a:ext cx="108000" cy="216000"/>
              </a:xfrm>
              <a:prstGeom prst="rect">
                <a:avLst/>
              </a:prstGeom>
            </p:spPr>
          </p:pic>
        </mc:Fallback>
      </mc:AlternateContent>
      <p:pic>
        <p:nvPicPr>
          <p:cNvPr id="7" name="Εικόνα 6">
            <a:extLst>
              <a:ext uri="{FF2B5EF4-FFF2-40B4-BE49-F238E27FC236}">
                <a16:creationId xmlns:a16="http://schemas.microsoft.com/office/drawing/2014/main" id="{07814FD0-5800-C46E-232D-93874C968F19}"/>
              </a:ext>
            </a:extLst>
          </p:cNvPr>
          <p:cNvPicPr>
            <a:picLocks noChangeAspect="1"/>
          </p:cNvPicPr>
          <p:nvPr/>
        </p:nvPicPr>
        <p:blipFill>
          <a:blip r:embed="rId4"/>
          <a:stretch>
            <a:fillRect/>
          </a:stretch>
        </p:blipFill>
        <p:spPr>
          <a:xfrm>
            <a:off x="1338584" y="312224"/>
            <a:ext cx="9514831" cy="6233552"/>
          </a:xfrm>
          <a:prstGeom prst="rect">
            <a:avLst/>
          </a:prstGeom>
        </p:spPr>
      </p:pic>
    </p:spTree>
    <p:extLst>
      <p:ext uri="{BB962C8B-B14F-4D97-AF65-F5344CB8AC3E}">
        <p14:creationId xmlns:p14="http://schemas.microsoft.com/office/powerpoint/2010/main" val="4943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BC503-DF97-4627-A588-4166A452CDEA}"/>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9965E26F-7D1D-3932-14A3-A6496E1946C8}"/>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99CB5357-6E99-867A-8BFF-5FF31E600A8A}"/>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99CB5357-6E99-867A-8BFF-5FF31E600A8A}"/>
                  </a:ext>
                </a:extLst>
              </p:cNvPr>
              <p:cNvPicPr/>
              <p:nvPr/>
            </p:nvPicPr>
            <p:blipFill>
              <a:blip r:embed="rId3"/>
              <a:stretch>
                <a:fillRect/>
              </a:stretch>
            </p:blipFill>
            <p:spPr>
              <a:xfrm>
                <a:off x="-1273680" y="1653825"/>
                <a:ext cx="108000" cy="216000"/>
              </a:xfrm>
              <a:prstGeom prst="rect">
                <a:avLst/>
              </a:prstGeom>
            </p:spPr>
          </p:pic>
        </mc:Fallback>
      </mc:AlternateContent>
      <p:graphicFrame>
        <p:nvGraphicFramePr>
          <p:cNvPr id="3" name="Πίνακας 2">
            <a:extLst>
              <a:ext uri="{FF2B5EF4-FFF2-40B4-BE49-F238E27FC236}">
                <a16:creationId xmlns:a16="http://schemas.microsoft.com/office/drawing/2014/main" id="{FBEC654A-1510-68E1-F7F3-B1477E7F18E7}"/>
              </a:ext>
            </a:extLst>
          </p:cNvPr>
          <p:cNvGraphicFramePr>
            <a:graphicFrameLocks noGrp="1"/>
          </p:cNvGraphicFramePr>
          <p:nvPr>
            <p:extLst>
              <p:ext uri="{D42A27DB-BD31-4B8C-83A1-F6EECF244321}">
                <p14:modId xmlns:p14="http://schemas.microsoft.com/office/powerpoint/2010/main" val="151044032"/>
              </p:ext>
            </p:extLst>
          </p:nvPr>
        </p:nvGraphicFramePr>
        <p:xfrm>
          <a:off x="987188" y="1557556"/>
          <a:ext cx="9984891" cy="3619202"/>
        </p:xfrm>
        <a:graphic>
          <a:graphicData uri="http://schemas.openxmlformats.org/drawingml/2006/table">
            <a:tbl>
              <a:tblPr firstRow="1" firstCol="1" bandRow="1"/>
              <a:tblGrid>
                <a:gridCol w="9984891">
                  <a:extLst>
                    <a:ext uri="{9D8B030D-6E8A-4147-A177-3AD203B41FA5}">
                      <a16:colId xmlns:a16="http://schemas.microsoft.com/office/drawing/2014/main" val="2936236292"/>
                    </a:ext>
                  </a:extLst>
                </a:gridCol>
              </a:tblGrid>
              <a:tr h="228534">
                <a:tc>
                  <a:txBody>
                    <a:bodyPr/>
                    <a:lstStyle/>
                    <a:p>
                      <a:pPr marL="86360" marR="68580">
                        <a:buNone/>
                      </a:pPr>
                      <a:r>
                        <a:rPr lang="en-US" sz="9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ΤΜΗΜΑ Δ: ΦΥΣΙΚΟ ΑΝΤΙΚΕΙΜΕΝΟ </a:t>
                      </a:r>
                      <a:endParaRPr lang="el-GR" sz="1100">
                        <a:effectLst/>
                        <a:latin typeface="Calibri" panose="020F0502020204030204" pitchFamily="34" charset="0"/>
                        <a:ea typeface="MS Mincho" panose="02020609040205080304" pitchFamily="49" charset="-128"/>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4219785607"/>
                  </a:ext>
                </a:extLst>
              </a:tr>
              <a:tr h="279319">
                <a:tc>
                  <a:txBody>
                    <a:bodyPr/>
                    <a:lstStyle/>
                    <a:p>
                      <a:pPr marL="68580" marR="68580">
                        <a:buNone/>
                      </a:pPr>
                      <a:r>
                        <a:rPr lang="en-US" sz="1100">
                          <a:effectLst/>
                          <a:latin typeface="Calibri" panose="020F0502020204030204" pitchFamily="34" charset="0"/>
                          <a:ea typeface="MS Mincho" panose="02020609040205080304" pitchFamily="49" charset="-128"/>
                          <a:cs typeface="Times New Roman" panose="02020603050405020304" pitchFamily="18" charset="0"/>
                        </a:rPr>
                        <a:t> </a:t>
                      </a:r>
                      <a:endParaRPr lang="el-GR" sz="1100">
                        <a:effectLst/>
                        <a:latin typeface="Calibri" panose="020F0502020204030204" pitchFamily="34" charset="0"/>
                        <a:ea typeface="MS Mincho" panose="02020609040205080304" pitchFamily="49" charset="-128"/>
                        <a:cs typeface="Times New Roman" panose="02020603050405020304" pitchFamily="18" charset="0"/>
                      </a:endParaRPr>
                    </a:p>
                  </a:txBody>
                  <a:tcPr marL="0" marR="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4256339126"/>
                  </a:ext>
                </a:extLst>
              </a:tr>
              <a:tr h="520549">
                <a:tc>
                  <a:txBody>
                    <a:bodyPr/>
                    <a:lstStyle/>
                    <a:p>
                      <a:pPr marL="68580" marR="68580" algn="ctr">
                        <a:spcAft>
                          <a:spcPts val="300"/>
                        </a:spcAft>
                        <a:buNone/>
                      </a:pPr>
                      <a:r>
                        <a:rPr lang="el-GR" sz="9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ΣΤΟΙΧΕΙΑ ΦΥΣΙΚΟΥ ΑΝΤΙΚΕΙΜΕΝΟΥ ΠΡΑΞΗΣ</a:t>
                      </a:r>
                      <a:endParaRPr lang="el-GR" sz="1100" dirty="0">
                        <a:effectLst/>
                        <a:latin typeface="Calibri" panose="020F0502020204030204" pitchFamily="34" charset="0"/>
                        <a:ea typeface="MS Mincho" panose="02020609040205080304" pitchFamily="49" charset="-128"/>
                        <a:cs typeface="Times New Roman" panose="02020603050405020304" pitchFamily="18" charset="0"/>
                      </a:endParaRPr>
                    </a:p>
                    <a:p>
                      <a:pPr marL="68580" marR="68580" algn="ctr">
                        <a:spcAft>
                          <a:spcPts val="300"/>
                        </a:spcAft>
                        <a:buNone/>
                      </a:pPr>
                      <a:r>
                        <a:rPr lang="el-GR" sz="1200" b="1" dirty="0">
                          <a:solidFill>
                            <a:srgbClr val="0070C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Συνοπτικά , </a:t>
                      </a:r>
                      <a:r>
                        <a:rPr lang="el-GR" sz="1200" b="1" dirty="0" err="1">
                          <a:solidFill>
                            <a:srgbClr val="0070C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στοχευμένα</a:t>
                      </a:r>
                      <a:r>
                        <a:rPr lang="el-GR" sz="1200" b="1" dirty="0">
                          <a:solidFill>
                            <a:srgbClr val="0070C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 κείμενα που να αναφέρουν </a:t>
                      </a:r>
                      <a:r>
                        <a:rPr lang="el-GR" sz="1200" b="1" u="sng" dirty="0">
                          <a:solidFill>
                            <a:srgbClr val="0070C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ό,τι ζητά το κάθε πεδίο</a:t>
                      </a:r>
                      <a:r>
                        <a:rPr lang="el-GR" sz="1200" b="1" dirty="0">
                          <a:solidFill>
                            <a:srgbClr val="0070C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a:t>
                      </a:r>
                      <a:endParaRPr lang="el-GR"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0" marR="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637317481"/>
                  </a:ext>
                </a:extLst>
              </a:tr>
              <a:tr h="2463086">
                <a:tc>
                  <a:txBody>
                    <a:bodyPr/>
                    <a:lstStyle/>
                    <a:p>
                      <a:pPr marL="68580" marR="68580" indent="-21590">
                        <a:buNone/>
                        <a:tabLst>
                          <a:tab pos="48260" algn="l"/>
                        </a:tabLst>
                      </a:pPr>
                      <a:r>
                        <a:rPr lang="el-GR" sz="1100" dirty="0">
                          <a:effectLst/>
                          <a:latin typeface="Calibri" panose="020F0502020204030204" pitchFamily="34" charset="0"/>
                          <a:ea typeface="MS Mincho" panose="02020609040205080304" pitchFamily="49" charset="-128"/>
                          <a:cs typeface="Times New Roman" panose="02020603050405020304" pitchFamily="18" charset="0"/>
                        </a:rPr>
                        <a:t> </a:t>
                      </a:r>
                    </a:p>
                    <a:p>
                      <a:pPr marL="342900" lvl="0" indent="-342900">
                        <a:buClr>
                          <a:srgbClr val="000000"/>
                        </a:buClr>
                        <a:buSzPts val="900"/>
                        <a:buFont typeface="Calibri" panose="020F0502020204030204" pitchFamily="34" charset="0"/>
                        <a:buAutoNum type="arabicPeriod"/>
                      </a:pPr>
                      <a:r>
                        <a:rPr lang="el-GR"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ΣΥΝΟΠΤΙΚΗ ΠΕΡΙΓΡΑΦΗ ΦΥΣΙΚΟΥ ΑΝΤΙΚΕΙΜΕΝΟΥ ΠΡΑΞΗΣ </a:t>
                      </a:r>
                      <a:r>
                        <a:rPr lang="el-GR" sz="1200" i="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lang="el-GR" sz="1200" b="1" i="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με αναφορά στα βασικά τεχνικά, λειτουργικά και λοιπά χαρακτηριστικά αυτής, ώστε να γίνεται κατανοητό τι αφορά η πράξη και τι θα χρηματοδοτηθεί και οι βασικοί στόχοι αυτής</a:t>
                      </a:r>
                      <a:r>
                        <a:rPr lang="el-GR" sz="1200" i="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p>
                    <a:p>
                      <a:pPr marL="342900" lvl="0" indent="-342900">
                        <a:buClr>
                          <a:srgbClr val="000000"/>
                        </a:buClr>
                        <a:buSzPts val="900"/>
                        <a:buFont typeface="Calibri" panose="020F0502020204030204" pitchFamily="34" charset="0"/>
                        <a:buAutoNum type="arabicPeriod"/>
                      </a:pPr>
                      <a:endParaRPr lang="el-GR" sz="9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buClr>
                          <a:srgbClr val="000000"/>
                        </a:buClr>
                        <a:buSzPts val="900"/>
                        <a:buFont typeface="Calibri" panose="020F0502020204030204" pitchFamily="34" charset="0"/>
                        <a:buAutoNum type="arabicPeriod"/>
                      </a:pPr>
                      <a:endParaRPr lang="el-GR" sz="9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buClr>
                          <a:srgbClr val="000000"/>
                        </a:buClr>
                        <a:buSzPts val="900"/>
                        <a:buFont typeface="Calibri" panose="020F0502020204030204" pitchFamily="34" charset="0"/>
                        <a:buAutoNum type="arabicPeriod"/>
                      </a:pPr>
                      <a:endParaRPr lang="el-GR" sz="9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buClr>
                          <a:srgbClr val="000000"/>
                        </a:buClr>
                        <a:buSzPts val="900"/>
                        <a:buFont typeface="Calibri" panose="020F0502020204030204" pitchFamily="34" charset="0"/>
                        <a:buAutoNum type="arabicPeriod"/>
                      </a:pPr>
                      <a:endParaRPr lang="el-GR" sz="9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buClr>
                          <a:srgbClr val="000000"/>
                        </a:buClr>
                        <a:buSzPts val="900"/>
                        <a:buFont typeface="Calibri" panose="020F0502020204030204" pitchFamily="34" charset="0"/>
                        <a:buAutoNum type="arabicPeriod"/>
                      </a:pPr>
                      <a:endParaRPr lang="el-GR" sz="9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buClr>
                          <a:srgbClr val="000000"/>
                        </a:buClr>
                        <a:buSzPts val="900"/>
                        <a:buFont typeface="Calibri" panose="020F0502020204030204" pitchFamily="34" charset="0"/>
                        <a:buAutoNum type="arabicPeriod"/>
                      </a:pP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p>
                      <a:pPr marL="260350" marR="68580">
                        <a:buNone/>
                        <a:tabLst>
                          <a:tab pos="260350" algn="l"/>
                        </a:tabLst>
                      </a:pPr>
                      <a:r>
                        <a:rPr lang="el-GR" sz="1400" dirty="0">
                          <a:solidFill>
                            <a:srgbClr val="0070C0"/>
                          </a:solidFill>
                          <a:effectLst/>
                          <a:highlight>
                            <a:srgbClr val="FFFF00"/>
                          </a:highlight>
                          <a:latin typeface="Arial" panose="020B0604020202020204" pitchFamily="34" charset="0"/>
                          <a:ea typeface="MS Mincho" panose="02020609040205080304" pitchFamily="49" charset="-128"/>
                          <a:cs typeface="Times New Roman" panose="02020603050405020304" pitchFamily="18" charset="0"/>
                        </a:rPr>
                        <a:t>Συνοπτικά κείμενα, χωρίς εκτενή ιστορικά στοιχεία (πχ για το μνημείο που πρόκειται να αναστηλωθεί) και τεχνικές λεπτομέρειες.</a:t>
                      </a:r>
                      <a:endParaRPr lang="el-GR" sz="1400" dirty="0">
                        <a:effectLst/>
                        <a:latin typeface="Calibri" panose="020F0502020204030204" pitchFamily="34" charset="0"/>
                        <a:ea typeface="MS Mincho" panose="02020609040205080304" pitchFamily="49" charset="-128"/>
                        <a:cs typeface="Times New Roman" panose="02020603050405020304" pitchFamily="18" charset="0"/>
                      </a:endParaRPr>
                    </a:p>
                    <a:p>
                      <a:pPr marL="260350" marR="68580">
                        <a:buNone/>
                        <a:tabLst>
                          <a:tab pos="260350" algn="l"/>
                        </a:tabLst>
                      </a:pPr>
                      <a:r>
                        <a:rPr lang="el-GR" sz="1400" dirty="0">
                          <a:solidFill>
                            <a:srgbClr val="0070C0"/>
                          </a:solidFill>
                          <a:effectLst/>
                          <a:highlight>
                            <a:srgbClr val="FFFF00"/>
                          </a:highlight>
                          <a:latin typeface="Arial" panose="020B0604020202020204" pitchFamily="34" charset="0"/>
                          <a:ea typeface="MS Mincho" panose="02020609040205080304" pitchFamily="49" charset="-128"/>
                          <a:cs typeface="Times New Roman" panose="02020603050405020304" pitchFamily="18" charset="0"/>
                        </a:rPr>
                        <a:t>Για την ιδέα, την αναγκαιότητα και την σκοπιμότητα υλοποίησης της προτεινόμενης πράξης, υπάρχουν  πεδία στο </a:t>
                      </a:r>
                      <a:r>
                        <a:rPr lang="el-GR" sz="1400" dirty="0">
                          <a:solidFill>
                            <a:srgbClr val="0070C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ΤΜΗΜΑ Ε: ΣΥΝΑΦΕΙΑ ΠΡΑΞΗΣ ΜΕ ΤΟΥΣ ΣΤΟΧΟΥΣ ΚΑΙ ΤΑ ΑΠΟΤΕΛΕΣΜΑΤΑ ΤΟΥ ΠΡΟΓΡΑΜΜΑΤΟΣ, που μπορεί να </a:t>
                      </a:r>
                      <a:r>
                        <a:rPr lang="el-GR" sz="1400" dirty="0" err="1">
                          <a:solidFill>
                            <a:srgbClr val="0070C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περιγραφούν</a:t>
                      </a:r>
                      <a:r>
                        <a:rPr lang="el-GR" sz="1400" dirty="0">
                          <a:solidFill>
                            <a:srgbClr val="0070C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 </a:t>
                      </a:r>
                      <a:endParaRPr lang="el-GR" sz="1400" dirty="0">
                        <a:effectLst/>
                        <a:latin typeface="Calibri" panose="020F0502020204030204" pitchFamily="34" charset="0"/>
                        <a:ea typeface="MS Mincho" panose="02020609040205080304" pitchFamily="49" charset="-128"/>
                        <a:cs typeface="Times New Roman" panose="02020603050405020304" pitchFamily="18" charset="0"/>
                      </a:endParaRPr>
                    </a:p>
                    <a:p>
                      <a:pPr marL="263525" marR="68580">
                        <a:buNone/>
                      </a:pPr>
                      <a:r>
                        <a:rPr lang="el-GR"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l-GR"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0" marR="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28050051"/>
                  </a:ext>
                </a:extLst>
              </a:tr>
            </a:tbl>
          </a:graphicData>
        </a:graphic>
      </p:graphicFrame>
    </p:spTree>
    <p:extLst>
      <p:ext uri="{BB962C8B-B14F-4D97-AF65-F5344CB8AC3E}">
        <p14:creationId xmlns:p14="http://schemas.microsoft.com/office/powerpoint/2010/main" val="338888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a:extLst>
              <a:ext uri="{FF2B5EF4-FFF2-40B4-BE49-F238E27FC236}">
                <a16:creationId xmlns:a16="http://schemas.microsoft.com/office/drawing/2014/main" id="{D0A2F7DE-AFBC-3764-85E4-CF3BA2542260}"/>
              </a:ext>
            </a:extLst>
          </p:cNvPr>
          <p:cNvPicPr>
            <a:picLocks noChangeAspect="1"/>
          </p:cNvPicPr>
          <p:nvPr/>
        </p:nvPicPr>
        <p:blipFill>
          <a:blip r:embed="rId2"/>
          <a:srcRect l="9046" t="15120" r="8995" b="6254"/>
          <a:stretch>
            <a:fillRect/>
          </a:stretch>
        </p:blipFill>
        <p:spPr>
          <a:xfrm>
            <a:off x="191392" y="197963"/>
            <a:ext cx="11809215" cy="6372520"/>
          </a:xfrm>
          <a:prstGeom prst="rect">
            <a:avLst/>
          </a:prstGeom>
        </p:spPr>
      </p:pic>
    </p:spTree>
    <p:extLst>
      <p:ext uri="{BB962C8B-B14F-4D97-AF65-F5344CB8AC3E}">
        <p14:creationId xmlns:p14="http://schemas.microsoft.com/office/powerpoint/2010/main" val="232990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D35CA-BD95-25D8-F413-82630CB9514B}"/>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6263D072-F942-572F-5346-87B152CABD47}"/>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213481F8-B7C7-8F25-1313-A46FC49D28F0}"/>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213481F8-B7C7-8F25-1313-A46FC49D28F0}"/>
                  </a:ext>
                </a:extLst>
              </p:cNvPr>
              <p:cNvPicPr/>
              <p:nvPr/>
            </p:nvPicPr>
            <p:blipFill>
              <a:blip r:embed="rId3"/>
              <a:stretch>
                <a:fillRect/>
              </a:stretch>
            </p:blipFill>
            <p:spPr>
              <a:xfrm>
                <a:off x="-1273680" y="1653825"/>
                <a:ext cx="108000" cy="216000"/>
              </a:xfrm>
              <a:prstGeom prst="rect">
                <a:avLst/>
              </a:prstGeom>
            </p:spPr>
          </p:pic>
        </mc:Fallback>
      </mc:AlternateContent>
      <p:pic>
        <p:nvPicPr>
          <p:cNvPr id="5" name="Εικόνα 4">
            <a:extLst>
              <a:ext uri="{FF2B5EF4-FFF2-40B4-BE49-F238E27FC236}">
                <a16:creationId xmlns:a16="http://schemas.microsoft.com/office/drawing/2014/main" id="{328ECE75-4349-4900-1474-A41811DC5778}"/>
              </a:ext>
            </a:extLst>
          </p:cNvPr>
          <p:cNvPicPr>
            <a:picLocks noChangeAspect="1"/>
          </p:cNvPicPr>
          <p:nvPr/>
        </p:nvPicPr>
        <p:blipFill>
          <a:blip r:embed="rId4"/>
          <a:stretch>
            <a:fillRect/>
          </a:stretch>
        </p:blipFill>
        <p:spPr>
          <a:xfrm>
            <a:off x="778573" y="697117"/>
            <a:ext cx="10067477" cy="5423026"/>
          </a:xfrm>
          <a:prstGeom prst="rect">
            <a:avLst/>
          </a:prstGeom>
        </p:spPr>
      </p:pic>
    </p:spTree>
    <p:extLst>
      <p:ext uri="{BB962C8B-B14F-4D97-AF65-F5344CB8AC3E}">
        <p14:creationId xmlns:p14="http://schemas.microsoft.com/office/powerpoint/2010/main" val="30791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C3935-F64E-3D32-8FDB-4BBDDB2EA622}"/>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C61827C8-07F2-D339-2466-F32643268EC7}"/>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E188E936-1375-E50C-8AFB-FF56CF800D07}"/>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E188E936-1375-E50C-8AFB-FF56CF800D07}"/>
                  </a:ext>
                </a:extLst>
              </p:cNvPr>
              <p:cNvPicPr/>
              <p:nvPr/>
            </p:nvPicPr>
            <p:blipFill>
              <a:blip r:embed="rId3"/>
              <a:stretch>
                <a:fillRect/>
              </a:stretch>
            </p:blipFill>
            <p:spPr>
              <a:xfrm>
                <a:off x="-1273680" y="1653825"/>
                <a:ext cx="108000" cy="216000"/>
              </a:xfrm>
              <a:prstGeom prst="rect">
                <a:avLst/>
              </a:prstGeom>
            </p:spPr>
          </p:pic>
        </mc:Fallback>
      </mc:AlternateContent>
      <p:sp>
        <p:nvSpPr>
          <p:cNvPr id="7" name="TextBox 6">
            <a:extLst>
              <a:ext uri="{FF2B5EF4-FFF2-40B4-BE49-F238E27FC236}">
                <a16:creationId xmlns:a16="http://schemas.microsoft.com/office/drawing/2014/main" id="{4AA7B501-6A6C-B859-8F2B-3203ABB065C1}"/>
              </a:ext>
            </a:extLst>
          </p:cNvPr>
          <p:cNvSpPr txBox="1"/>
          <p:nvPr/>
        </p:nvSpPr>
        <p:spPr>
          <a:xfrm>
            <a:off x="769545" y="2228671"/>
            <a:ext cx="10673676" cy="1938992"/>
          </a:xfrm>
          <a:prstGeom prst="rect">
            <a:avLst/>
          </a:prstGeom>
          <a:noFill/>
        </p:spPr>
        <p:txBody>
          <a:bodyPr wrap="square">
            <a:spAutoFit/>
          </a:bodyPr>
          <a:lstStyle/>
          <a:p>
            <a:r>
              <a:rPr lang="el-GR" sz="2400" dirty="0">
                <a:latin typeface="Tahoma" panose="020B0604030504040204" pitchFamily="34" charset="0"/>
                <a:ea typeface="Tahoma" panose="020B0604030504040204" pitchFamily="34" charset="0"/>
                <a:cs typeface="Tahoma" panose="020B0604030504040204" pitchFamily="34" charset="0"/>
              </a:rPr>
              <a:t>Είναι στην ευχέρεια της Διαχειριστικής Αρχής να διορθώσει τα προτεινόμενα κείμενα, να προσθέσει ή να διατηρήσει πληροφορίες που είναι σημαντικές για το έργο, χωρίς να αλλοιωθεί η ουσία της πρότασης</a:t>
            </a:r>
            <a:r>
              <a:rPr lang="el-GR" sz="2400">
                <a:latin typeface="Tahoma" panose="020B0604030504040204" pitchFamily="34" charset="0"/>
                <a:ea typeface="Tahoma" panose="020B0604030504040204" pitchFamily="34" charset="0"/>
                <a:cs typeface="Tahoma" panose="020B0604030504040204" pitchFamily="34" charset="0"/>
              </a:rPr>
              <a:t>. </a:t>
            </a:r>
          </a:p>
          <a:p>
            <a:r>
              <a:rPr lang="el-GR" sz="2400">
                <a:latin typeface="Tahoma" panose="020B0604030504040204" pitchFamily="34" charset="0"/>
                <a:ea typeface="Tahoma" panose="020B0604030504040204" pitchFamily="34" charset="0"/>
                <a:cs typeface="Tahoma" panose="020B0604030504040204" pitchFamily="34" charset="0"/>
              </a:rPr>
              <a:t> </a:t>
            </a:r>
            <a:endParaRPr lang="el-GR" sz="2400" dirty="0">
              <a:latin typeface="Tahoma" panose="020B0604030504040204" pitchFamily="34" charset="0"/>
              <a:ea typeface="Tahoma" panose="020B0604030504040204" pitchFamily="34" charset="0"/>
              <a:cs typeface="Tahoma" panose="020B0604030504040204" pitchFamily="34" charset="0"/>
            </a:endParaRPr>
          </a:p>
          <a:p>
            <a:r>
              <a:rPr lang="el-GR" sz="2400" dirty="0">
                <a:latin typeface="Tahoma" panose="020B0604030504040204" pitchFamily="34" charset="0"/>
                <a:ea typeface="Tahoma" panose="020B0604030504040204" pitchFamily="34" charset="0"/>
                <a:cs typeface="Tahoma" panose="020B0604030504040204" pitchFamily="34" charset="0"/>
              </a:rPr>
              <a:t>Σε κάθε περίπτωση, ενημερώνεται  ο Δικαιούχος και ζητείται η συναίνεσή του.</a:t>
            </a:r>
          </a:p>
        </p:txBody>
      </p:sp>
    </p:spTree>
    <p:extLst>
      <p:ext uri="{BB962C8B-B14F-4D97-AF65-F5344CB8AC3E}">
        <p14:creationId xmlns:p14="http://schemas.microsoft.com/office/powerpoint/2010/main" val="361857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00B4C-25D1-4F1A-6859-751D17CFA659}"/>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7B31E6AA-050B-0F0F-4980-1D2088AF8375}"/>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EC9B41BB-0842-32C9-94B4-BBA8FB05194B}"/>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EC9B41BB-0842-32C9-94B4-BBA8FB05194B}"/>
                  </a:ext>
                </a:extLst>
              </p:cNvPr>
              <p:cNvPicPr/>
              <p:nvPr/>
            </p:nvPicPr>
            <p:blipFill>
              <a:blip r:embed="rId3"/>
              <a:stretch>
                <a:fillRect/>
              </a:stretch>
            </p:blipFill>
            <p:spPr>
              <a:xfrm>
                <a:off x="-1273680" y="1653825"/>
                <a:ext cx="108000" cy="216000"/>
              </a:xfrm>
              <a:prstGeom prst="rect">
                <a:avLst/>
              </a:prstGeom>
            </p:spPr>
          </p:pic>
        </mc:Fallback>
      </mc:AlternateContent>
      <p:graphicFrame>
        <p:nvGraphicFramePr>
          <p:cNvPr id="6" name="Πίνακας 5">
            <a:extLst>
              <a:ext uri="{FF2B5EF4-FFF2-40B4-BE49-F238E27FC236}">
                <a16:creationId xmlns:a16="http://schemas.microsoft.com/office/drawing/2014/main" id="{07E7F24E-F4B7-1FFE-F452-A7A7A2144698}"/>
              </a:ext>
            </a:extLst>
          </p:cNvPr>
          <p:cNvGraphicFramePr>
            <a:graphicFrameLocks noGrp="1"/>
          </p:cNvGraphicFramePr>
          <p:nvPr>
            <p:extLst>
              <p:ext uri="{D42A27DB-BD31-4B8C-83A1-F6EECF244321}">
                <p14:modId xmlns:p14="http://schemas.microsoft.com/office/powerpoint/2010/main" val="2003488336"/>
              </p:ext>
            </p:extLst>
          </p:nvPr>
        </p:nvGraphicFramePr>
        <p:xfrm>
          <a:off x="1946496" y="259196"/>
          <a:ext cx="7822194" cy="6080760"/>
        </p:xfrm>
        <a:graphic>
          <a:graphicData uri="http://schemas.openxmlformats.org/drawingml/2006/table">
            <a:tbl>
              <a:tblPr firstRow="1" firstCol="1" bandRow="1"/>
              <a:tblGrid>
                <a:gridCol w="7822194">
                  <a:extLst>
                    <a:ext uri="{9D8B030D-6E8A-4147-A177-3AD203B41FA5}">
                      <a16:colId xmlns:a16="http://schemas.microsoft.com/office/drawing/2014/main" val="1893847238"/>
                    </a:ext>
                  </a:extLst>
                </a:gridCol>
              </a:tblGrid>
              <a:tr h="5272472">
                <a:tc>
                  <a:txBody>
                    <a:bodyPr/>
                    <a:lstStyle/>
                    <a:p>
                      <a:pPr marL="0" lvl="0" indent="0">
                        <a:buClr>
                          <a:srgbClr val="000000"/>
                        </a:buClr>
                        <a:buSzPts val="900"/>
                        <a:buFont typeface="Calibri" panose="020F0502020204030204" pitchFamily="34" charset="0"/>
                        <a:buNone/>
                      </a:pPr>
                      <a:r>
                        <a:rPr lang="el-GR" sz="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3.  </a:t>
                      </a:r>
                      <a:r>
                        <a:rPr lang="el-GR" sz="105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ΜΕΘΟΔΟΛΟΓΙΑ ΥΛΟΠΟΙΗΣΗΣ </a:t>
                      </a:r>
                      <a:r>
                        <a:rPr lang="el-GR" sz="1050" i="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(επιλογή μεθοδολογίας και ανάλυση της υλοποίησης της πράξης ή των επιμέρους </a:t>
                      </a:r>
                      <a:r>
                        <a:rPr lang="el-GR" sz="1050" i="1"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υποέργων</a:t>
                      </a:r>
                      <a:r>
                        <a:rPr lang="el-GR" sz="1050" i="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αυτής, </a:t>
                      </a:r>
                      <a:r>
                        <a:rPr lang="el-GR" sz="1050" b="1" i="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με ιδιαίτερη αναφορά στη συσχέτιση της υλοποίησης των επί μέρους </a:t>
                      </a:r>
                      <a:r>
                        <a:rPr lang="el-GR" sz="1050" b="1" i="1"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υποέργων</a:t>
                      </a:r>
                      <a:r>
                        <a:rPr lang="el-GR" sz="1050" b="1" i="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της πράξης)</a:t>
                      </a:r>
                      <a:endParaRPr lang="el-GR" sz="1050" dirty="0">
                        <a:effectLst/>
                        <a:latin typeface="Calibri" panose="020F0502020204030204" pitchFamily="34" charset="0"/>
                        <a:ea typeface="Calibri" panose="020F0502020204030204" pitchFamily="34" charset="0"/>
                        <a:cs typeface="Times New Roman" panose="02020603050405020304" pitchFamily="18" charset="0"/>
                      </a:endParaRPr>
                    </a:p>
                    <a:p>
                      <a:pPr marL="89535" marR="68580">
                        <a:buNone/>
                        <a:tabLst>
                          <a:tab pos="48260" algn="l"/>
                          <a:tab pos="68580" algn="l"/>
                        </a:tabLst>
                      </a:pPr>
                      <a:r>
                        <a:rPr lang="el-GR" sz="1050" b="1" dirty="0">
                          <a:solidFill>
                            <a:srgbClr val="0070C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ΠΑΡΑΔΕΙΓΜΑ</a:t>
                      </a:r>
                      <a:endParaRPr lang="el-GR" sz="1050" dirty="0">
                        <a:effectLst/>
                        <a:latin typeface="Calibri" panose="020F0502020204030204" pitchFamily="34" charset="0"/>
                        <a:ea typeface="MS Mincho" panose="02020609040205080304" pitchFamily="49" charset="-128"/>
                        <a:cs typeface="Times New Roman" panose="02020603050405020304" pitchFamily="18" charset="0"/>
                      </a:endParaRPr>
                    </a:p>
                    <a:p>
                      <a:pPr marL="262890" marR="68580">
                        <a:buNone/>
                      </a:pP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Η υλοποίηση της πράξης θα πραγματοποιηθεί μέσω ηλεκτρονικής ανοικτής διαδικασίας, σύμφωνα με τις διατάξεις του άρθρου 27 του Ν. 4412/2016 (Βιβλίο Ι) και του άρθρου 264 του Ν. 4412/2016 (Βιβλίο ΙΙ), όπως έχει τροποποιηθεί και ισχύει έως σήμερα, στο πλαίσιο της οποίας κάθε ενδιαφερόμενος οικονομικός φορέας δύναται να υποβάλει προσφορά. Ο διαγωνισμός θα διεξαχθεί υποχρεωτικά μέσω του Εθνικού Συστήματος Ηλεκτρονικών Δημοσίων Συμβάσεων (ΕΣΗΔΗΣ), σύμφωνα με το ισχύον θεσμικό πλαίσιο για τις ηλεκτρονικές δημόσιες συμβάσεις.</a:t>
                      </a:r>
                      <a:br>
                        <a:rPr lang="el-GR" sz="105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Η σύμβαση θα υποδιαιρεθεί σε χωριστά τμήματα (</a:t>
                      </a: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lots</a:t>
                      </a: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όπως προβλέπεται ρητά στα τεύχη δημοπράτησης, σύμφωνα με το άρθρο 59 του Ν. 4412/2016, όπως έχει τροποποιηθεί και ισχύει έως σήμερα, με σκοπό την ενίσχυση του ανταγωνισμού και τη διευκόλυνση της συμμετοχής μικρομεσαίων οικονομικών φορέων, χωρίς να αλλοιώνεται το ενιαίο φυσικό αντικείμενο της πράξης.</a:t>
                      </a:r>
                      <a:br>
                        <a:rPr lang="el-GR" sz="105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Η υλοποίηση θα ακολουθήσει μεθοδολογία σταδιακής εκτέλεσης με σαφείς πύλες ελέγχου (</a:t>
                      </a: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stage</a:t>
                      </a: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gate</a:t>
                      </a: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ώστε κάθε φάση να ολοκληρώνεται τεκμηριωμένα πριν την επόμενη (ωρίμανση &gt; διαγωνισμός &gt; </a:t>
                      </a:r>
                      <a:r>
                        <a:rPr lang="el-GR" sz="105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συμβασιοποίηση</a:t>
                      </a: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&gt; παράδοση/εγκατάσταση &gt; παραλαβή &gt; θέση σε λειτουργία). </a:t>
                      </a:r>
                      <a:br>
                        <a:rPr lang="el-GR" sz="105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 Δομή υλοποίησης – </a:t>
                      </a:r>
                      <a:r>
                        <a:rPr lang="el-GR" sz="105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υποέργα</a:t>
                      </a: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και ομαδοποίηση</a:t>
                      </a:r>
                      <a:br>
                        <a:rPr lang="el-GR" sz="105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Η πράξη υλοποιείται ως ένα κύριο </a:t>
                      </a:r>
                      <a:r>
                        <a:rPr lang="el-GR" sz="105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υποέργο</a:t>
                      </a: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προμήθειας, οργανωμένο λειτουργικά σε διακριτές ομάδες εξοπλισμού (π.χ. οφθαλμολογικός, ΩΡΛ/</a:t>
                      </a:r>
                      <a:r>
                        <a:rPr lang="el-GR" sz="105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ακουολογικός</a:t>
                      </a: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γενικός ιατρικός), προκειμένου να διασφαλίζονται σαφείς τεχνικές προδιαγραφές, παραδοτέα και έλεγχοι ανά κατηγορία, αποτελεσματική παρακολούθηση της προόδου και μείωση του κινδύνου αστοχιών ή καθυστερήσεων, χωρίς αλλοίωση του ενιαίου φυσικού αντικειμένου.</a:t>
                      </a:r>
                      <a:br>
                        <a:rPr lang="el-GR" sz="105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 Φάσεις υλοποίησης</a:t>
                      </a:r>
                      <a:br>
                        <a:rPr lang="el-GR" sz="105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Φάση Α – Προετοιμασία &amp; Ωρίμανση: Οριστικοποίηση φυσικού αντικειμένου, τεχνικών προδιαγραφών και τευχών, τεκμηρίωση προϋπολογισμού και συγκρότηση ομάδας διοίκησης πράξης.</a:t>
                      </a:r>
                      <a:br>
                        <a:rPr lang="el-GR" sz="105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Φάση Β – Διαγωνιστική διαδικασία &amp; Ανάθεση: Διενέργεια ανοικτού ηλεκτρονικού διαγωνισμού, αξιολόγηση προσφορών, κατακύρωση και υπογραφή σύμβασης.</a:t>
                      </a:r>
                      <a:br>
                        <a:rPr lang="el-GR" sz="105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Φάση Γ – Εκτέλεση σύμβασης: Παράδοση, εγκατάσταση και δοκιμές λειτουργίας του εξοπλισμού, παράδοση συνοδευτικής τεκμηρίωσης και εκπαίδευση χρηστών.</a:t>
                      </a:r>
                      <a:br>
                        <a:rPr lang="el-GR" sz="105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Φάση Δ – Ποιοτικός έλεγχος &amp; Παραλαβή: Έλεγχος συμμόρφωσης, σύνταξη πρωτοκόλλων παραλαβής και καταγραφή στο μητρώο παγίων.</a:t>
                      </a:r>
                      <a:br>
                        <a:rPr lang="el-GR" sz="105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Φάση Ε – Θέση σε λειτουργία &amp; Αξιοποίηση: Ένταξη του εξοπλισμού στην καθημερινή λειτουργία των </a:t>
                      </a:r>
                      <a:r>
                        <a:rPr lang="el-GR" sz="105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Πολυϊατρείων</a:t>
                      </a: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και διασφάλιση συνέχειας λειτουργίας μέσω εγγυήσεων και τεχνικής υποστήριξης.</a:t>
                      </a:r>
                      <a:br>
                        <a:rPr lang="el-GR" sz="105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3) Σύστημα διοίκησης και παρακολούθησης</a:t>
                      </a:r>
                      <a:br>
                        <a:rPr lang="el-GR" sz="105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Η υλοποίηση παρακολουθείται μέσω ελέγχου βασικών οροσήμων, πλήρους διαχειριστικής τεκμηρίωσης στο φάκελο πράξης και στο ΟΠΣ, καθώς και παρακολούθησης των σχετικών δεικτών της πρόσκλησης.</a:t>
                      </a:r>
                      <a:br>
                        <a:rPr lang="el-GR" sz="105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4) Διαχείριση κινδύνων</a:t>
                      </a:r>
                      <a:br>
                        <a:rPr lang="el-GR" sz="105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b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Η πράξη υποστηρίζεται από προληπτικά μέτρα για την αποφυγή καθυστερήσεων, τη διασφάλιση της τεχνικής συμμόρφωσης του εξοπλισμού, την πλήρη αξιοποίησή του από το προσωπικό και, όπου εφαρμόζεται, τη </a:t>
                      </a:r>
                      <a:r>
                        <a:rPr lang="el-GR" sz="105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διαλειτουργικότητα</a:t>
                      </a:r>
                      <a:r>
                        <a:rPr lang="el-GR"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και ασφαλή χρήση ψηφιακών διαδικασιών.</a:t>
                      </a:r>
                      <a:endParaRPr lang="el-GR" sz="1050" dirty="0">
                        <a:effectLst/>
                        <a:latin typeface="Calibri" panose="020F0502020204030204" pitchFamily="34" charset="0"/>
                        <a:ea typeface="MS Mincho" panose="02020609040205080304" pitchFamily="49" charset="-128"/>
                        <a:cs typeface="Times New Roman" panose="02020603050405020304" pitchFamily="18" charset="0"/>
                      </a:endParaRPr>
                    </a:p>
                  </a:txBody>
                  <a:tcPr marL="0" marR="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859702798"/>
                  </a:ext>
                </a:extLst>
              </a:tr>
            </a:tbl>
          </a:graphicData>
        </a:graphic>
      </p:graphicFrame>
    </p:spTree>
    <p:extLst>
      <p:ext uri="{BB962C8B-B14F-4D97-AF65-F5344CB8AC3E}">
        <p14:creationId xmlns:p14="http://schemas.microsoft.com/office/powerpoint/2010/main" val="417959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CC28-3DA3-B1E7-88D8-FC288EEC044F}"/>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5B7EF9E4-4790-5235-166B-1ED9F84DC569}"/>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693E0688-10E4-E8A7-8069-56B95FDB74E5}"/>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693E0688-10E4-E8A7-8069-56B95FDB74E5}"/>
                  </a:ext>
                </a:extLst>
              </p:cNvPr>
              <p:cNvPicPr/>
              <p:nvPr/>
            </p:nvPicPr>
            <p:blipFill>
              <a:blip r:embed="rId3"/>
              <a:stretch>
                <a:fillRect/>
              </a:stretch>
            </p:blipFill>
            <p:spPr>
              <a:xfrm>
                <a:off x="-1273680" y="1653825"/>
                <a:ext cx="108000" cy="216000"/>
              </a:xfrm>
              <a:prstGeom prst="rect">
                <a:avLst/>
              </a:prstGeom>
            </p:spPr>
          </p:pic>
        </mc:Fallback>
      </mc:AlternateContent>
      <p:graphicFrame>
        <p:nvGraphicFramePr>
          <p:cNvPr id="6" name="Πίνακας 5">
            <a:extLst>
              <a:ext uri="{FF2B5EF4-FFF2-40B4-BE49-F238E27FC236}">
                <a16:creationId xmlns:a16="http://schemas.microsoft.com/office/drawing/2014/main" id="{BFE98187-704C-6809-0CA3-46C277BDB921}"/>
              </a:ext>
            </a:extLst>
          </p:cNvPr>
          <p:cNvGraphicFramePr>
            <a:graphicFrameLocks noGrp="1"/>
          </p:cNvGraphicFramePr>
          <p:nvPr>
            <p:extLst>
              <p:ext uri="{D42A27DB-BD31-4B8C-83A1-F6EECF244321}">
                <p14:modId xmlns:p14="http://schemas.microsoft.com/office/powerpoint/2010/main" val="830221392"/>
              </p:ext>
            </p:extLst>
          </p:nvPr>
        </p:nvGraphicFramePr>
        <p:xfrm>
          <a:off x="1964601" y="965546"/>
          <a:ext cx="7588054" cy="5118022"/>
        </p:xfrm>
        <a:graphic>
          <a:graphicData uri="http://schemas.openxmlformats.org/drawingml/2006/table">
            <a:tbl>
              <a:tblPr firstRow="1" firstCol="1" bandRow="1">
                <a:tableStyleId>{5C22544A-7EE6-4342-B048-85BDC9FD1C3A}</a:tableStyleId>
              </a:tblPr>
              <a:tblGrid>
                <a:gridCol w="7588054">
                  <a:extLst>
                    <a:ext uri="{9D8B030D-6E8A-4147-A177-3AD203B41FA5}">
                      <a16:colId xmlns:a16="http://schemas.microsoft.com/office/drawing/2014/main" val="483208856"/>
                    </a:ext>
                  </a:extLst>
                </a:gridCol>
              </a:tblGrid>
              <a:tr h="5118022">
                <a:tc>
                  <a:txBody>
                    <a:bodyPr/>
                    <a:lstStyle/>
                    <a:p>
                      <a:pPr marL="342900" lvl="0" indent="-342900">
                        <a:lnSpc>
                          <a:spcPct val="107000"/>
                        </a:lnSpc>
                        <a:buFont typeface="+mj-lt"/>
                        <a:buAutoNum type="arabicPeriod" startAt="3"/>
                      </a:pPr>
                      <a:r>
                        <a:rPr lang="el-GR" sz="1050" kern="0" dirty="0">
                          <a:solidFill>
                            <a:schemeClr val="tx1"/>
                          </a:solidFill>
                          <a:effectLst/>
                        </a:rPr>
                        <a:t>ΜΕΘΟΔΟΛΟΓΙΑ ΥΛΟΠΟΙΗΣΗΣ (επιλογή μεθοδολογίας και ανάλυση της υλοποίησης της πράξης ή των επιμέρους </a:t>
                      </a:r>
                      <a:r>
                        <a:rPr lang="el-GR" sz="1050" kern="0" dirty="0" err="1">
                          <a:solidFill>
                            <a:schemeClr val="tx1"/>
                          </a:solidFill>
                          <a:effectLst/>
                        </a:rPr>
                        <a:t>υποέργων</a:t>
                      </a:r>
                      <a:r>
                        <a:rPr lang="el-GR" sz="1050" kern="0" dirty="0">
                          <a:solidFill>
                            <a:schemeClr val="tx1"/>
                          </a:solidFill>
                          <a:effectLst/>
                        </a:rPr>
                        <a:t> αυτής, </a:t>
                      </a:r>
                      <a:r>
                        <a:rPr lang="el-GR" sz="1050" u="sng" kern="0" dirty="0">
                          <a:solidFill>
                            <a:schemeClr val="tx1"/>
                          </a:solidFill>
                          <a:effectLst/>
                        </a:rPr>
                        <a:t>με ιδιαίτερη αναφορά στη συσχέτιση της υλοποίησης των επί μέρους </a:t>
                      </a:r>
                      <a:r>
                        <a:rPr lang="el-GR" sz="1050" u="sng" kern="0" dirty="0" err="1">
                          <a:solidFill>
                            <a:schemeClr val="tx1"/>
                          </a:solidFill>
                          <a:effectLst/>
                        </a:rPr>
                        <a:t>υποέργων</a:t>
                      </a:r>
                      <a:r>
                        <a:rPr lang="el-GR" sz="1050" u="sng" kern="0" dirty="0">
                          <a:solidFill>
                            <a:schemeClr val="tx1"/>
                          </a:solidFill>
                          <a:effectLst/>
                        </a:rPr>
                        <a:t> της πράξης</a:t>
                      </a:r>
                      <a:r>
                        <a:rPr lang="el-GR" sz="1050" kern="0" dirty="0">
                          <a:solidFill>
                            <a:schemeClr val="tx1"/>
                          </a:solidFill>
                          <a:effectLst/>
                        </a:rPr>
                        <a:t>)</a:t>
                      </a:r>
                      <a:endParaRPr lang="el-GR" sz="1050" kern="100" dirty="0">
                        <a:solidFill>
                          <a:schemeClr val="tx1"/>
                        </a:solidFill>
                        <a:effectLst/>
                      </a:endParaRPr>
                    </a:p>
                    <a:p>
                      <a:pPr marL="498475">
                        <a:lnSpc>
                          <a:spcPct val="107000"/>
                        </a:lnSpc>
                        <a:spcAft>
                          <a:spcPts val="800"/>
                        </a:spcAft>
                        <a:buNone/>
                      </a:pPr>
                      <a:r>
                        <a:rPr lang="el-GR" sz="1050" kern="0" dirty="0">
                          <a:solidFill>
                            <a:schemeClr val="tx1"/>
                          </a:solidFill>
                          <a:effectLst/>
                        </a:rPr>
                        <a:t> </a:t>
                      </a:r>
                      <a:endParaRPr lang="el-GR" sz="1050" kern="100" dirty="0">
                        <a:solidFill>
                          <a:schemeClr val="tx1"/>
                        </a:solidFill>
                        <a:effectLst/>
                      </a:endParaRPr>
                    </a:p>
                    <a:p>
                      <a:pPr marL="262890" marR="68580">
                        <a:lnSpc>
                          <a:spcPct val="107000"/>
                        </a:lnSpc>
                        <a:spcAft>
                          <a:spcPts val="800"/>
                        </a:spcAft>
                        <a:buNone/>
                      </a:pPr>
                      <a:r>
                        <a:rPr lang="el-GR" sz="1050" kern="100" dirty="0">
                          <a:solidFill>
                            <a:schemeClr val="tx1"/>
                          </a:solidFill>
                          <a:effectLst/>
                          <a:highlight>
                            <a:srgbClr val="FFFF00"/>
                          </a:highlight>
                        </a:rPr>
                        <a:t>ΠΑΡΑΔΕΙΓΜΑ</a:t>
                      </a:r>
                      <a:endParaRPr lang="el-GR" sz="1050" kern="100" dirty="0">
                        <a:solidFill>
                          <a:schemeClr val="tx1"/>
                        </a:solidFill>
                        <a:effectLst/>
                      </a:endParaRPr>
                    </a:p>
                    <a:p>
                      <a:pPr marL="262890" marR="68580">
                        <a:lnSpc>
                          <a:spcPct val="107000"/>
                        </a:lnSpc>
                        <a:spcAft>
                          <a:spcPts val="800"/>
                        </a:spcAft>
                        <a:buNone/>
                      </a:pPr>
                      <a:r>
                        <a:rPr lang="el-GR" sz="1050" b="0" kern="100" dirty="0">
                          <a:solidFill>
                            <a:schemeClr val="tx1"/>
                          </a:solidFill>
                          <a:effectLst/>
                        </a:rPr>
                        <a:t>Η πράξη υλοποιείται βάσει ενιαίου σχεδιασμού, με τμηματική ανάπτυξη των δράσεων σε τρία διακριτά σημεία του Δήμου ΧΧΧΧΧΧΧΧΧΧΧΧΧΧΧΧ, τα οποία λειτουργούν συμπληρωματικά στο πλαίσιο ενός ολοκληρωμένου πολιτιστικού δικτύου. Η μεθοδολογία βασίζεται στην αρχή της σταδιακής ενεργοποίησης των τριών χώρων, με κοινή τεχνική υποστήριξη, ενιαία αισθητική και θεματική συνεκτικότητα.</a:t>
                      </a:r>
                    </a:p>
                    <a:p>
                      <a:pPr marL="262890" marR="68580">
                        <a:lnSpc>
                          <a:spcPct val="107000"/>
                        </a:lnSpc>
                        <a:spcAft>
                          <a:spcPts val="800"/>
                        </a:spcAft>
                        <a:buNone/>
                      </a:pPr>
                      <a:r>
                        <a:rPr lang="el-GR" sz="1050" b="0" kern="100" dirty="0">
                          <a:solidFill>
                            <a:schemeClr val="tx1"/>
                          </a:solidFill>
                          <a:effectLst/>
                        </a:rPr>
                        <a:t>Η υλοποίηση ξεκινά με γενικές εργασίες που διασφαλίζουν την υποδομή συνδεσιμότητας και τις τεχνικές προδιαγραφές όλων των χώρων (δομημένη καλωδίωση, ασύρματο δίκτυο, εγκατάσταση εξοπλισμού). Ακολουθεί η ανάπτυξη θεματικού και τεχνολογικού περιεχομένου ανά χώρο, σύμφωνα με </a:t>
                      </a:r>
                      <a:r>
                        <a:rPr lang="el-GR" sz="1050" b="0" kern="100" dirty="0" err="1">
                          <a:solidFill>
                            <a:schemeClr val="tx1"/>
                          </a:solidFill>
                          <a:effectLst/>
                        </a:rPr>
                        <a:t>μουσειολογική</a:t>
                      </a:r>
                      <a:r>
                        <a:rPr lang="el-GR" sz="1050" b="0" kern="100" dirty="0">
                          <a:solidFill>
                            <a:schemeClr val="tx1"/>
                          </a:solidFill>
                          <a:effectLst/>
                        </a:rPr>
                        <a:t> και ερμηνευτική προσέγγιση που έχει σχεδιαστεί ειδικά για την κάθε ενότητα.</a:t>
                      </a:r>
                      <a:br>
                        <a:rPr lang="el-GR" sz="1050" b="0" kern="100" dirty="0">
                          <a:solidFill>
                            <a:schemeClr val="tx1"/>
                          </a:solidFill>
                          <a:effectLst/>
                        </a:rPr>
                      </a:br>
                      <a:r>
                        <a:rPr lang="el-GR" sz="1050" b="0" kern="100" dirty="0">
                          <a:solidFill>
                            <a:schemeClr val="tx1"/>
                          </a:solidFill>
                          <a:effectLst/>
                        </a:rPr>
                        <a:t>Η διαδικασία περιλαμβάνει τεκμηρίωση και αναδιάρθρωση της εκθεσιακής αφήγησης, σχεδιασμό και εγκατάσταση ψηφιακών εφαρμογών (VR, AR, προβολές, </a:t>
                      </a:r>
                      <a:r>
                        <a:rPr lang="el-GR" sz="1050" b="0" kern="100" dirty="0" err="1">
                          <a:solidFill>
                            <a:schemeClr val="tx1"/>
                          </a:solidFill>
                          <a:effectLst/>
                        </a:rPr>
                        <a:t>ηχοτοπία</a:t>
                      </a:r>
                      <a:r>
                        <a:rPr lang="el-GR" sz="1050" b="0" kern="100" dirty="0">
                          <a:solidFill>
                            <a:schemeClr val="tx1"/>
                          </a:solidFill>
                          <a:effectLst/>
                        </a:rPr>
                        <a:t>, </a:t>
                      </a:r>
                      <a:r>
                        <a:rPr lang="el-GR" sz="1050" b="0" kern="100" dirty="0" err="1">
                          <a:solidFill>
                            <a:schemeClr val="tx1"/>
                          </a:solidFill>
                          <a:effectLst/>
                        </a:rPr>
                        <a:t>διαδραστικά</a:t>
                      </a:r>
                      <a:r>
                        <a:rPr lang="el-GR" sz="1050" b="0" kern="100" dirty="0">
                          <a:solidFill>
                            <a:schemeClr val="tx1"/>
                          </a:solidFill>
                          <a:effectLst/>
                        </a:rPr>
                        <a:t> μέσα), καθώς και ανάπτυξη εποπτικού υλικού και εργαλείων εκπαιδευτικής αξιοποίησης. Κάθε χώρος αποκτά διακριτή λειτουργία: το ……….. επικεντρώνεται στο φυσικό περιβάλλον, το …….. στην άυλη κληρονομιά και την καθημερινή ζωή, και το ………. στην τοπική μνήμη και κοινωνική ταυτότητα.</a:t>
                      </a:r>
                      <a:br>
                        <a:rPr lang="el-GR" sz="1050" b="0" kern="100" dirty="0">
                          <a:solidFill>
                            <a:schemeClr val="tx1"/>
                          </a:solidFill>
                          <a:effectLst/>
                        </a:rPr>
                      </a:br>
                      <a:r>
                        <a:rPr lang="el-GR" sz="1050" b="0" kern="100" dirty="0">
                          <a:solidFill>
                            <a:schemeClr val="tx1"/>
                          </a:solidFill>
                          <a:effectLst/>
                        </a:rPr>
                        <a:t>Η μεθοδολογία προβλέπει την υλοποίηση δράσεων με τρόπο </a:t>
                      </a:r>
                      <a:r>
                        <a:rPr lang="el-GR" sz="1050" b="0" kern="100" dirty="0" err="1">
                          <a:solidFill>
                            <a:schemeClr val="tx1"/>
                          </a:solidFill>
                          <a:effectLst/>
                        </a:rPr>
                        <a:t>διαλειτουργικό</a:t>
                      </a:r>
                      <a:r>
                        <a:rPr lang="el-GR" sz="1050" b="0" kern="100" dirty="0">
                          <a:solidFill>
                            <a:schemeClr val="tx1"/>
                          </a:solidFill>
                          <a:effectLst/>
                        </a:rPr>
                        <a:t>, αξιοποιώντας κοινό τεχνικό υπόβαθρο και συντονισμένη υποστήριξη. Εξασφαλίζεται ενιαία παρακολούθηση και διαχείριση της πράξης, με στόχο την αποδοτική κατανομή πόρων και την τήρηση των χρονοδιαγραμμάτων. Η υλοποίηση υποστηρίζεται από εξειδικευμένους επιστημονικούς και τεχνικούς συνεργάτες και εξελίσσεται σε στενή διασύνδεση με τις ανάγκες του τοπικού πληθυσμού και της εκπαιδευτικής κοινότητας.</a:t>
                      </a:r>
                      <a:br>
                        <a:rPr lang="el-GR" sz="1050" b="0" kern="100" dirty="0">
                          <a:solidFill>
                            <a:schemeClr val="tx1"/>
                          </a:solidFill>
                          <a:effectLst/>
                        </a:rPr>
                      </a:br>
                      <a:r>
                        <a:rPr lang="el-GR" sz="1050" b="0" kern="100" dirty="0">
                          <a:solidFill>
                            <a:schemeClr val="tx1"/>
                          </a:solidFill>
                          <a:effectLst/>
                        </a:rPr>
                        <a:t>Η πράξη ολοκληρώνεται με τη λειτουργική διασύνδεση των τριών σημείων σε ένα ενιαίο πολιτιστικό σύνολο, </a:t>
                      </a:r>
                      <a:r>
                        <a:rPr lang="el-GR" sz="1050" b="0" kern="100" dirty="0" err="1">
                          <a:solidFill>
                            <a:schemeClr val="tx1"/>
                          </a:solidFill>
                          <a:effectLst/>
                        </a:rPr>
                        <a:t>προσβάσιμο</a:t>
                      </a:r>
                      <a:r>
                        <a:rPr lang="el-GR" sz="1050" b="0" kern="100" dirty="0">
                          <a:solidFill>
                            <a:schemeClr val="tx1"/>
                          </a:solidFill>
                          <a:effectLst/>
                        </a:rPr>
                        <a:t>, παιδαγωγικά τεκμηριωμένο και τεχνολογικά σύγχρονο, συμβάλλοντας στην πολιτιστική αναζωογόνηση και την τουριστική και κοινωνική ενδυνάμωση της περιοχής.</a:t>
                      </a:r>
                      <a:br>
                        <a:rPr lang="el-GR" sz="1050" b="0" kern="100" dirty="0">
                          <a:solidFill>
                            <a:schemeClr val="tx1"/>
                          </a:solidFill>
                          <a:effectLst/>
                        </a:rPr>
                      </a:br>
                      <a:r>
                        <a:rPr lang="el-GR" sz="1050" b="0" kern="100" dirty="0">
                          <a:solidFill>
                            <a:schemeClr val="tx1"/>
                          </a:solidFill>
                          <a:effectLst/>
                        </a:rPr>
                        <a:t>Η Πράξη υλοποιείται στο πλαίσιο της «</a:t>
                      </a:r>
                      <a:r>
                        <a:rPr lang="el-GR" sz="1050" b="0" i="1" kern="100" dirty="0">
                          <a:solidFill>
                            <a:srgbClr val="0070C0"/>
                          </a:solidFill>
                          <a:effectLst/>
                          <a:highlight>
                            <a:srgbClr val="FFFF00"/>
                          </a:highlight>
                        </a:rPr>
                        <a:t>ΠΡΟΣΚΛΗΣΗ ή ΣΤΡΑΤΗΓΙΚΗ</a:t>
                      </a:r>
                      <a:r>
                        <a:rPr lang="el-GR" sz="1050" b="0" kern="100" dirty="0">
                          <a:solidFill>
                            <a:schemeClr val="tx1"/>
                          </a:solidFill>
                          <a:effectLst/>
                        </a:rPr>
                        <a:t>», με στόχο την ενίσχυση της κοινωνικής συνοχής και της βιώσιμης τουριστικής ανάπτυξης, εστιάζοντας στην καθολική προσβασιμότητα και την πολιτιστική συμμετοχή.</a:t>
                      </a:r>
                      <a:br>
                        <a:rPr lang="el-GR" sz="1050" b="0" kern="100" dirty="0">
                          <a:solidFill>
                            <a:schemeClr val="tx1"/>
                          </a:solidFill>
                          <a:effectLst/>
                        </a:rPr>
                      </a:br>
                      <a:r>
                        <a:rPr lang="el-GR" sz="1050" b="0" kern="100" dirty="0">
                          <a:solidFill>
                            <a:schemeClr val="tx1"/>
                          </a:solidFill>
                          <a:effectLst/>
                        </a:rPr>
                        <a:t>Τέλος η πράξη υλοποιείται ως ενιαίο έργο με ένα </a:t>
                      </a:r>
                      <a:r>
                        <a:rPr lang="el-GR" sz="1050" b="0" kern="100" dirty="0" err="1">
                          <a:solidFill>
                            <a:schemeClr val="tx1"/>
                          </a:solidFill>
                          <a:effectLst/>
                        </a:rPr>
                        <a:t>υποέργο</a:t>
                      </a:r>
                      <a:r>
                        <a:rPr lang="el-GR" sz="1050" b="0" kern="100" dirty="0">
                          <a:solidFill>
                            <a:schemeClr val="tx1"/>
                          </a:solidFill>
                          <a:effectLst/>
                        </a:rPr>
                        <a:t> «</a:t>
                      </a:r>
                      <a:r>
                        <a:rPr lang="el-GR" sz="1050" b="0" i="1" kern="100" dirty="0">
                          <a:solidFill>
                            <a:srgbClr val="0070C0"/>
                          </a:solidFill>
                          <a:effectLst/>
                          <a:highlight>
                            <a:srgbClr val="FFFF00"/>
                          </a:highlight>
                        </a:rPr>
                        <a:t>ΤΙΤΛΟΣ</a:t>
                      </a:r>
                      <a:r>
                        <a:rPr lang="el-GR" sz="1050" b="0" kern="100" dirty="0">
                          <a:solidFill>
                            <a:schemeClr val="tx1"/>
                          </a:solidFill>
                          <a:effectLst/>
                        </a:rPr>
                        <a:t>» μέσω σύναψης δημόσιας σύμβασης με την "ανοικτή διαδικασία" του Ν. 4412/2016 (ΦΕΚ 147/08.08.2016 τεύχος Α) Δημόσιες Συμβάσεις Έργων Προμηθειών και Υπηρεσιών αλλά και το νόμο περί δημοσίων συμβάσεων  Ν.4782/21 και υπό τις προϋποθέσεις του νόμου </a:t>
                      </a:r>
                      <a:r>
                        <a:rPr lang="el-GR" sz="800" b="0" kern="100" dirty="0">
                          <a:effectLst/>
                        </a:rPr>
                        <a:t>αυ</a:t>
                      </a:r>
                      <a:r>
                        <a:rPr lang="el-GR" sz="800" kern="100" dirty="0">
                          <a:effectLst/>
                        </a:rPr>
                        <a:t>τού.</a:t>
                      </a:r>
                      <a:endParaRPr lang="el-GR"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val="2678872545"/>
                  </a:ext>
                </a:extLst>
              </a:tr>
            </a:tbl>
          </a:graphicData>
        </a:graphic>
      </p:graphicFrame>
    </p:spTree>
    <p:extLst>
      <p:ext uri="{BB962C8B-B14F-4D97-AF65-F5344CB8AC3E}">
        <p14:creationId xmlns:p14="http://schemas.microsoft.com/office/powerpoint/2010/main" val="379503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0DA33-1414-750F-CDC4-0D554177E6C6}"/>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9757BBB7-8693-DB43-632B-FEE99D183962}"/>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E6E769AC-7335-446A-DBEE-52A0D3C872E9}"/>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E6E769AC-7335-446A-DBEE-52A0D3C872E9}"/>
                  </a:ext>
                </a:extLst>
              </p:cNvPr>
              <p:cNvPicPr/>
              <p:nvPr/>
            </p:nvPicPr>
            <p:blipFill>
              <a:blip r:embed="rId3"/>
              <a:stretch>
                <a:fillRect/>
              </a:stretch>
            </p:blipFill>
            <p:spPr>
              <a:xfrm>
                <a:off x="-1273680" y="1653825"/>
                <a:ext cx="108000" cy="216000"/>
              </a:xfrm>
              <a:prstGeom prst="rect">
                <a:avLst/>
              </a:prstGeom>
            </p:spPr>
          </p:pic>
        </mc:Fallback>
      </mc:AlternateContent>
      <p:sp>
        <p:nvSpPr>
          <p:cNvPr id="5" name="TextBox 4">
            <a:extLst>
              <a:ext uri="{FF2B5EF4-FFF2-40B4-BE49-F238E27FC236}">
                <a16:creationId xmlns:a16="http://schemas.microsoft.com/office/drawing/2014/main" id="{3618F666-4E75-F8AF-3B9E-D503F6B0EC51}"/>
              </a:ext>
            </a:extLst>
          </p:cNvPr>
          <p:cNvSpPr txBox="1"/>
          <p:nvPr/>
        </p:nvSpPr>
        <p:spPr>
          <a:xfrm>
            <a:off x="390525" y="485203"/>
            <a:ext cx="11410950" cy="376065"/>
          </a:xfrm>
          <a:prstGeom prst="rect">
            <a:avLst/>
          </a:prstGeom>
          <a:noFill/>
        </p:spPr>
        <p:txBody>
          <a:bodyPr wrap="square">
            <a:spAutoFit/>
          </a:bodyPr>
          <a:lstStyle/>
          <a:p>
            <a:pPr marL="342900" lvl="0" indent="-342900">
              <a:lnSpc>
                <a:spcPct val="107000"/>
              </a:lnSpc>
              <a:spcAft>
                <a:spcPts val="800"/>
              </a:spcAft>
              <a:buFont typeface="+mj-lt"/>
              <a:buAutoNum type="arabicPeriod" startAt="4"/>
            </a:pPr>
            <a:r>
              <a:rPr lang="el-GR"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ΠΑΡΑΔΟΤΕΑ ΠΡΑΞΗΣ  </a:t>
            </a:r>
            <a:r>
              <a:rPr lang="el-GR" sz="1800" kern="100" dirty="0">
                <a:solidFill>
                  <a:srgbClr val="00000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a:t>
            </a:r>
            <a:r>
              <a:rPr lang="el-GR" sz="1800" kern="100" dirty="0">
                <a:solidFill>
                  <a:srgbClr val="0070C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ΤΑ ΠΕΡΙΓΡΑΦΟΜΕΝΑ ΣΤΟ ΠΕΔΙΟ ΑΝΑΦΕΡΟΝΤΑΙ ΣΤΗΝ ΑΠΟΦΑΣΗ ΕΝΤΑΞΗΣ</a:t>
            </a:r>
            <a:r>
              <a:rPr lang="el-GR" sz="1800" kern="100" dirty="0">
                <a:solidFill>
                  <a:srgbClr val="00000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a:t>
            </a:r>
            <a:endParaRPr lang="el-GR"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16E5492-5C06-6467-6C25-EE8AB0C6A54D}"/>
              </a:ext>
            </a:extLst>
          </p:cNvPr>
          <p:cNvSpPr txBox="1"/>
          <p:nvPr/>
        </p:nvSpPr>
        <p:spPr>
          <a:xfrm>
            <a:off x="623656" y="896269"/>
            <a:ext cx="10744662" cy="4965462"/>
          </a:xfrm>
          <a:prstGeom prst="rect">
            <a:avLst/>
          </a:prstGeom>
          <a:noFill/>
        </p:spPr>
        <p:txBody>
          <a:bodyPr wrap="square">
            <a:spAutoFit/>
          </a:bodyPr>
          <a:lstStyle/>
          <a:p>
            <a:pPr marL="228600">
              <a:lnSpc>
                <a:spcPct val="107000"/>
              </a:lnSpc>
              <a:buNone/>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Ένα έργο είναι: </a:t>
            </a:r>
          </a:p>
          <a:p>
            <a:pPr marL="228600">
              <a:lnSpc>
                <a:spcPct val="107000"/>
              </a:lnSpc>
              <a:buNone/>
            </a:pPr>
            <a:r>
              <a:rPr lang="el-GR" sz="1800" b="1" u="sng" kern="100" dirty="0">
                <a:effectLst/>
                <a:latin typeface="Aptos" panose="020B0004020202020204" pitchFamily="34" charset="0"/>
                <a:ea typeface="Aptos" panose="020B0004020202020204" pitchFamily="34" charset="0"/>
                <a:cs typeface="Times New Roman" panose="02020603050405020304" pitchFamily="18" charset="0"/>
              </a:rPr>
              <a:t>Τεχνικό</a:t>
            </a:r>
            <a:r>
              <a:rPr lang="el-GR" sz="1800" u="sng" kern="100" dirty="0">
                <a:effectLst/>
                <a:latin typeface="Aptos" panose="020B0004020202020204" pitchFamily="34" charset="0"/>
                <a:ea typeface="Aptos" panose="020B0004020202020204" pitchFamily="34" charset="0"/>
                <a:cs typeface="Times New Roman" panose="02020603050405020304" pitchFamily="18" charset="0"/>
              </a:rPr>
              <a:t>,</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αποτελώντας μία ενιαία οντότητα , πχ δρόμος 20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χιλ</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με σήμανση , κόμβους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κλπ</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ή κατασκευή ενός σχολείου 6 αιθουσών με γυμναστήριο και διαμορφωμένο </a:t>
            </a:r>
            <a:r>
              <a:rPr lang="el-GR" sz="1800" kern="100" dirty="0" err="1">
                <a:effectLst/>
                <a:latin typeface="Aptos" panose="020B0004020202020204" pitchFamily="34" charset="0"/>
                <a:ea typeface="Aptos" panose="020B0004020202020204" pitchFamily="34" charset="0"/>
                <a:cs typeface="Times New Roman" panose="02020603050405020304" pitchFamily="18" charset="0"/>
              </a:rPr>
              <a:t>αύλειο</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χώρο,</a:t>
            </a:r>
          </a:p>
          <a:p>
            <a:pPr marL="228600">
              <a:lnSpc>
                <a:spcPct val="107000"/>
              </a:lnSpc>
              <a:buNone/>
            </a:pPr>
            <a:r>
              <a:rPr lang="el-GR" sz="1800" b="1" u="sng" kern="100" dirty="0">
                <a:effectLst/>
                <a:latin typeface="Aptos" panose="020B0004020202020204" pitchFamily="34" charset="0"/>
                <a:ea typeface="Aptos" panose="020B0004020202020204" pitchFamily="34" charset="0"/>
                <a:cs typeface="Times New Roman" panose="02020603050405020304" pitchFamily="18" charset="0"/>
              </a:rPr>
              <a:t>Υπηρεσία ή μελέτη </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αναφέρονται τα παραδοτέα τμήματά της αν έχει ή το τελικό ολοκληρωμένο πόνημα</a:t>
            </a:r>
          </a:p>
          <a:p>
            <a:r>
              <a:rPr lang="el-GR" sz="1800" kern="100" dirty="0">
                <a:effectLst/>
                <a:latin typeface="Aptos" panose="020B0004020202020204" pitchFamily="34" charset="0"/>
                <a:ea typeface="Aptos" panose="020B0004020202020204" pitchFamily="34" charset="0"/>
                <a:cs typeface="Times New Roman" panose="02020603050405020304" pitchFamily="18" charset="0"/>
              </a:rPr>
              <a:t>     </a:t>
            </a:r>
            <a:r>
              <a:rPr lang="el-GR" b="1" u="sng" kern="100" dirty="0">
                <a:latin typeface="Aptos" panose="020B0004020202020204" pitchFamily="34" charset="0"/>
                <a:ea typeface="Aptos" panose="020B0004020202020204" pitchFamily="34" charset="0"/>
                <a:cs typeface="Times New Roman" panose="02020603050405020304" pitchFamily="18" charset="0"/>
              </a:rPr>
              <a:t>Προμήθεια</a:t>
            </a:r>
            <a:r>
              <a:rPr lang="el-GR" b="1" kern="100" dirty="0">
                <a:latin typeface="Aptos" panose="020B0004020202020204" pitchFamily="34" charset="0"/>
                <a:ea typeface="Aptos" panose="020B0004020202020204" pitchFamily="34" charset="0"/>
                <a:cs typeface="Times New Roman" panose="02020603050405020304" pitchFamily="18" charset="0"/>
              </a:rPr>
              <a:t> </a:t>
            </a:r>
            <a:r>
              <a:rPr lang="el-GR" kern="100" dirty="0">
                <a:latin typeface="Aptos" panose="020B0004020202020204" pitchFamily="34" charset="0"/>
                <a:ea typeface="Aptos" panose="020B0004020202020204" pitchFamily="34" charset="0"/>
                <a:cs typeface="Times New Roman" panose="02020603050405020304" pitchFamily="18" charset="0"/>
              </a:rPr>
              <a:t>, - αναφέρονται  ομαδοποιημένα  ή αναλυτικά τα παραδοτέα εάν ο αριθμός τους είναι </a:t>
            </a:r>
          </a:p>
          <a:p>
            <a:r>
              <a:rPr lang="el-GR" kern="100" dirty="0">
                <a:latin typeface="Aptos" panose="020B0004020202020204" pitchFamily="34" charset="0"/>
                <a:ea typeface="Aptos" panose="020B0004020202020204" pitchFamily="34" charset="0"/>
                <a:cs typeface="Times New Roman" panose="02020603050405020304" pitchFamily="18" charset="0"/>
              </a:rPr>
              <a:t>     μικρός </a:t>
            </a:r>
          </a:p>
          <a:p>
            <a:r>
              <a:rPr lang="el-GR" sz="1800" kern="100" dirty="0">
                <a:effectLst/>
                <a:latin typeface="Aptos" panose="020B0004020202020204" pitchFamily="34" charset="0"/>
                <a:ea typeface="Aptos" panose="020B0004020202020204" pitchFamily="34" charset="0"/>
                <a:cs typeface="Times New Roman" panose="02020603050405020304" pitchFamily="18" charset="0"/>
              </a:rPr>
              <a:t>     </a:t>
            </a:r>
            <a:r>
              <a:rPr lang="el-GR" sz="1800" b="1" u="sng" kern="100" dirty="0">
                <a:effectLst/>
                <a:latin typeface="Aptos" panose="020B0004020202020204" pitchFamily="34" charset="0"/>
                <a:ea typeface="Aptos" panose="020B0004020202020204" pitchFamily="34" charset="0"/>
                <a:cs typeface="Times New Roman" panose="02020603050405020304" pitchFamily="18" charset="0"/>
              </a:rPr>
              <a:t>Σε πράξεις ΕΚΤ+</a:t>
            </a:r>
            <a:r>
              <a:rPr lang="el-GR"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που συνήθως υλοποιούνται με ίδια μέσα πχ καταρτίσεις ή προσφορά κοινωνικών  </a:t>
            </a:r>
          </a:p>
          <a:p>
            <a:r>
              <a:rPr lang="el-GR" kern="100" dirty="0">
                <a:latin typeface="Aptos" panose="020B0004020202020204" pitchFamily="34" charset="0"/>
                <a:ea typeface="Aptos" panose="020B0004020202020204" pitchFamily="34" charset="0"/>
                <a:cs typeface="Times New Roman" panose="02020603050405020304" pitchFamily="18" charset="0"/>
              </a:rPr>
              <a:t>     </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υπηρεσιών,  </a:t>
            </a:r>
            <a:r>
              <a:rPr lang="el-GR" dirty="0"/>
              <a:t>παραδοτέα του έργου θα αποτελούν έγγραφα και στατιστικά, αποδεικτικά των εργασιών της </a:t>
            </a:r>
          </a:p>
          <a:p>
            <a:r>
              <a:rPr lang="el-GR" dirty="0"/>
              <a:t>    Δομής όπως: κατάλογος και περιγραφή </a:t>
            </a:r>
            <a:r>
              <a:rPr lang="el-GR" dirty="0" err="1"/>
              <a:t>εκτελεσθέντων</a:t>
            </a:r>
            <a:r>
              <a:rPr lang="el-GR" dirty="0"/>
              <a:t> δράσεων, κωδικοποιημένα στοιχεία εξυπηρετούμενων </a:t>
            </a:r>
          </a:p>
          <a:p>
            <a:r>
              <a:rPr lang="el-GR" dirty="0"/>
              <a:t>    ή καταρτιζόμενων, δείκτες εισροών-εκροών (παραπομπές από και προς άλλες υπηρεσίες), συνεργασίες και </a:t>
            </a:r>
          </a:p>
          <a:p>
            <a:r>
              <a:rPr lang="el-GR" dirty="0"/>
              <a:t>    δικτυώσεις με άλλες υπηρεσίες της περιφέρειας, </a:t>
            </a:r>
            <a:r>
              <a:rPr lang="el-GR" dirty="0" err="1"/>
              <a:t>παρουσιολόγια</a:t>
            </a:r>
            <a:r>
              <a:rPr lang="el-GR" dirty="0"/>
              <a:t> απασχόλησης των εργαζομένων </a:t>
            </a:r>
            <a:r>
              <a:rPr lang="el-GR" dirty="0" err="1"/>
              <a:t>κ.α</a:t>
            </a:r>
            <a:r>
              <a:rPr lang="el-GR" dirty="0"/>
              <a:t> </a:t>
            </a:r>
          </a:p>
          <a:p>
            <a:endParaRPr lang="el-GR"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marR="0" lvl="0" indent="0" algn="l" defTabSz="914400" rtl="0" eaLnBrk="1" fontAlgn="auto" latinLnBrk="0" hangingPunct="1">
              <a:lnSpc>
                <a:spcPct val="107000"/>
              </a:lnSpc>
              <a:spcBef>
                <a:spcPts val="0"/>
              </a:spcBef>
              <a:spcAft>
                <a:spcPts val="800"/>
              </a:spcAft>
              <a:buClrTx/>
              <a:buSzTx/>
              <a:buFontTx/>
              <a:buNone/>
              <a:tabLst/>
              <a:defRPr/>
            </a:pPr>
            <a:r>
              <a:rPr kumimoji="0" lang="el-GR"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Τα παραδοτέα </a:t>
            </a:r>
            <a:r>
              <a:rPr kumimoji="0" lang="el-GR" sz="18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σε πράξεις εφαρμογής Απλοποιημένου Κόστους </a:t>
            </a:r>
            <a:r>
              <a:rPr kumimoji="0" lang="el-GR"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υποχρεωτικής (ή και μη),  επειδή συνδέονται με Δαπάνες και αναφέρονται  στην Απόφαση καθορίζοντας και χρονικά τον τρόπο πληρωμής του Αναδόχου ή Δικαιούχου (σε περίπτωση επιχορήγησης για υλοποίηση με ίδια μέσα), αποτυπώνονται στο ΤΔΠ </a:t>
            </a:r>
            <a:r>
              <a:rPr kumimoji="0" lang="el-GR" sz="18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σε συνεννόηση με την ΔΑ κατά την αξιολόγηση της πρότασης </a:t>
            </a:r>
            <a:r>
              <a:rPr kumimoji="0" lang="el-GR" sz="1800" b="1" i="0" u="sng"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και πριν την Ένταξή της </a:t>
            </a:r>
            <a:r>
              <a:rPr kumimoji="0" lang="el-GR"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διότι δεν μπορούν να τροποποιηθούν ούτε κατά την διάρκεια υλοποίησης ούτε μετά την ολοκλήρωση της. </a:t>
            </a:r>
          </a:p>
        </p:txBody>
      </p:sp>
    </p:spTree>
    <p:extLst>
      <p:ext uri="{BB962C8B-B14F-4D97-AF65-F5344CB8AC3E}">
        <p14:creationId xmlns:p14="http://schemas.microsoft.com/office/powerpoint/2010/main" val="314801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21747-F26E-B991-BBC6-14C6843B20F6}"/>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16834C8F-A16A-3F56-2BEF-CEBD8B0228E6}"/>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C3C9FB51-3B10-1EA7-F3DC-B445D0DDD2A7}"/>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C3C9FB51-3B10-1EA7-F3DC-B445D0DDD2A7}"/>
                  </a:ext>
                </a:extLst>
              </p:cNvPr>
              <p:cNvPicPr/>
              <p:nvPr/>
            </p:nvPicPr>
            <p:blipFill>
              <a:blip r:embed="rId3"/>
              <a:stretch>
                <a:fillRect/>
              </a:stretch>
            </p:blipFill>
            <p:spPr>
              <a:xfrm>
                <a:off x="-1273680" y="1653825"/>
                <a:ext cx="108000" cy="216000"/>
              </a:xfrm>
              <a:prstGeom prst="rect">
                <a:avLst/>
              </a:prstGeom>
            </p:spPr>
          </p:pic>
        </mc:Fallback>
      </mc:AlternateContent>
      <p:graphicFrame>
        <p:nvGraphicFramePr>
          <p:cNvPr id="6" name="Πίνακας 5">
            <a:extLst>
              <a:ext uri="{FF2B5EF4-FFF2-40B4-BE49-F238E27FC236}">
                <a16:creationId xmlns:a16="http://schemas.microsoft.com/office/drawing/2014/main" id="{01752BEE-47DC-4B53-732B-FADBF660EBE6}"/>
              </a:ext>
            </a:extLst>
          </p:cNvPr>
          <p:cNvGraphicFramePr>
            <a:graphicFrameLocks noGrp="1"/>
          </p:cNvGraphicFramePr>
          <p:nvPr>
            <p:extLst>
              <p:ext uri="{D42A27DB-BD31-4B8C-83A1-F6EECF244321}">
                <p14:modId xmlns:p14="http://schemas.microsoft.com/office/powerpoint/2010/main" val="2468593848"/>
              </p:ext>
            </p:extLst>
          </p:nvPr>
        </p:nvGraphicFramePr>
        <p:xfrm>
          <a:off x="2970256" y="795341"/>
          <a:ext cx="6898767" cy="4978610"/>
        </p:xfrm>
        <a:graphic>
          <a:graphicData uri="http://schemas.openxmlformats.org/drawingml/2006/table">
            <a:tbl>
              <a:tblPr firstRow="1" firstCol="1" bandRow="1"/>
              <a:tblGrid>
                <a:gridCol w="6898767">
                  <a:extLst>
                    <a:ext uri="{9D8B030D-6E8A-4147-A177-3AD203B41FA5}">
                      <a16:colId xmlns:a16="http://schemas.microsoft.com/office/drawing/2014/main" val="469162563"/>
                    </a:ext>
                  </a:extLst>
                </a:gridCol>
              </a:tblGrid>
              <a:tr h="4978610">
                <a:tc>
                  <a:txBody>
                    <a:bodyPr/>
                    <a:lstStyle/>
                    <a:p>
                      <a:pPr marL="342900" lvl="0" indent="-342900">
                        <a:lnSpc>
                          <a:spcPct val="107000"/>
                        </a:lnSpc>
                        <a:buFont typeface="+mj-lt"/>
                        <a:buAutoNum type="arabicPeriod" startAt="4"/>
                      </a:pP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ΠΑΡΑΔΟΤΕΑ ΠΡΑΞΗΣ  </a:t>
                      </a:r>
                      <a:endParaRPr lang="el-GR" sz="900" kern="100" dirty="0">
                        <a:effectLst/>
                        <a:latin typeface="Aptos" panose="020B0004020202020204" pitchFamily="34" charset="0"/>
                        <a:ea typeface="Aptos" panose="020B0004020202020204" pitchFamily="34" charset="0"/>
                        <a:cs typeface="Times New Roman" panose="02020603050405020304" pitchFamily="18" charset="0"/>
                      </a:endParaRPr>
                    </a:p>
                    <a:p>
                      <a:pPr marL="498475">
                        <a:lnSpc>
                          <a:spcPct val="107000"/>
                        </a:lnSpc>
                        <a:buNone/>
                      </a:pPr>
                      <a:r>
                        <a:rPr lang="el-GR" sz="1000" kern="100" dirty="0">
                          <a:solidFill>
                            <a:srgbClr val="00000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a:t>
                      </a:r>
                      <a:r>
                        <a:rPr lang="el-GR" sz="1000" kern="100" dirty="0">
                          <a:solidFill>
                            <a:srgbClr val="0070C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ΤΑ ΠΕΡΙΓΡΑΦΟΜΕΝΑ ΣΤΟ ΠΕΔΙΟ ΑΝΑΦΕΡΟΝΤΑΙ ΣΤΗΝ ΑΠΟΦΑΣΗ ΕΝΤΑΞΗΣ</a:t>
                      </a:r>
                      <a:r>
                        <a:rPr lang="el-GR" sz="1000" kern="100" dirty="0">
                          <a:solidFill>
                            <a:srgbClr val="00000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a:t>
                      </a:r>
                      <a:endParaRPr lang="el-GR" sz="900" kern="100" dirty="0">
                        <a:effectLst/>
                        <a:latin typeface="Aptos" panose="020B0004020202020204" pitchFamily="34" charset="0"/>
                        <a:ea typeface="Aptos" panose="020B0004020202020204" pitchFamily="34" charset="0"/>
                        <a:cs typeface="Times New Roman" panose="02020603050405020304" pitchFamily="18" charset="0"/>
                      </a:endParaRPr>
                    </a:p>
                    <a:p>
                      <a:pPr marL="498475">
                        <a:lnSpc>
                          <a:spcPct val="107000"/>
                        </a:lnSpc>
                        <a:spcAft>
                          <a:spcPts val="800"/>
                        </a:spcAft>
                        <a:buNone/>
                      </a:pP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l-GR" sz="900" kern="100" dirty="0">
                        <a:effectLst/>
                        <a:latin typeface="Aptos" panose="020B0004020202020204" pitchFamily="34" charset="0"/>
                        <a:ea typeface="Aptos" panose="020B0004020202020204" pitchFamily="34" charset="0"/>
                        <a:cs typeface="Times New Roman" panose="02020603050405020304" pitchFamily="18" charset="0"/>
                      </a:endParaRPr>
                    </a:p>
                    <a:p>
                      <a:pPr marL="262890" marR="68580">
                        <a:lnSpc>
                          <a:spcPct val="107000"/>
                        </a:lnSpc>
                        <a:spcAft>
                          <a:spcPts val="800"/>
                        </a:spcAft>
                        <a:buNone/>
                      </a:pP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Τα παραδοτέα της Πράξης είναι:</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Γενικές Εργασίες </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ΓΕ1 Εγκατάσταση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ethernet</a:t>
                      </a: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και καλωδίων ήχου</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ΓΕ2 Μελέτη και εγκατάσταση ασύρματου δικτύου</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ΓΕ3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Eγκατάσταση</a:t>
                      </a: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Εξοπλισμού</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Παραδοτέα χώρου Α – Κέντρο Φυσικής Ιστορίας στο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Παρανέστι</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ΠΕ.Α.1 Αίθουσα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Virtual</a:t>
                      </a: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Reality</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ΠΕ.Α.2 Μακέτα ορεινού όγκου Ροδόπης</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ΠΕ.Α.3 Εφαρμογή επαυξημένης πραγματικότητας (AR)</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ΠΕ.Α.4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Διαδραστικός</a:t>
                      </a: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Τοίχος</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ΠΕ.Α.5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Ηχοτοπίο</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ΠΕ.Α.6 Κεντρικό Σύστημα Ελέγχου και Διαχείρισης των Εκθεσιακών Εφαρμογών</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ΠΕ.Α.7 Εργασίες αναβάθμισης εκθεσιακού περιβάλλοντος βάσει Εκθεσιακού σεναρίου</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Παραδοτέα χώρου Β – Κέντρο Λαϊκής Παράδοσης στην Πτελέα</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ΠΕ.Β.1 Εργασίες και Παρεμβάσεις στο Πολιτιστικό Κέντρο "Οι Άνθρωποι αυτού του Τόπου"</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ΠΕ.Β.2 Ψηφιακή Προβολή στο Φόντο των Υφιστάμενων Αναπαραστάσεων</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ΠΕ.Β.3 Στάσεις με Ηχητικά Αποσπάσματα </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ΠΕ.Β.4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Διαδραστικό</a:t>
                      </a: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Βιβλίο Αναμνήσεων</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ΠΕ.Β.5 Ψηφιακή Προβολή "Γύρω από το Τραπέζι"</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Παραδοτέα χώρου Γ – Κέντρο Ιστορίας στην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Πλατανιά</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ΠΕ.Γ.1 Εργασίες και Παρεμβάσεις στο Πολιτιστικό Συγκρότημα </a:t>
                      </a:r>
                      <a:r>
                        <a:rPr lang="el-GR" sz="1000" kern="100" dirty="0" err="1">
                          <a:solidFill>
                            <a:srgbClr val="000000"/>
                          </a:solidFill>
                          <a:effectLst/>
                          <a:latin typeface="Arial" panose="020B0604020202020204" pitchFamily="34" charset="0"/>
                          <a:ea typeface="Arial" panose="020B0604020202020204" pitchFamily="34" charset="0"/>
                          <a:cs typeface="Times New Roman" panose="02020603050405020304" pitchFamily="18" charset="0"/>
                        </a:rPr>
                        <a:t>Πλατανιάς</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ΠΕ.Γ.2 Ψηφιακή Προβολή στον Μαυροπίνακα </a:t>
                      </a:r>
                      <a:br>
                        <a:rPr lang="el-GR"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r>
                        <a:rPr lang="el-GR" sz="10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ΠΕ.Γ.3 Ζώντας τον Μύθο του Τόπου</a:t>
                      </a:r>
                      <a:endParaRPr lang="el-GR"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590056210"/>
                  </a:ext>
                </a:extLst>
              </a:tr>
            </a:tbl>
          </a:graphicData>
        </a:graphic>
      </p:graphicFrame>
    </p:spTree>
    <p:extLst>
      <p:ext uri="{BB962C8B-B14F-4D97-AF65-F5344CB8AC3E}">
        <p14:creationId xmlns:p14="http://schemas.microsoft.com/office/powerpoint/2010/main" val="121190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C573A-17D8-A293-5BFA-F0F9D71B3D49}"/>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564279E4-E243-1C08-788C-92A3B31C06A8}"/>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4C08AB09-6AC7-92CD-A67B-29C8A9900ABA}"/>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4C08AB09-6AC7-92CD-A67B-29C8A9900ABA}"/>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83821AD7-587C-15D7-1D82-5779E9FC3C60}"/>
              </a:ext>
            </a:extLst>
          </p:cNvPr>
          <p:cNvSpPr txBox="1"/>
          <p:nvPr/>
        </p:nvSpPr>
        <p:spPr>
          <a:xfrm>
            <a:off x="894784" y="691399"/>
            <a:ext cx="10402432" cy="543547"/>
          </a:xfrm>
          <a:prstGeom prst="rect">
            <a:avLst/>
          </a:prstGeom>
          <a:noFill/>
        </p:spPr>
        <p:txBody>
          <a:bodyPr wrap="square">
            <a:spAutoFit/>
          </a:bodyPr>
          <a:lstStyle/>
          <a:p>
            <a:pPr>
              <a:lnSpc>
                <a:spcPct val="107000"/>
              </a:lnSpc>
              <a:spcAft>
                <a:spcPts val="800"/>
              </a:spcAft>
              <a:buNone/>
            </a:pPr>
            <a:r>
              <a:rPr lang="el-GR" sz="14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 ΛΕΙΤΟΥΡΓΙΚΟΤΗΤΑ ΠΡΑΞΗΣ ΚΑΙ ΑΞΙΟΠΟΙΗΣΗ ΤΩΝ ΑΠΟΤΕΛΕΣΜΑΤΩΝ ΤΗΣ </a:t>
            </a:r>
            <a:r>
              <a:rPr lang="el-GR" sz="14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(αναφορά των απαιτούμενων ενεργειών, με τις οποίες </a:t>
            </a:r>
            <a:r>
              <a:rPr lang="el-GR" sz="14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διασφαλίζεται</a:t>
            </a:r>
            <a:r>
              <a:rPr lang="el-GR" sz="14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η λειτουργικότητα της πράξης, αναφορά του τρόπου αξιοποίησης των</a:t>
            </a:r>
            <a:r>
              <a:rPr lang="el-GR" sz="1400" kern="100" dirty="0">
                <a:latin typeface="Aptos" panose="020B0004020202020204" pitchFamily="34" charset="0"/>
                <a:ea typeface="Times New Roman" panose="02020603050405020304" pitchFamily="18" charset="0"/>
                <a:cs typeface="Times New Roman" panose="02020603050405020304" pitchFamily="18" charset="0"/>
              </a:rPr>
              <a:t> </a:t>
            </a:r>
            <a:r>
              <a:rPr lang="el-GR" sz="14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αποτελεσμάτων της πράξης)</a:t>
            </a:r>
            <a:endParaRPr lang="el-GR"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CB94E5-16F7-2639-382D-F8ED1161F30D}"/>
              </a:ext>
            </a:extLst>
          </p:cNvPr>
          <p:cNvSpPr txBox="1"/>
          <p:nvPr/>
        </p:nvSpPr>
        <p:spPr>
          <a:xfrm>
            <a:off x="894784" y="1650490"/>
            <a:ext cx="10185578" cy="4530536"/>
          </a:xfrm>
          <a:prstGeom prst="rect">
            <a:avLst/>
          </a:prstGeom>
          <a:noFill/>
        </p:spPr>
        <p:txBody>
          <a:bodyPr wrap="square">
            <a:spAutoFit/>
          </a:bodyPr>
          <a:lstStyle/>
          <a:p>
            <a:pPr>
              <a:lnSpc>
                <a:spcPct val="150000"/>
              </a:lnSpc>
            </a:pPr>
            <a:r>
              <a:rPr lang="el-GR" sz="1400" b="1" dirty="0">
                <a:latin typeface="Arial" panose="020B0604020202020204" pitchFamily="34" charset="0"/>
                <a:cs typeface="Arial" panose="020B0604020202020204" pitchFamily="34" charset="0"/>
              </a:rPr>
              <a:t>Διασφάλιση</a:t>
            </a:r>
            <a:r>
              <a:rPr lang="el-GR" sz="1400" dirty="0">
                <a:latin typeface="Arial" panose="020B0604020202020204" pitchFamily="34" charset="0"/>
                <a:cs typeface="Arial" panose="020B0604020202020204" pitchFamily="34" charset="0"/>
              </a:rPr>
              <a:t> σημαίνει την προστασία, εγγύηση ή διατήρηση κάποιου πράγματος</a:t>
            </a:r>
            <a:r>
              <a:rPr lang="el-GR" sz="1400" b="0" i="0" dirty="0">
                <a:solidFill>
                  <a:srgbClr val="0A0A0A"/>
                </a:solidFill>
                <a:effectLst/>
                <a:latin typeface="Arial" panose="020B0604020202020204" pitchFamily="34" charset="0"/>
                <a:cs typeface="Arial" panose="020B0604020202020204" pitchFamily="34" charset="0"/>
              </a:rPr>
              <a:t> (δικαιώματος, αποτελέσματος, ποιότητας).</a:t>
            </a:r>
          </a:p>
          <a:p>
            <a:pPr>
              <a:lnSpc>
                <a:spcPct val="150000"/>
              </a:lnSpc>
            </a:pPr>
            <a:r>
              <a:rPr lang="el-GR" sz="1400" dirty="0">
                <a:solidFill>
                  <a:srgbClr val="0A0A0A"/>
                </a:solidFill>
                <a:latin typeface="Arial" panose="020B0604020202020204" pitchFamily="34" charset="0"/>
                <a:cs typeface="Arial" panose="020B0604020202020204" pitchFamily="34" charset="0"/>
              </a:rPr>
              <a:t>Ενδεχομένως να πρέπει να καθοριστούν Διαδικασίες ή και πρωτόκολλα λειτουργίας και να δοθούν εγγυήσεις  για την διατήρηση του αποτελέσματος. </a:t>
            </a:r>
          </a:p>
          <a:p>
            <a:pPr>
              <a:lnSpc>
                <a:spcPct val="150000"/>
              </a:lnSpc>
            </a:pPr>
            <a:r>
              <a:rPr lang="el-GR" sz="1400" dirty="0">
                <a:solidFill>
                  <a:srgbClr val="0A0A0A"/>
                </a:solidFill>
                <a:latin typeface="Arial" panose="020B0604020202020204" pitchFamily="34" charset="0"/>
                <a:cs typeface="Arial" panose="020B0604020202020204" pitchFamily="34" charset="0"/>
              </a:rPr>
              <a:t>Να </a:t>
            </a:r>
            <a:r>
              <a:rPr lang="el-GR" sz="1400" b="1" dirty="0">
                <a:solidFill>
                  <a:srgbClr val="0A0A0A"/>
                </a:solidFill>
                <a:latin typeface="Arial" panose="020B0604020202020204" pitchFamily="34" charset="0"/>
                <a:cs typeface="Arial" panose="020B0604020202020204" pitchFamily="34" charset="0"/>
              </a:rPr>
              <a:t>αναφερθεί το τμήμα του Φορέα </a:t>
            </a:r>
            <a:r>
              <a:rPr lang="el-GR" sz="1400" dirty="0">
                <a:solidFill>
                  <a:srgbClr val="0A0A0A"/>
                </a:solidFill>
                <a:latin typeface="Arial" panose="020B0604020202020204" pitchFamily="34" charset="0"/>
                <a:cs typeface="Arial" panose="020B0604020202020204" pitchFamily="34" charset="0"/>
              </a:rPr>
              <a:t>που ή έχει ούτως ή άλλως την αρμοδιότητα λειτουργίας του είδους της πράξης.</a:t>
            </a:r>
          </a:p>
          <a:p>
            <a:pPr>
              <a:lnSpc>
                <a:spcPct val="150000"/>
              </a:lnSpc>
            </a:pPr>
            <a:r>
              <a:rPr lang="el-GR" sz="1400" dirty="0">
                <a:solidFill>
                  <a:srgbClr val="0A0A0A"/>
                </a:solidFill>
                <a:latin typeface="Arial" panose="020B0604020202020204" pitchFamily="34" charset="0"/>
                <a:cs typeface="Arial" panose="020B0604020202020204" pitchFamily="34" charset="0"/>
              </a:rPr>
              <a:t>Εάν απαιτείται εκπαίδευση προσωπικού, τρόπος συντήρησης και διατήρησης και αξιοποίησης αυτής</a:t>
            </a:r>
          </a:p>
          <a:p>
            <a:pPr>
              <a:lnSpc>
                <a:spcPct val="150000"/>
              </a:lnSpc>
            </a:pPr>
            <a:r>
              <a:rPr lang="el-GR" sz="1400" dirty="0">
                <a:solidFill>
                  <a:srgbClr val="0A0A0A"/>
                </a:solidFill>
                <a:latin typeface="Arial" panose="020B0604020202020204" pitchFamily="34" charset="0"/>
                <a:cs typeface="Arial" panose="020B0604020202020204" pitchFamily="34" charset="0"/>
              </a:rPr>
              <a:t>πχ.   </a:t>
            </a:r>
          </a:p>
          <a:p>
            <a:pPr>
              <a:buNone/>
            </a:pP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Προκειμένου να διασφαλιστεί η λειτουργικότητα της πράξης προβλέπονται μια σειρά από ενέργειες: </a:t>
            </a:r>
            <a:endParaRPr lang="el-GR" sz="1200" kern="100" dirty="0">
              <a:effectLst/>
              <a:latin typeface="Arial" panose="020B0604020202020204" pitchFamily="34" charset="0"/>
              <a:ea typeface="Aptos" panose="020B0004020202020204" pitchFamily="34" charset="0"/>
              <a:cs typeface="Arial" panose="020B0604020202020204" pitchFamily="34" charset="0"/>
            </a:endParaRPr>
          </a:p>
          <a:p>
            <a:pPr>
              <a:buNone/>
            </a:pP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Μετά την ανάπτυξη των αναγκαίων εργαλείων και υποδομών λογισμικού, έχοντας καθορίσει παράλληλα πλαίσιο λειτουργίας. θα διεξαχθούν εκπαιδευτικές συνεδρίες με το αρμόδιο προσωπικό του Δήμου ώστε να είναι σε θέση να υποστηρίξει την διαχείριση της λειτουργίας του μακροπρόθεσμα. </a:t>
            </a:r>
            <a:endParaRPr lang="el-GR" sz="1200" kern="100" dirty="0">
              <a:effectLst/>
              <a:latin typeface="Arial" panose="020B0604020202020204" pitchFamily="34" charset="0"/>
              <a:ea typeface="Aptos" panose="020B0004020202020204" pitchFamily="34" charset="0"/>
              <a:cs typeface="Arial" panose="020B0604020202020204" pitchFamily="34" charset="0"/>
            </a:endParaRPr>
          </a:p>
          <a:p>
            <a:pPr>
              <a:buNone/>
            </a:pP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Σημαντική επίσης ενέργεια είναι η πιλοτική εφαρμογή του πλαισίου λειτουργίας για ένα χρονικό διάστημα 6 μηνών προκειμένου να εμπεδωθεί το νέο πλαίσιο και να γίνουν οι αναγκαίες διορθωτικές ενέργειες στο λογισμικό ή και στο πλαίσιο λειτουργίας. Στο διάστημα αυτό θα χρησιμοποιείται το λογισμικό εφαρμόζοντας τα προτεινόμενα μέτρα μετρώντας ταυτόχρονα τους προβλεπόμενους δείκτες παρακολούθησης.</a:t>
            </a:r>
            <a:endParaRPr lang="el-GR" sz="1200" kern="100" dirty="0">
              <a:effectLst/>
              <a:latin typeface="Arial" panose="020B0604020202020204" pitchFamily="34" charset="0"/>
              <a:ea typeface="Aptos" panose="020B0004020202020204" pitchFamily="34" charset="0"/>
              <a:cs typeface="Arial" panose="020B0604020202020204" pitchFamily="34" charset="0"/>
            </a:endParaRPr>
          </a:p>
          <a:p>
            <a:pPr>
              <a:buNone/>
            </a:pP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Επιπλέον μια ιδιαίτερα κρίσιμη συνιστώσα διασφάλισης της λειτουργικότητας της πράξης είναι η ενεργοποίηση της</a:t>
            </a:r>
            <a:endParaRPr lang="el-GR" sz="1200" kern="100" dirty="0">
              <a:effectLst/>
              <a:latin typeface="Arial" panose="020B0604020202020204" pitchFamily="34" charset="0"/>
              <a:ea typeface="Aptos" panose="020B0004020202020204" pitchFamily="34" charset="0"/>
              <a:cs typeface="Arial" panose="020B0604020202020204" pitchFamily="34" charset="0"/>
            </a:endParaRPr>
          </a:p>
          <a:p>
            <a:pPr>
              <a:buNone/>
            </a:pP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τοπικής κοινότητας μέσα από τις προβλεπόμενες δράσεις δημοσιότητας και δικτύωσης. Η </a:t>
            </a:r>
            <a:r>
              <a:rPr lang="el-GR" sz="1200" i="1" kern="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συμμετοχικότητα</a:t>
            </a: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αποτελεί</a:t>
            </a:r>
            <a:endParaRPr lang="el-GR" sz="1200" kern="100" dirty="0">
              <a:effectLst/>
              <a:latin typeface="Arial" panose="020B0604020202020204" pitchFamily="34" charset="0"/>
              <a:ea typeface="Aptos" panose="020B0004020202020204" pitchFamily="34" charset="0"/>
              <a:cs typeface="Arial" panose="020B0604020202020204" pitchFamily="34" charset="0"/>
            </a:endParaRPr>
          </a:p>
          <a:p>
            <a:pPr>
              <a:buNone/>
            </a:pP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βασικό παράγοντα επιτυχίας της πράξης, διασφαλίζοντας παράλληλα και την </a:t>
            </a:r>
            <a:r>
              <a:rPr lang="el-GR" sz="1200" i="1" kern="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διατηρησιμότητα</a:t>
            </a: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των αποτελεσμάτων της πράξης.</a:t>
            </a:r>
            <a:endParaRPr lang="el-GR" sz="1200" kern="100" dirty="0">
              <a:effectLst/>
              <a:latin typeface="Arial" panose="020B0604020202020204" pitchFamily="34" charset="0"/>
              <a:ea typeface="Aptos" panose="020B0004020202020204" pitchFamily="34" charset="0"/>
              <a:cs typeface="Arial" panose="020B0604020202020204" pitchFamily="34" charset="0"/>
            </a:endParaRPr>
          </a:p>
          <a:p>
            <a:pPr>
              <a:buNone/>
            </a:pP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Η αξιοποίηση των αποτελεσμάτων της πράξης θα έχει πολλαπλασιαστικό χαρακτήρα δεδομένου ότι τα παραδοτέα</a:t>
            </a:r>
            <a:endParaRPr lang="el-GR" sz="1200" kern="100" dirty="0">
              <a:effectLst/>
              <a:latin typeface="Arial" panose="020B0604020202020204" pitchFamily="34" charset="0"/>
              <a:ea typeface="Aptos" panose="020B0004020202020204" pitchFamily="34" charset="0"/>
              <a:cs typeface="Arial" panose="020B0604020202020204" pitchFamily="34" charset="0"/>
            </a:endParaRPr>
          </a:p>
          <a:p>
            <a:pPr>
              <a:buNone/>
            </a:pPr>
            <a:r>
              <a:rPr lang="el-GR" sz="12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της πράξης θα μπορούν εύκολα να χρησιμοποιηθούν και από άλλους Δήμους που αντιμετωπίζουν το ίδιο θέμα</a:t>
            </a:r>
            <a:endParaRPr lang="el-GR"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50000"/>
              </a:lnSpc>
            </a:pPr>
            <a:endParaRPr lang="el-G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992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a:extLst>
              <a:ext uri="{FF2B5EF4-FFF2-40B4-BE49-F238E27FC236}">
                <a16:creationId xmlns:a16="http://schemas.microsoft.com/office/drawing/2014/main" id="{B79E927B-B6D1-9B49-5180-D9BF8F10DBE3}"/>
              </a:ext>
            </a:extLst>
          </p:cNvPr>
          <p:cNvPicPr>
            <a:picLocks noChangeAspect="1"/>
          </p:cNvPicPr>
          <p:nvPr/>
        </p:nvPicPr>
        <p:blipFill>
          <a:blip r:embed="rId2"/>
          <a:srcRect t="11821" b="2886"/>
          <a:stretch>
            <a:fillRect/>
          </a:stretch>
        </p:blipFill>
        <p:spPr>
          <a:xfrm>
            <a:off x="0" y="810704"/>
            <a:ext cx="12192000" cy="5849333"/>
          </a:xfrm>
          <a:prstGeom prst="rect">
            <a:avLst/>
          </a:prstGeom>
        </p:spPr>
      </p:pic>
      <p:sp>
        <p:nvSpPr>
          <p:cNvPr id="4" name="Τίτλος 1">
            <a:extLst>
              <a:ext uri="{FF2B5EF4-FFF2-40B4-BE49-F238E27FC236}">
                <a16:creationId xmlns:a16="http://schemas.microsoft.com/office/drawing/2014/main" id="{64F1DC6E-9D0D-5381-D469-21F6E13E03FC}"/>
              </a:ext>
            </a:extLst>
          </p:cNvPr>
          <p:cNvSpPr>
            <a:spLocks noGrp="1"/>
          </p:cNvSpPr>
          <p:nvPr>
            <p:ph type="title"/>
          </p:nvPr>
        </p:nvSpPr>
        <p:spPr>
          <a:xfrm>
            <a:off x="0" y="0"/>
            <a:ext cx="12192000" cy="597912"/>
          </a:xfrm>
        </p:spPr>
        <p:txBody>
          <a:bodyPr vert="horz" lIns="91440" tIns="45720" rIns="91440" bIns="45720" rtlCol="0" anchor="ctr">
            <a:normAutofit/>
          </a:bodyPr>
          <a:lstStyle/>
          <a:p>
            <a:pPr algn="ctr"/>
            <a:r>
              <a:rPr lang="en-US" sz="3400" b="1" dirty="0">
                <a:solidFill>
                  <a:srgbClr val="144E8C"/>
                </a:solidFill>
                <a:latin typeface="Calibri" panose="020F0502020204030204" pitchFamily="34" charset="0"/>
              </a:rPr>
              <a:t>https://ops.gr/</a:t>
            </a:r>
            <a:endParaRPr lang="el-GR" sz="3400" b="1" dirty="0">
              <a:solidFill>
                <a:srgbClr val="144E8C"/>
              </a:solidFill>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Γραφή 1">
                <a:extLst>
                  <a:ext uri="{FF2B5EF4-FFF2-40B4-BE49-F238E27FC236}">
                    <a16:creationId xmlns:a16="http://schemas.microsoft.com/office/drawing/2014/main" id="{08702F3C-F6EC-8364-38EB-897F012325F3}"/>
                  </a:ext>
                </a:extLst>
              </p14:cNvPr>
              <p14:cNvContentPartPr/>
              <p14:nvPr/>
            </p14:nvContentPartPr>
            <p14:xfrm>
              <a:off x="4813113" y="251106"/>
              <a:ext cx="2410920" cy="96480"/>
            </p14:xfrm>
          </p:contentPart>
        </mc:Choice>
        <mc:Fallback xmlns="">
          <p:pic>
            <p:nvPicPr>
              <p:cNvPr id="2" name="Γραφή 1">
                <a:extLst>
                  <a:ext uri="{FF2B5EF4-FFF2-40B4-BE49-F238E27FC236}">
                    <a16:creationId xmlns:a16="http://schemas.microsoft.com/office/drawing/2014/main" id="{08702F3C-F6EC-8364-38EB-897F012325F3}"/>
                  </a:ext>
                </a:extLst>
              </p:cNvPr>
              <p:cNvPicPr/>
              <p:nvPr/>
            </p:nvPicPr>
            <p:blipFill>
              <a:blip r:embed="rId4"/>
              <a:stretch>
                <a:fillRect/>
              </a:stretch>
            </p:blipFill>
            <p:spPr>
              <a:xfrm>
                <a:off x="4759473" y="143106"/>
                <a:ext cx="251856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Γραφή 4">
                <a:extLst>
                  <a:ext uri="{FF2B5EF4-FFF2-40B4-BE49-F238E27FC236}">
                    <a16:creationId xmlns:a16="http://schemas.microsoft.com/office/drawing/2014/main" id="{E765769F-5E3D-8584-29C6-F3610AB55EF9}"/>
                  </a:ext>
                </a:extLst>
              </p14:cNvPr>
              <p14:cNvContentPartPr/>
              <p14:nvPr/>
            </p14:nvContentPartPr>
            <p14:xfrm>
              <a:off x="4866033" y="135186"/>
              <a:ext cx="2639160" cy="22680"/>
            </p14:xfrm>
          </p:contentPart>
        </mc:Choice>
        <mc:Fallback xmlns="">
          <p:pic>
            <p:nvPicPr>
              <p:cNvPr id="5" name="Γραφή 4">
                <a:extLst>
                  <a:ext uri="{FF2B5EF4-FFF2-40B4-BE49-F238E27FC236}">
                    <a16:creationId xmlns:a16="http://schemas.microsoft.com/office/drawing/2014/main" id="{E765769F-5E3D-8584-29C6-F3610AB55EF9}"/>
                  </a:ext>
                </a:extLst>
              </p:cNvPr>
              <p:cNvPicPr/>
              <p:nvPr/>
            </p:nvPicPr>
            <p:blipFill>
              <a:blip r:embed="rId6"/>
              <a:stretch>
                <a:fillRect/>
              </a:stretch>
            </p:blipFill>
            <p:spPr>
              <a:xfrm>
                <a:off x="4812033" y="27546"/>
                <a:ext cx="27468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Γραφή 5">
                <a:extLst>
                  <a:ext uri="{FF2B5EF4-FFF2-40B4-BE49-F238E27FC236}">
                    <a16:creationId xmlns:a16="http://schemas.microsoft.com/office/drawing/2014/main" id="{6BC5989D-F754-1DEB-A3A2-535314FAEEED}"/>
                  </a:ext>
                </a:extLst>
              </p14:cNvPr>
              <p14:cNvContentPartPr/>
              <p14:nvPr/>
            </p14:nvContentPartPr>
            <p14:xfrm>
              <a:off x="4771353" y="409146"/>
              <a:ext cx="2780280" cy="21960"/>
            </p14:xfrm>
          </p:contentPart>
        </mc:Choice>
        <mc:Fallback xmlns="">
          <p:pic>
            <p:nvPicPr>
              <p:cNvPr id="6" name="Γραφή 5">
                <a:extLst>
                  <a:ext uri="{FF2B5EF4-FFF2-40B4-BE49-F238E27FC236}">
                    <a16:creationId xmlns:a16="http://schemas.microsoft.com/office/drawing/2014/main" id="{6BC5989D-F754-1DEB-A3A2-535314FAEEED}"/>
                  </a:ext>
                </a:extLst>
              </p:cNvPr>
              <p:cNvPicPr/>
              <p:nvPr/>
            </p:nvPicPr>
            <p:blipFill>
              <a:blip r:embed="rId8"/>
              <a:stretch>
                <a:fillRect/>
              </a:stretch>
            </p:blipFill>
            <p:spPr>
              <a:xfrm>
                <a:off x="4717713" y="301506"/>
                <a:ext cx="288792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Γραφή 6">
                <a:extLst>
                  <a:ext uri="{FF2B5EF4-FFF2-40B4-BE49-F238E27FC236}">
                    <a16:creationId xmlns:a16="http://schemas.microsoft.com/office/drawing/2014/main" id="{D85C22FB-38E7-D4F1-D96C-6254CD4EB254}"/>
                  </a:ext>
                </a:extLst>
              </p14:cNvPr>
              <p14:cNvContentPartPr/>
              <p14:nvPr/>
            </p14:nvContentPartPr>
            <p14:xfrm>
              <a:off x="7325193" y="198906"/>
              <a:ext cx="214560" cy="43560"/>
            </p14:xfrm>
          </p:contentPart>
        </mc:Choice>
        <mc:Fallback xmlns="">
          <p:pic>
            <p:nvPicPr>
              <p:cNvPr id="7" name="Γραφή 6">
                <a:extLst>
                  <a:ext uri="{FF2B5EF4-FFF2-40B4-BE49-F238E27FC236}">
                    <a16:creationId xmlns:a16="http://schemas.microsoft.com/office/drawing/2014/main" id="{D85C22FB-38E7-D4F1-D96C-6254CD4EB254}"/>
                  </a:ext>
                </a:extLst>
              </p:cNvPr>
              <p:cNvPicPr/>
              <p:nvPr/>
            </p:nvPicPr>
            <p:blipFill>
              <a:blip r:embed="rId10"/>
              <a:stretch>
                <a:fillRect/>
              </a:stretch>
            </p:blipFill>
            <p:spPr>
              <a:xfrm>
                <a:off x="7271553" y="90906"/>
                <a:ext cx="32220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Γραφή 8">
                <a:extLst>
                  <a:ext uri="{FF2B5EF4-FFF2-40B4-BE49-F238E27FC236}">
                    <a16:creationId xmlns:a16="http://schemas.microsoft.com/office/drawing/2014/main" id="{D5E457AD-4BC5-A8A3-3318-401414C07ADD}"/>
                  </a:ext>
                </a:extLst>
              </p14:cNvPr>
              <p14:cNvContentPartPr/>
              <p14:nvPr/>
            </p14:nvContentPartPr>
            <p14:xfrm>
              <a:off x="4802313" y="177666"/>
              <a:ext cx="1541520" cy="212040"/>
            </p14:xfrm>
          </p:contentPart>
        </mc:Choice>
        <mc:Fallback xmlns="">
          <p:pic>
            <p:nvPicPr>
              <p:cNvPr id="9" name="Γραφή 8">
                <a:extLst>
                  <a:ext uri="{FF2B5EF4-FFF2-40B4-BE49-F238E27FC236}">
                    <a16:creationId xmlns:a16="http://schemas.microsoft.com/office/drawing/2014/main" id="{D5E457AD-4BC5-A8A3-3318-401414C07ADD}"/>
                  </a:ext>
                </a:extLst>
              </p:cNvPr>
              <p:cNvPicPr/>
              <p:nvPr/>
            </p:nvPicPr>
            <p:blipFill>
              <a:blip r:embed="rId12"/>
              <a:stretch>
                <a:fillRect/>
              </a:stretch>
            </p:blipFill>
            <p:spPr>
              <a:xfrm>
                <a:off x="4748673" y="69666"/>
                <a:ext cx="1649160" cy="427680"/>
              </a:xfrm>
              <a:prstGeom prst="rect">
                <a:avLst/>
              </a:prstGeom>
            </p:spPr>
          </p:pic>
        </mc:Fallback>
      </mc:AlternateContent>
    </p:spTree>
    <p:extLst>
      <p:ext uri="{BB962C8B-B14F-4D97-AF65-F5344CB8AC3E}">
        <p14:creationId xmlns:p14="http://schemas.microsoft.com/office/powerpoint/2010/main" val="201500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4AF4D-4BCA-2020-3612-882AC6FFFFBD}"/>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EA23B01C-C857-427F-1251-B890803D478B}"/>
              </a:ext>
            </a:extLst>
          </p:cNvPr>
          <p:cNvSpPr txBox="1">
            <a:spLocks/>
          </p:cNvSpPr>
          <p:nvPr/>
        </p:nvSpPr>
        <p:spPr>
          <a:xfrm>
            <a:off x="190498" y="241077"/>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nSpc>
                <a:spcPct val="107000"/>
              </a:lnSpc>
              <a:spcBef>
                <a:spcPts val="0"/>
              </a:spcBef>
              <a:spcAft>
                <a:spcPts val="800"/>
              </a:spcAft>
            </a:pPr>
            <a:r>
              <a:rPr lang="el-GR" sz="14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5. ΛΕΙΤΟΥΡΓΙΚΟΤΗΤΑ ΠΡΑΞΗΣ ΚΑΙ ΑΞΙΟΠΟΙΗΣΗ ΤΩΝ ΑΠΟΤΕΛΕΣΜΑΤΩΝ ΤΗΣ </a:t>
            </a:r>
            <a:r>
              <a:rPr lang="el-GR" sz="14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(αναφορά των απαιτούμενων ενεργειών, με τις οποίες </a:t>
            </a:r>
            <a:r>
              <a:rPr lang="el-GR" sz="14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διασφαλίζεται</a:t>
            </a:r>
            <a:r>
              <a:rPr lang="el-GR" sz="14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η λειτουργικότητα της πράξης, αναφορά του τρόπου αξιοποίησης των</a:t>
            </a:r>
            <a:r>
              <a:rPr lang="el-GR" sz="1400" kern="10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 </a:t>
            </a:r>
            <a:r>
              <a:rPr lang="el-GR" sz="14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αποτελεσμάτων της πράξης)</a:t>
            </a:r>
            <a:endParaRPr lang="el-GR" sz="14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0FA725C7-A541-6411-40BD-0E7ED09B5F51}"/>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0FA725C7-A541-6411-40BD-0E7ED09B5F51}"/>
                  </a:ext>
                </a:extLst>
              </p:cNvPr>
              <p:cNvPicPr/>
              <p:nvPr/>
            </p:nvPicPr>
            <p:blipFill>
              <a:blip r:embed="rId3"/>
              <a:stretch>
                <a:fillRect/>
              </a:stretch>
            </p:blipFill>
            <p:spPr>
              <a:xfrm>
                <a:off x="-1273680" y="1653825"/>
                <a:ext cx="108000" cy="216000"/>
              </a:xfrm>
              <a:prstGeom prst="rect">
                <a:avLst/>
              </a:prstGeom>
            </p:spPr>
          </p:pic>
        </mc:Fallback>
      </mc:AlternateContent>
      <p:sp>
        <p:nvSpPr>
          <p:cNvPr id="5" name="TextBox 4">
            <a:extLst>
              <a:ext uri="{FF2B5EF4-FFF2-40B4-BE49-F238E27FC236}">
                <a16:creationId xmlns:a16="http://schemas.microsoft.com/office/drawing/2014/main" id="{F124F4C4-E089-8CB2-7E61-DC341EF39A22}"/>
              </a:ext>
            </a:extLst>
          </p:cNvPr>
          <p:cNvSpPr txBox="1"/>
          <p:nvPr/>
        </p:nvSpPr>
        <p:spPr>
          <a:xfrm>
            <a:off x="352229" y="705100"/>
            <a:ext cx="11287511" cy="601703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400" b="0" i="0" u="none" strike="noStrike" kern="1200" cap="none" spc="0" normalizeH="0" baseline="0" noProof="0" dirty="0">
                <a:ln>
                  <a:noFill/>
                </a:ln>
                <a:solidFill>
                  <a:srgbClr val="0A0A0A"/>
                </a:solidFill>
                <a:effectLst/>
                <a:uLnTx/>
                <a:uFillTx/>
                <a:latin typeface="Arial" panose="020B0604020202020204" pitchFamily="34" charset="0"/>
                <a:ea typeface="+mn-ea"/>
                <a:cs typeface="Arial" panose="020B0604020202020204" pitchFamily="34" charset="0"/>
              </a:rPr>
              <a:t>πχ.   Από πράξη δημοσιότητας ΣΒΑΑ</a:t>
            </a:r>
          </a:p>
          <a:p>
            <a:pPr>
              <a:buNone/>
            </a:pPr>
            <a:r>
              <a:rPr lang="el-GR" sz="1200" b="0" i="1" dirty="0">
                <a:solidFill>
                  <a:srgbClr val="0070C0"/>
                </a:solidFill>
                <a:effectLst/>
                <a:latin typeface="Arial" panose="020B0604020202020204" pitchFamily="34" charset="0"/>
              </a:rPr>
              <a:t>Η λειτουργικότητα της πράξης διασφαλίζεται μέσα από τη στενή συνεργασία του Αναδόχου με τις υπηρεσίες του Δήμου ΧΧΧΧΧΧΧ, καθώς και από την τήρηση του εγκεκριμένου χρονοδιαγράμματος και των κανόνων δημοσιότητας του Ε.Π. «Ανατολική Μακεδονία – Θράκη». Η Ομάδα Έργου παρακολουθεί συστηματικά την εφαρμογή των δράσεων επικοινωνίας, εξασφαλίζοντας την ποιότητα και την αποτελεσματικότητά τους.</a:t>
            </a:r>
          </a:p>
          <a:p>
            <a:pPr>
              <a:buNone/>
            </a:pPr>
            <a:r>
              <a:rPr lang="el-GR" sz="1200" b="0" i="1" dirty="0">
                <a:solidFill>
                  <a:srgbClr val="0070C0"/>
                </a:solidFill>
                <a:effectLst/>
                <a:latin typeface="Arial" panose="020B0604020202020204" pitchFamily="34" charset="0"/>
              </a:rPr>
              <a:t>Τα αποτελέσματα της πράξης – όπως τα παραγόμενα δημιουργικά υλικά, τα εργαλεία προβολής και οι επαφές με τα ΜΜΕ και το κοινό – παραμένουν διαθέσιμα στον Δήμο και μπορούν να αξιοποιηθούν και μελλοντικά, στο πλαίσιο άλλων δράσεων προβολής, ενημέρωσης ή ευαισθητοποίησης. Ιδιαίτερα, το δημιουργικό </a:t>
            </a:r>
            <a:r>
              <a:rPr lang="el-GR" sz="1200" b="0" i="1" dirty="0" err="1">
                <a:solidFill>
                  <a:srgbClr val="0070C0"/>
                </a:solidFill>
                <a:effectLst/>
                <a:latin typeface="Arial" panose="020B0604020202020204" pitchFamily="34" charset="0"/>
              </a:rPr>
              <a:t>concept</a:t>
            </a:r>
            <a:r>
              <a:rPr lang="el-GR" sz="1200" b="0" i="1" dirty="0">
                <a:solidFill>
                  <a:srgbClr val="0070C0"/>
                </a:solidFill>
                <a:effectLst/>
                <a:latin typeface="Arial" panose="020B0604020202020204" pitchFamily="34" charset="0"/>
              </a:rPr>
              <a:t>, τα σποτ και το έντυπο/ψηφιακό υλικό συγκροτούν ένα συνεκτικό εργαλείο δημοτικής επικοινωνίας που δύναται να επαναχρησιμοποιηθεί ή να επεκταθεί.</a:t>
            </a:r>
          </a:p>
          <a:p>
            <a:pPr>
              <a:buNone/>
            </a:pPr>
            <a:r>
              <a:rPr lang="el-GR" sz="1200" b="0" i="1" dirty="0">
                <a:solidFill>
                  <a:srgbClr val="0070C0"/>
                </a:solidFill>
                <a:effectLst/>
                <a:latin typeface="Arial" panose="020B0604020202020204" pitchFamily="34" charset="0"/>
              </a:rPr>
              <a:t>Η λειτουργική αξιοποίηση ενισχύεται περαιτέρω μέσω της:</a:t>
            </a:r>
          </a:p>
          <a:p>
            <a:pPr>
              <a:buNone/>
            </a:pPr>
            <a:r>
              <a:rPr lang="el-GR" sz="1200" b="0" i="1" dirty="0">
                <a:solidFill>
                  <a:srgbClr val="0070C0"/>
                </a:solidFill>
                <a:effectLst/>
                <a:latin typeface="Arial" panose="020B0604020202020204" pitchFamily="34" charset="0"/>
              </a:rPr>
              <a:t>- διατήρησης του περιεχομένου στα ψηφιακά μέσα (</a:t>
            </a:r>
            <a:r>
              <a:rPr lang="el-GR" sz="1200" b="0" i="1" dirty="0" err="1">
                <a:solidFill>
                  <a:srgbClr val="0070C0"/>
                </a:solidFill>
                <a:effectLst/>
                <a:latin typeface="Arial" panose="020B0604020202020204" pitchFamily="34" charset="0"/>
              </a:rPr>
              <a:t>social</a:t>
            </a:r>
            <a:r>
              <a:rPr lang="el-GR" sz="1200" b="0" i="1" dirty="0">
                <a:solidFill>
                  <a:srgbClr val="0070C0"/>
                </a:solidFill>
                <a:effectLst/>
                <a:latin typeface="Arial" panose="020B0604020202020204" pitchFamily="34" charset="0"/>
              </a:rPr>
              <a:t> </a:t>
            </a:r>
            <a:r>
              <a:rPr lang="el-GR" sz="1200" b="0" i="1" dirty="0" err="1">
                <a:solidFill>
                  <a:srgbClr val="0070C0"/>
                </a:solidFill>
                <a:effectLst/>
                <a:latin typeface="Arial" panose="020B0604020202020204" pitchFamily="34" charset="0"/>
              </a:rPr>
              <a:t>media</a:t>
            </a:r>
            <a:r>
              <a:rPr lang="el-GR" sz="1200" b="0" i="1" dirty="0">
                <a:solidFill>
                  <a:srgbClr val="0070C0"/>
                </a:solidFill>
                <a:effectLst/>
                <a:latin typeface="Arial" panose="020B0604020202020204" pitchFamily="34" charset="0"/>
              </a:rPr>
              <a:t>, ιστοσελίδες),</a:t>
            </a:r>
          </a:p>
          <a:p>
            <a:pPr>
              <a:buNone/>
            </a:pPr>
            <a:r>
              <a:rPr lang="el-GR" sz="1200" b="0" i="1" dirty="0">
                <a:solidFill>
                  <a:srgbClr val="0070C0"/>
                </a:solidFill>
                <a:effectLst/>
                <a:latin typeface="Arial" panose="020B0604020202020204" pitchFamily="34" charset="0"/>
              </a:rPr>
              <a:t>- χρήσης του παραγόμενου υλικού σε μελλοντικές καμπάνιες,</a:t>
            </a:r>
          </a:p>
          <a:p>
            <a:pPr marL="171450" indent="-171450">
              <a:buFontTx/>
              <a:buChar char="-"/>
            </a:pPr>
            <a:r>
              <a:rPr lang="el-GR" sz="1200" b="0" i="1" dirty="0">
                <a:solidFill>
                  <a:srgbClr val="0070C0"/>
                </a:solidFill>
                <a:effectLst/>
                <a:latin typeface="Arial" panose="020B0604020202020204" pitchFamily="34" charset="0"/>
              </a:rPr>
              <a:t>ενσωμάτωσης των εκροών στις γενικότερες στρατηγικές επικοινωνίας και εξωστρέφειας του Δήμου.</a:t>
            </a:r>
            <a:r>
              <a:rPr lang="el-GR" sz="1200" i="1" dirty="0">
                <a:solidFill>
                  <a:srgbClr val="0070C0"/>
                </a:solidFill>
              </a:rPr>
              <a:t> </a:t>
            </a:r>
          </a:p>
          <a:p>
            <a:r>
              <a:rPr lang="el-GR" sz="1400" dirty="0">
                <a:solidFill>
                  <a:srgbClr val="0A0A0A"/>
                </a:solidFill>
                <a:latin typeface="Arial" panose="020B0604020202020204" pitchFamily="34" charset="0"/>
                <a:cs typeface="Arial" panose="020B0604020202020204" pitchFamily="34" charset="0"/>
              </a:rPr>
              <a:t>πχ.</a:t>
            </a:r>
          </a:p>
          <a:p>
            <a:r>
              <a:rPr lang="el-GR" sz="1200" i="1" dirty="0">
                <a:solidFill>
                  <a:srgbClr val="0070C0"/>
                </a:solidFill>
                <a:latin typeface="Arial" panose="020B0604020202020204" pitchFamily="34" charset="0"/>
                <a:cs typeface="Arial" panose="020B0604020202020204" pitchFamily="34" charset="0"/>
              </a:rPr>
              <a:t>Η λειτουργικότητα της Πράξης διασφαλίζεται μέσω ενός ολοκληρωμένου πλαισίου τεχνικής, οργανωτικής και παιδαγωγικής υποστήριξης, το οποίο ενσωματώνεται τόσο στον σχεδιασμό των παραδοτέων όσο και στη φάση ωρίμανσης και εγκατάστασης των εφαρμογών. Συγκεκριμένα:</a:t>
            </a:r>
          </a:p>
          <a:p>
            <a:r>
              <a:rPr lang="el-GR" sz="1200" i="1" dirty="0">
                <a:solidFill>
                  <a:srgbClr val="0070C0"/>
                </a:solidFill>
                <a:latin typeface="Arial" panose="020B0604020202020204" pitchFamily="34" charset="0"/>
                <a:cs typeface="Arial" panose="020B0604020202020204" pitchFamily="34" charset="0"/>
              </a:rPr>
              <a:t>• Η εγκατάσταση κεντρικού συστήματος ελέγχου επιτρέπει την παρακολούθηση και διαχείριση όλων των ψηφιακών εφαρμογών, τη συνεχή ανανέωση του περιεχομένου και τη διασφάλιση της μακροχρόνιας λειτουργίας των εκθεσιακών μονάδων.</a:t>
            </a:r>
          </a:p>
          <a:p>
            <a:r>
              <a:rPr lang="el-GR" sz="1200" i="1" dirty="0">
                <a:solidFill>
                  <a:srgbClr val="0070C0"/>
                </a:solidFill>
                <a:latin typeface="Arial" panose="020B0604020202020204" pitchFamily="34" charset="0"/>
                <a:cs typeface="Arial" panose="020B0604020202020204" pitchFamily="34" charset="0"/>
              </a:rPr>
              <a:t>• Η υλοποίηση ενιαίου περιβάλλοντος υποστήριξης και τεχνικής συντήρησης εξασφαλίζει τη διατήρηση της επιχειρησιακής ετοιμότητας των εφαρμογών, την αποκατάσταση τεχνικών προβλημάτων και τη συμβατότητα με μελλοντικές αναβαθμίσεις.</a:t>
            </a:r>
          </a:p>
          <a:p>
            <a:r>
              <a:rPr lang="el-GR" sz="1200" i="1" dirty="0">
                <a:solidFill>
                  <a:srgbClr val="0070C0"/>
                </a:solidFill>
                <a:latin typeface="Arial" panose="020B0604020202020204" pitchFamily="34" charset="0"/>
                <a:cs typeface="Arial" panose="020B0604020202020204" pitchFamily="34" charset="0"/>
              </a:rPr>
              <a:t>• Η εκπαίδευση του προσωπικού του Δήμου ή των δομών φιλοξενίας (Κέντρα Ιστορίας και Παράδοσης) ως προς τη χρήση του εξοπλισμού και των εφαρμογών, διασφαλίζει την καθημερινή λειτουργία και την αυτοδύναμη αξιοποίηση των εργαλείων.</a:t>
            </a:r>
          </a:p>
          <a:p>
            <a:r>
              <a:rPr lang="el-GR" sz="1200" i="1" dirty="0">
                <a:solidFill>
                  <a:srgbClr val="0070C0"/>
                </a:solidFill>
                <a:latin typeface="Arial" panose="020B0604020202020204" pitchFamily="34" charset="0"/>
                <a:cs typeface="Arial" panose="020B0604020202020204" pitchFamily="34" charset="0"/>
              </a:rPr>
              <a:t>Η αξιοποίηση των αποτελεσμάτων της Πράξης επιτυγχάνεται μέσα από:</a:t>
            </a:r>
          </a:p>
          <a:p>
            <a:r>
              <a:rPr lang="el-GR" sz="1200" i="1" dirty="0">
                <a:solidFill>
                  <a:srgbClr val="0070C0"/>
                </a:solidFill>
                <a:latin typeface="Arial" panose="020B0604020202020204" pitchFamily="34" charset="0"/>
                <a:cs typeface="Arial" panose="020B0604020202020204" pitchFamily="34" charset="0"/>
              </a:rPr>
              <a:t>• Την ενίσχυση της </a:t>
            </a:r>
            <a:r>
              <a:rPr lang="el-GR" sz="1200" i="1" dirty="0" err="1">
                <a:solidFill>
                  <a:srgbClr val="0070C0"/>
                </a:solidFill>
                <a:latin typeface="Arial" panose="020B0604020202020204" pitchFamily="34" charset="0"/>
                <a:cs typeface="Arial" panose="020B0604020202020204" pitchFamily="34" charset="0"/>
              </a:rPr>
              <a:t>επισκεψιμότητας</a:t>
            </a:r>
            <a:r>
              <a:rPr lang="el-GR" sz="1200" i="1" dirty="0">
                <a:solidFill>
                  <a:srgbClr val="0070C0"/>
                </a:solidFill>
                <a:latin typeface="Arial" panose="020B0604020202020204" pitchFamily="34" charset="0"/>
                <a:cs typeface="Arial" panose="020B0604020202020204" pitchFamily="34" charset="0"/>
              </a:rPr>
              <a:t> και την αύξηση της ελκυστικότητας των τριών επιλεγμένων χώρων παρέμβασης, προσφέροντας βιωματικές και </a:t>
            </a:r>
            <a:r>
              <a:rPr lang="el-GR" sz="1200" i="1" dirty="0" err="1">
                <a:solidFill>
                  <a:srgbClr val="0070C0"/>
                </a:solidFill>
                <a:latin typeface="Arial" panose="020B0604020202020204" pitchFamily="34" charset="0"/>
                <a:cs typeface="Arial" panose="020B0604020202020204" pitchFamily="34" charset="0"/>
              </a:rPr>
              <a:t>προσβάσιμες</a:t>
            </a:r>
            <a:r>
              <a:rPr lang="el-GR" sz="1200" i="1" dirty="0">
                <a:solidFill>
                  <a:srgbClr val="0070C0"/>
                </a:solidFill>
                <a:latin typeface="Arial" panose="020B0604020202020204" pitchFamily="34" charset="0"/>
                <a:cs typeface="Arial" panose="020B0604020202020204" pitchFamily="34" charset="0"/>
              </a:rPr>
              <a:t> εμπειρίες πολιτιστικής ερμηνείας.</a:t>
            </a:r>
          </a:p>
          <a:p>
            <a:r>
              <a:rPr lang="el-GR" sz="1200" i="1" dirty="0">
                <a:solidFill>
                  <a:srgbClr val="0070C0"/>
                </a:solidFill>
                <a:latin typeface="Arial" panose="020B0604020202020204" pitchFamily="34" charset="0"/>
                <a:cs typeface="Arial" panose="020B0604020202020204" pitchFamily="34" charset="0"/>
              </a:rPr>
              <a:t>• Την εκπαιδευτική αξιοποίηση των </a:t>
            </a:r>
            <a:r>
              <a:rPr lang="el-GR" sz="1200" i="1" dirty="0" err="1">
                <a:solidFill>
                  <a:srgbClr val="0070C0"/>
                </a:solidFill>
                <a:latin typeface="Arial" panose="020B0604020202020204" pitchFamily="34" charset="0"/>
                <a:cs typeface="Arial" panose="020B0604020202020204" pitchFamily="34" charset="0"/>
              </a:rPr>
              <a:t>πολυμεσικών</a:t>
            </a:r>
            <a:r>
              <a:rPr lang="el-GR" sz="1200" i="1" dirty="0">
                <a:solidFill>
                  <a:srgbClr val="0070C0"/>
                </a:solidFill>
                <a:latin typeface="Arial" panose="020B0604020202020204" pitchFamily="34" charset="0"/>
                <a:cs typeface="Arial" panose="020B0604020202020204" pitchFamily="34" charset="0"/>
              </a:rPr>
              <a:t> και </a:t>
            </a:r>
            <a:r>
              <a:rPr lang="el-GR" sz="1200" i="1" dirty="0" err="1">
                <a:solidFill>
                  <a:srgbClr val="0070C0"/>
                </a:solidFill>
                <a:latin typeface="Arial" panose="020B0604020202020204" pitchFamily="34" charset="0"/>
                <a:cs typeface="Arial" panose="020B0604020202020204" pitchFamily="34" charset="0"/>
              </a:rPr>
              <a:t>διαδραστικών</a:t>
            </a:r>
            <a:r>
              <a:rPr lang="el-GR" sz="1200" i="1" dirty="0">
                <a:solidFill>
                  <a:srgbClr val="0070C0"/>
                </a:solidFill>
                <a:latin typeface="Arial" panose="020B0604020202020204" pitchFamily="34" charset="0"/>
                <a:cs typeface="Arial" panose="020B0604020202020204" pitchFamily="34" charset="0"/>
              </a:rPr>
              <a:t> εφαρμογών από σχολεία, πολιτιστικούς φορείς και ομάδες ειδικού ενδιαφέροντος (</a:t>
            </a:r>
            <a:r>
              <a:rPr lang="el-GR" sz="1200" i="1" dirty="0" err="1">
                <a:solidFill>
                  <a:srgbClr val="0070C0"/>
                </a:solidFill>
                <a:latin typeface="Arial" panose="020B0604020202020204" pitchFamily="34" charset="0"/>
                <a:cs typeface="Arial" panose="020B0604020202020204" pitchFamily="34" charset="0"/>
              </a:rPr>
              <a:t>ΑμεΑ</a:t>
            </a:r>
            <a:r>
              <a:rPr lang="el-GR" sz="1200" i="1" dirty="0">
                <a:solidFill>
                  <a:srgbClr val="0070C0"/>
                </a:solidFill>
                <a:latin typeface="Arial" panose="020B0604020202020204" pitchFamily="34" charset="0"/>
                <a:cs typeface="Arial" panose="020B0604020202020204" pitchFamily="34" charset="0"/>
              </a:rPr>
              <a:t>, τρίτη ηλικία κ.ά.).</a:t>
            </a:r>
          </a:p>
          <a:p>
            <a:r>
              <a:rPr lang="el-GR" sz="1200" i="1" dirty="0">
                <a:solidFill>
                  <a:srgbClr val="0070C0"/>
                </a:solidFill>
                <a:latin typeface="Arial" panose="020B0604020202020204" pitchFamily="34" charset="0"/>
                <a:cs typeface="Arial" panose="020B0604020202020204" pitchFamily="34" charset="0"/>
              </a:rPr>
              <a:t>• Την ενσωμάτωση των εφαρμογών σε προγράμματα πολιτιστικού τουρισμού και περιβαλλοντικής ευαισθητοποίησης, στο πλαίσιο δράσεων τουριστικής προβολής, θεματικών διαδρομών και συμμετοχικής ερμηνείας.</a:t>
            </a:r>
          </a:p>
          <a:p>
            <a:r>
              <a:rPr lang="el-GR" sz="1200" i="1" dirty="0">
                <a:solidFill>
                  <a:srgbClr val="0070C0"/>
                </a:solidFill>
                <a:latin typeface="Arial" panose="020B0604020202020204" pitchFamily="34" charset="0"/>
                <a:cs typeface="Arial" panose="020B0604020202020204" pitchFamily="34" charset="0"/>
              </a:rPr>
              <a:t>• Τη συμβολή στη διαμόρφωση τοπικής ταυτότητας, μέσω της ανάδειξης του πολιτιστικού και φυσικού κεφαλαίου του Δήμου, ενισχύοντας τη συναισθηματική σύνδεση κατοίκων και επισκεπτών με τον τόπο </a:t>
            </a:r>
            <a:br>
              <a:rPr lang="el-GR" sz="1400" dirty="0"/>
            </a:br>
            <a:endParaRPr kumimoji="0" lang="el-GR"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43416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21432-C498-5219-33AF-A03A1D79C2E0}"/>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1C230694-3B41-3E93-C655-663209340898}"/>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5E22C388-8433-209E-F5B1-2F7F748D43DE}"/>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5E22C388-8433-209E-F5B1-2F7F748D43DE}"/>
                  </a:ext>
                </a:extLst>
              </p:cNvPr>
              <p:cNvPicPr/>
              <p:nvPr/>
            </p:nvPicPr>
            <p:blipFill>
              <a:blip r:embed="rId3"/>
              <a:stretch>
                <a:fillRect/>
              </a:stretch>
            </p:blipFill>
            <p:spPr>
              <a:xfrm>
                <a:off x="-1273680" y="1653825"/>
                <a:ext cx="108000" cy="216000"/>
              </a:xfrm>
              <a:prstGeom prst="rect">
                <a:avLst/>
              </a:prstGeom>
            </p:spPr>
          </p:pic>
        </mc:Fallback>
      </mc:AlternateContent>
      <p:sp>
        <p:nvSpPr>
          <p:cNvPr id="5" name="TextBox 4">
            <a:extLst>
              <a:ext uri="{FF2B5EF4-FFF2-40B4-BE49-F238E27FC236}">
                <a16:creationId xmlns:a16="http://schemas.microsoft.com/office/drawing/2014/main" id="{2DEA6DA5-B309-7D1B-D589-28D99C6782FC}"/>
              </a:ext>
            </a:extLst>
          </p:cNvPr>
          <p:cNvSpPr txBox="1"/>
          <p:nvPr/>
        </p:nvSpPr>
        <p:spPr>
          <a:xfrm>
            <a:off x="1105603" y="580133"/>
            <a:ext cx="9622394" cy="5269584"/>
          </a:xfrm>
          <a:prstGeom prst="rect">
            <a:avLst/>
          </a:prstGeom>
          <a:noFill/>
        </p:spPr>
        <p:txBody>
          <a:bodyPr wrap="square">
            <a:spAutoFit/>
          </a:bodyPr>
          <a:lstStyle/>
          <a:p>
            <a:pPr>
              <a:lnSpc>
                <a:spcPct val="107000"/>
              </a:lnSpc>
              <a:spcAft>
                <a:spcPts val="800"/>
              </a:spcAft>
              <a:buNone/>
            </a:pPr>
            <a:r>
              <a:rPr lang="el-GR" sz="11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ΠΕΡΙΓΡΑΦΗ ΠΡΟΤΕΙΝΟΜΕΝΩΝ ΕΝΔΕΙΚΤΙΚΩΝ ΔΡΑΣΤΗΡΙΟΤΗΤΩΝ ΕΠΙΚΟΙΝΩΝΙΑΣ ΓΙΑ ΤΗΝ ΕΝΗΜΕΡΩΣΗ ΤΟΥ</a:t>
            </a:r>
            <a:r>
              <a:rPr lang="el-GR" sz="1100" kern="100" dirty="0">
                <a:latin typeface="Arial" panose="020B0604020202020204" pitchFamily="34" charset="0"/>
                <a:ea typeface="Times New Roman" panose="02020603050405020304" pitchFamily="18" charset="0"/>
                <a:cs typeface="Arial" panose="020B0604020202020204" pitchFamily="34" charset="0"/>
              </a:rPr>
              <a:t> </a:t>
            </a:r>
            <a:r>
              <a:rPr lang="el-GR" sz="11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ΚΟΙΝΟΥ ΚΑΙ ΤΩΝ ΣΥΜΜΕΤΕΧΟΝΤΩΝ ΣΧΕΤΙΚΑ ΜΕ ΤΟ ΣΚΟΠΟ ΤΗΣ ΠΡΑΞΗΣ ΚΑΙ ΤΗ ΧΡΗΜΑΤΟΔΟΤΗΣΗ ΤΗΣ ΑΠΌ</a:t>
            </a:r>
            <a:r>
              <a:rPr lang="el-GR" sz="1100" kern="100" dirty="0">
                <a:latin typeface="Arial" panose="020B0604020202020204" pitchFamily="34" charset="0"/>
                <a:ea typeface="Times New Roman" panose="02020603050405020304" pitchFamily="18" charset="0"/>
                <a:cs typeface="Arial" panose="020B0604020202020204" pitchFamily="34" charset="0"/>
              </a:rPr>
              <a:t> </a:t>
            </a:r>
            <a:r>
              <a:rPr lang="el-GR" sz="11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ΤΟ ΤΑΜΕΙΟ. (οι δραστηριότητες επικοινωνίας θα πρέπει να είναι ανάλογες του μεγέθους της πράξης)</a:t>
            </a:r>
            <a:endParaRPr lang="el-GR" sz="11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l-GR" sz="1100" b="1" kern="100" dirty="0">
                <a:latin typeface="Arial" panose="020B0604020202020204" pitchFamily="34" charset="0"/>
                <a:ea typeface="Aptos" panose="020B0004020202020204" pitchFamily="34" charset="0"/>
                <a:cs typeface="Arial" panose="020B0604020202020204" pitchFamily="34" charset="0"/>
              </a:rPr>
              <a:t>Θα πρέπει να αναφέρεται ότι λαμβάνονται όλα τα μέτρα προβολής και επικοινωνίας που προβλέπονται στο άρθρο 50 του Κανονισμού 1060/2021 τα οποία αναφέρονται στο κεφάλαιο </a:t>
            </a:r>
            <a:r>
              <a:rPr lang="el-GR" sz="1100" b="1" kern="100" dirty="0">
                <a:highlight>
                  <a:srgbClr val="FFFF00"/>
                </a:highlight>
                <a:latin typeface="Arial" panose="020B0604020202020204" pitchFamily="34" charset="0"/>
                <a:ea typeface="Aptos" panose="020B0004020202020204" pitchFamily="34" charset="0"/>
                <a:cs typeface="Arial" panose="020B0604020202020204" pitchFamily="34" charset="0"/>
              </a:rPr>
              <a:t>«6. ΠΡΟΒΟΛΗ &amp; ΕΠΙΚΟΙΝΩΝΙΑ του Παραρτήματος ΙΙ: ΥΠΟΧΡΕΩΣΕΙΣ ΔΙΚΑΙΟΥΧΩΝ» , της Απόφασης Ένταξης της πράξης.</a:t>
            </a:r>
            <a:r>
              <a:rPr lang="el-GR" sz="1100" b="1" kern="100" dirty="0">
                <a:latin typeface="Arial" panose="020B0604020202020204" pitchFamily="34" charset="0"/>
                <a:ea typeface="Aptos" panose="020B0004020202020204" pitchFamily="34" charset="0"/>
                <a:cs typeface="Arial" panose="020B0604020202020204" pitchFamily="34" charset="0"/>
              </a:rPr>
              <a:t> Να αναφέρεται η υποχρέωση ανάρτησης πινακίδας και θ</a:t>
            </a:r>
            <a:r>
              <a:rPr lang="el-GR" sz="1100" b="1" u="sng" kern="100" dirty="0">
                <a:latin typeface="Arial" panose="020B0604020202020204" pitchFamily="34" charset="0"/>
                <a:ea typeface="Aptos" panose="020B0004020202020204" pitchFamily="34" charset="0"/>
                <a:cs typeface="Arial" panose="020B0604020202020204" pitchFamily="34" charset="0"/>
              </a:rPr>
              <a:t>α πρέπει σε κάθε δράση επικοινωνίας ή προβολής να προβάλλεται η συγχρηματοδότηση της πράξης από την ΕΕ</a:t>
            </a:r>
            <a:endParaRPr lang="el-GR" sz="1100" b="1" kern="100" dirty="0">
              <a:latin typeface="Arial" panose="020B0604020202020204" pitchFamily="34" charset="0"/>
              <a:ea typeface="Aptos" panose="020B0004020202020204" pitchFamily="34" charset="0"/>
              <a:cs typeface="Arial" panose="020B0604020202020204" pitchFamily="34" charset="0"/>
            </a:endParaRPr>
          </a:p>
          <a:p>
            <a:pPr>
              <a:spcAft>
                <a:spcPts val="800"/>
              </a:spcAft>
            </a:pPr>
            <a:r>
              <a:rPr lang="el-GR" sz="1100" b="1" kern="0" dirty="0">
                <a:effectLst/>
                <a:latin typeface="Arial" panose="020B0604020202020204" pitchFamily="34" charset="0"/>
                <a:ea typeface="Times New Roman" panose="02020603050405020304" pitchFamily="18" charset="0"/>
                <a:cs typeface="Arial" panose="020B0604020202020204" pitchFamily="34" charset="0"/>
              </a:rPr>
              <a:t>Οι επικοινωνιακές δραστηριότητες που προβλέπονται στο πλαίσιο της πράξης θα στοχεύουν στην ευρεία προβολή της</a:t>
            </a:r>
            <a:r>
              <a:rPr lang="el-GR" sz="1100" b="1" kern="100" dirty="0">
                <a:latin typeface="Arial" panose="020B0604020202020204" pitchFamily="34" charset="0"/>
                <a:ea typeface="Times New Roman" panose="02020603050405020304" pitchFamily="18" charset="0"/>
                <a:cs typeface="Arial" panose="020B0604020202020204" pitchFamily="34" charset="0"/>
              </a:rPr>
              <a:t> </a:t>
            </a:r>
            <a:r>
              <a:rPr lang="el-GR" sz="1100" b="1" kern="0" dirty="0">
                <a:effectLst/>
                <a:latin typeface="Arial" panose="020B0604020202020204" pitchFamily="34" charset="0"/>
                <a:ea typeface="Times New Roman" panose="02020603050405020304" pitchFamily="18" charset="0"/>
                <a:cs typeface="Arial" panose="020B0604020202020204" pitchFamily="34" charset="0"/>
              </a:rPr>
              <a:t>πράξης, την ενημέρωση του κοινού για τους στόχους και τη χρηματοδότηση της πράξης από το Ταμείο, καθώς και στην</a:t>
            </a:r>
            <a:r>
              <a:rPr lang="el-GR" sz="1100" b="1" kern="100" dirty="0">
                <a:latin typeface="Arial" panose="020B0604020202020204" pitchFamily="34" charset="0"/>
                <a:ea typeface="Times New Roman" panose="02020603050405020304" pitchFamily="18" charset="0"/>
                <a:cs typeface="Arial" panose="020B0604020202020204" pitchFamily="34" charset="0"/>
              </a:rPr>
              <a:t> </a:t>
            </a:r>
            <a:r>
              <a:rPr lang="el-GR" sz="1100" b="1" kern="0" dirty="0">
                <a:effectLst/>
                <a:latin typeface="Arial" panose="020B0604020202020204" pitchFamily="34" charset="0"/>
                <a:ea typeface="Times New Roman" panose="02020603050405020304" pitchFamily="18" charset="0"/>
                <a:cs typeface="Arial" panose="020B0604020202020204" pitchFamily="34" charset="0"/>
              </a:rPr>
              <a:t>ενίσχυση της εξωστρέφειας και της πολιτιστικής ταυτότητας του Δικαιούχου</a:t>
            </a:r>
            <a:r>
              <a:rPr lang="el-GR" sz="1100" b="1" kern="0" dirty="0">
                <a:latin typeface="Arial" panose="020B0604020202020204" pitchFamily="34" charset="0"/>
                <a:ea typeface="Times New Roman" panose="02020603050405020304" pitchFamily="18" charset="0"/>
                <a:cs typeface="Arial" panose="020B0604020202020204" pitchFamily="34" charset="0"/>
              </a:rPr>
              <a:t>, οπότε, </a:t>
            </a:r>
            <a:r>
              <a:rPr lang="el-GR" sz="1100" b="1" kern="0" dirty="0">
                <a:effectLst/>
                <a:latin typeface="Arial" panose="020B0604020202020204" pitchFamily="34" charset="0"/>
                <a:ea typeface="Times New Roman" panose="02020603050405020304" pitchFamily="18" charset="0"/>
                <a:cs typeface="Arial" panose="020B0604020202020204" pitchFamily="34" charset="0"/>
              </a:rPr>
              <a:t> </a:t>
            </a:r>
            <a:r>
              <a:rPr lang="el-GR" sz="1100" b="1" kern="0" dirty="0">
                <a:highlight>
                  <a:srgbClr val="FFFF00"/>
                </a:highlight>
                <a:latin typeface="Arial" panose="020B0604020202020204" pitchFamily="34" charset="0"/>
                <a:ea typeface="Times New Roman" panose="02020603050405020304" pitchFamily="18" charset="0"/>
                <a:cs typeface="Arial" panose="020B0604020202020204" pitchFamily="34" charset="0"/>
              </a:rPr>
              <a:t>εάν προτίθεται ο Δικαιούχος να υλοποιήσει και ιδιαίτερες δράσεις για την συγκεκριμένη πράξη, </a:t>
            </a:r>
            <a:r>
              <a:rPr lang="el-GR" sz="1100" b="1" kern="0"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θα πρέπει να αναφερθούν.</a:t>
            </a:r>
          </a:p>
          <a:p>
            <a:pPr>
              <a:spcAft>
                <a:spcPts val="800"/>
              </a:spcAft>
            </a:pPr>
            <a:r>
              <a:rPr lang="el-GR" sz="11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 πχ</a:t>
            </a:r>
            <a:endParaRPr lang="el-GR" sz="11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buNone/>
            </a:pP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Οι δράσεις επικοινωνίας θα περιλαμβάνουν:</a:t>
            </a:r>
            <a:endParaRPr lang="el-GR" sz="11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buNone/>
            </a:pP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Καμπάνιες ενημέρωσης με έντυπο και ψηφιακό υλικό, αναρτήσεις σε μέσα κοινωνικής δικτύωσης, παραγωγή βίντεο,</a:t>
            </a:r>
            <a:r>
              <a:rPr lang="el-GR" sz="1100" kern="100" dirty="0">
                <a:latin typeface="Arial" panose="020B0604020202020204" pitchFamily="34" charset="0"/>
                <a:ea typeface="Times New Roman" panose="02020603050405020304" pitchFamily="18" charset="0"/>
                <a:cs typeface="Arial" panose="020B0604020202020204" pitchFamily="34" charset="0"/>
              </a:rPr>
              <a:t> </a:t>
            </a: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αφισών και ενημερωτικών εντύπων, </a:t>
            </a:r>
            <a:r>
              <a:rPr lang="el-GR" sz="1100" b="1" i="1" u="sng"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με σαφή αναφορά στη χρηματοδότηση από το Ταμείο ΧΧΧ</a:t>
            </a: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l-GR" sz="11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buNone/>
            </a:pP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Εκπαιδευτικά προγράμματα για μαθητές και νέους, εστιασμένα στην ανάδειξη της πολιτιστικής και φυσικής κληρονομιάς</a:t>
            </a:r>
            <a:r>
              <a:rPr lang="el-GR" sz="1100" kern="100" dirty="0">
                <a:latin typeface="Arial" panose="020B0604020202020204" pitchFamily="34" charset="0"/>
                <a:ea typeface="Times New Roman" panose="02020603050405020304" pitchFamily="18" charset="0"/>
                <a:cs typeface="Arial" panose="020B0604020202020204" pitchFamily="34" charset="0"/>
              </a:rPr>
              <a:t> </a:t>
            </a: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της περιοχής, σε σύνδεση με τις νέες ψηφιακές εφαρμογές που αναπτύσσονται.</a:t>
            </a:r>
            <a:endParaRPr lang="el-GR" sz="11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buNone/>
            </a:pP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Συνεργασίες με σχολεία και εκπαιδευτικούς φορείς, για την ενσωμάτωση του περιεχομένου της πράξης σε</a:t>
            </a:r>
            <a:r>
              <a:rPr lang="el-GR" sz="1100" kern="100" dirty="0">
                <a:latin typeface="Arial" panose="020B0604020202020204" pitchFamily="34" charset="0"/>
                <a:ea typeface="Times New Roman" panose="02020603050405020304" pitchFamily="18" charset="0"/>
                <a:cs typeface="Arial" panose="020B0604020202020204" pitchFamily="34" charset="0"/>
              </a:rPr>
              <a:t> </a:t>
            </a: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δραστηριότητες περιβαλλοντικής και πολιτιστικής εκπαίδευσης.</a:t>
            </a:r>
            <a:endParaRPr lang="el-GR" sz="11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buNone/>
            </a:pP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Συμμετοχή σε εκθέσεις και εκδηλώσεις, με σκοπό την παρουσίαση της πράξης και την ενίσχυση της ταυτότητας του</a:t>
            </a:r>
            <a:r>
              <a:rPr lang="el-GR" sz="1100" kern="100" dirty="0">
                <a:latin typeface="Arial" panose="020B0604020202020204" pitchFamily="34" charset="0"/>
                <a:ea typeface="Times New Roman" panose="02020603050405020304" pitchFamily="18" charset="0"/>
                <a:cs typeface="Arial" panose="020B0604020202020204" pitchFamily="34" charset="0"/>
              </a:rPr>
              <a:t> </a:t>
            </a: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Δήμου ως προορισμού πολιτισμού, μάθησης και εμπειρίας.</a:t>
            </a:r>
            <a:endParaRPr lang="el-GR" sz="1100" kern="100" dirty="0">
              <a:effectLst/>
              <a:latin typeface="Arial" panose="020B0604020202020204" pitchFamily="34" charset="0"/>
              <a:ea typeface="Aptos" panose="020B0004020202020204" pitchFamily="34" charset="0"/>
              <a:cs typeface="Arial" panose="020B0604020202020204" pitchFamily="34" charset="0"/>
            </a:endParaRPr>
          </a:p>
          <a:p>
            <a:pPr>
              <a:spcAft>
                <a:spcPts val="800"/>
              </a:spcAft>
              <a:buNone/>
            </a:pP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Μέσω αυτών των δράσεων, θα επιτευχθεί η ευρεία διάδοση των αποτελεσμάτων της πράξης και η ενεργοποίηση των</a:t>
            </a:r>
            <a:r>
              <a:rPr lang="el-GR" sz="1100" kern="100" dirty="0">
                <a:latin typeface="Arial" panose="020B0604020202020204" pitchFamily="34" charset="0"/>
                <a:ea typeface="Times New Roman" panose="02020603050405020304" pitchFamily="18" charset="0"/>
                <a:cs typeface="Arial" panose="020B0604020202020204" pitchFamily="34" charset="0"/>
              </a:rPr>
              <a:t> </a:t>
            </a: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πολιτών, ενισχύοντας την </a:t>
            </a:r>
            <a:r>
              <a:rPr lang="el-GR" sz="1100" i="1" kern="0"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επισκεψιμότητα</a:t>
            </a: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την τοπική ταυτότητα και τη βιώσιμη αξιοποίηση των πολιτιστικών και φυσικών</a:t>
            </a:r>
            <a:r>
              <a:rPr lang="el-GR" sz="1100" kern="100" dirty="0">
                <a:latin typeface="Arial" panose="020B0604020202020204" pitchFamily="34" charset="0"/>
                <a:ea typeface="Times New Roman" panose="02020603050405020304" pitchFamily="18" charset="0"/>
                <a:cs typeface="Arial" panose="020B0604020202020204" pitchFamily="34" charset="0"/>
              </a:rPr>
              <a:t> </a:t>
            </a:r>
            <a:r>
              <a:rPr lang="el-GR" sz="1100" i="1" kern="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πόρων της περιοχής.</a:t>
            </a:r>
            <a:endParaRPr lang="el-GR" sz="1100" i="1" kern="100"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28600">
              <a:lnSpc>
                <a:spcPct val="107000"/>
              </a:lnSpc>
              <a:spcAft>
                <a:spcPts val="800"/>
              </a:spcAft>
              <a:buNone/>
            </a:pPr>
            <a:r>
              <a:rPr lang="el-GR" sz="11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376406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26DD4-F30C-FD1B-16B0-8D6E5473495D}"/>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23BDDBFA-18E6-76B0-948C-51A681465314}"/>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0115FC56-8109-BB5A-6A63-C4B5F90F4281}"/>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0115FC56-8109-BB5A-6A63-C4B5F90F4281}"/>
                  </a:ext>
                </a:extLst>
              </p:cNvPr>
              <p:cNvPicPr/>
              <p:nvPr/>
            </p:nvPicPr>
            <p:blipFill>
              <a:blip r:embed="rId3"/>
              <a:stretch>
                <a:fillRect/>
              </a:stretch>
            </p:blipFill>
            <p:spPr>
              <a:xfrm>
                <a:off x="-1273680" y="1653825"/>
                <a:ext cx="108000" cy="216000"/>
              </a:xfrm>
              <a:prstGeom prst="rect">
                <a:avLst/>
              </a:prstGeom>
            </p:spPr>
          </p:pic>
        </mc:Fallback>
      </mc:AlternateContent>
      <p:sp>
        <p:nvSpPr>
          <p:cNvPr id="8" name="TextBox 7">
            <a:extLst>
              <a:ext uri="{FF2B5EF4-FFF2-40B4-BE49-F238E27FC236}">
                <a16:creationId xmlns:a16="http://schemas.microsoft.com/office/drawing/2014/main" id="{E37060A6-3442-06E9-38C6-746DF007CA0B}"/>
              </a:ext>
            </a:extLst>
          </p:cNvPr>
          <p:cNvSpPr txBox="1"/>
          <p:nvPr/>
        </p:nvSpPr>
        <p:spPr>
          <a:xfrm>
            <a:off x="910983" y="4096475"/>
            <a:ext cx="10170007" cy="1767150"/>
          </a:xfrm>
          <a:prstGeom prst="rect">
            <a:avLst/>
          </a:prstGeom>
          <a:noFill/>
        </p:spPr>
        <p:txBody>
          <a:bodyPr wrap="square">
            <a:spAutoFit/>
          </a:bodyPr>
          <a:lstStyle/>
          <a:p>
            <a:pPr algn="just">
              <a:lnSpc>
                <a:spcPct val="115000"/>
              </a:lnSpc>
              <a:buNone/>
            </a:pPr>
            <a:r>
              <a:rPr lang="el-GR" sz="1600" dirty="0">
                <a:effectLst/>
                <a:latin typeface="Arial" panose="020B0604020202020204" pitchFamily="34" charset="0"/>
                <a:ea typeface="Times New Roman" panose="02020603050405020304" pitchFamily="18" charset="0"/>
                <a:cs typeface="Arial" panose="020B0604020202020204" pitchFamily="34" charset="0"/>
              </a:rPr>
              <a:t>Ανάλογα με την φύση της πράξης και </a:t>
            </a:r>
            <a:r>
              <a:rPr lang="el-GR" sz="1600" b="1" u="sng" dirty="0">
                <a:effectLst/>
                <a:latin typeface="Arial" panose="020B0604020202020204" pitchFamily="34" charset="0"/>
                <a:ea typeface="Times New Roman" panose="02020603050405020304" pitchFamily="18" charset="0"/>
                <a:cs typeface="Arial" panose="020B0604020202020204" pitchFamily="34" charset="0"/>
              </a:rPr>
              <a:t>μόνον εάν αντικείμενο </a:t>
            </a:r>
            <a:r>
              <a:rPr lang="el-GR" sz="1600" dirty="0">
                <a:effectLst/>
                <a:latin typeface="Arial" panose="020B0604020202020204" pitchFamily="34" charset="0"/>
                <a:ea typeface="Times New Roman" panose="02020603050405020304" pitchFamily="18" charset="0"/>
                <a:cs typeface="Arial" panose="020B0604020202020204" pitchFamily="34" charset="0"/>
              </a:rPr>
              <a:t>αυτής είναι η προάσπιση ή/και η προαγωγή της σχετικής αρχής, </a:t>
            </a:r>
            <a:r>
              <a:rPr lang="el-GR" sz="1600" b="1" u="sng" dirty="0">
                <a:effectLst/>
                <a:latin typeface="Arial" panose="020B0604020202020204" pitchFamily="34" charset="0"/>
                <a:ea typeface="Times New Roman" panose="02020603050405020304" pitchFamily="18" charset="0"/>
                <a:cs typeface="Arial" panose="020B0604020202020204" pitchFamily="34" charset="0"/>
              </a:rPr>
              <a:t>τότε περιγράφεται ο τρόπος </a:t>
            </a:r>
            <a:r>
              <a:rPr lang="el-GR" sz="1600" dirty="0">
                <a:effectLst/>
                <a:latin typeface="Arial" panose="020B0604020202020204" pitchFamily="34" charset="0"/>
                <a:ea typeface="Times New Roman" panose="02020603050405020304" pitchFamily="18" charset="0"/>
                <a:cs typeface="Arial" panose="020B0604020202020204" pitchFamily="34" charset="0"/>
              </a:rPr>
              <a:t>με τον οποίο την συνεκτιμά και την υπερασπίζει .</a:t>
            </a:r>
          </a:p>
          <a:p>
            <a:pPr algn="just">
              <a:lnSpc>
                <a:spcPct val="115000"/>
              </a:lnSpc>
              <a:buNone/>
            </a:pPr>
            <a:r>
              <a:rPr lang="el-GR" sz="1600" dirty="0">
                <a:effectLst/>
                <a:latin typeface="Arial" panose="020B0604020202020204" pitchFamily="34" charset="0"/>
                <a:ea typeface="Times New Roman" panose="02020603050405020304" pitchFamily="18" charset="0"/>
                <a:cs typeface="Arial" panose="020B0604020202020204" pitchFamily="34" charset="0"/>
              </a:rPr>
              <a:t>Στις πράξεις που δεν προβλέπονται/δεν απαιτούνται ειδικά μέτρα για την προαγωγή της σχετικής αρχής σημειώνεται η αιτιολόγηση πως </a:t>
            </a:r>
            <a:r>
              <a:rPr lang="el-GR" sz="1600" u="sng" dirty="0">
                <a:effectLst/>
                <a:latin typeface="Arial" panose="020B0604020202020204" pitchFamily="34" charset="0"/>
                <a:ea typeface="Times New Roman" panose="02020603050405020304" pitchFamily="18" charset="0"/>
                <a:cs typeface="Arial" panose="020B0604020202020204" pitchFamily="34" charset="0"/>
              </a:rPr>
              <a:t>η πράξη αφορά στο σύνολο του πληθυσμού και ως εκ τούτου ωφελείται όλος ο πληθυσμός ή ότι η πράξη δεν αντιστρατεύεται (εναντιώνεται)  ούτε καταστρατηγεί (καταπατά) τις σχετικές αρχές.</a:t>
            </a:r>
          </a:p>
        </p:txBody>
      </p:sp>
      <p:pic>
        <p:nvPicPr>
          <p:cNvPr id="11" name="Εικόνα 10">
            <a:extLst>
              <a:ext uri="{FF2B5EF4-FFF2-40B4-BE49-F238E27FC236}">
                <a16:creationId xmlns:a16="http://schemas.microsoft.com/office/drawing/2014/main" id="{EAECF39B-3A9D-1038-9380-74A1A372A237}"/>
              </a:ext>
            </a:extLst>
          </p:cNvPr>
          <p:cNvPicPr>
            <a:picLocks noChangeAspect="1"/>
          </p:cNvPicPr>
          <p:nvPr/>
        </p:nvPicPr>
        <p:blipFill>
          <a:blip r:embed="rId4"/>
          <a:stretch>
            <a:fillRect/>
          </a:stretch>
        </p:blipFill>
        <p:spPr>
          <a:xfrm>
            <a:off x="2338521" y="255178"/>
            <a:ext cx="7056000" cy="3578746"/>
          </a:xfrm>
          <a:prstGeom prst="rect">
            <a:avLst/>
          </a:prstGeom>
        </p:spPr>
      </p:pic>
    </p:spTree>
    <p:extLst>
      <p:ext uri="{BB962C8B-B14F-4D97-AF65-F5344CB8AC3E}">
        <p14:creationId xmlns:p14="http://schemas.microsoft.com/office/powerpoint/2010/main" val="253245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55C84-BDCB-9405-EF37-B3DF519ADA93}"/>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84C4EE4F-E50B-C5E3-75EE-B52155F55457}"/>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63496CD9-E89B-034A-1732-CCC695DD6EB7}"/>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63496CD9-E89B-034A-1732-CCC695DD6EB7}"/>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D4D40FDE-D548-64A3-E5B3-C014B029AF03}"/>
              </a:ext>
            </a:extLst>
          </p:cNvPr>
          <p:cNvSpPr txBox="1"/>
          <p:nvPr/>
        </p:nvSpPr>
        <p:spPr>
          <a:xfrm>
            <a:off x="740409" y="661139"/>
            <a:ext cx="10711181" cy="5078313"/>
          </a:xfrm>
          <a:prstGeom prst="rect">
            <a:avLst/>
          </a:prstGeom>
          <a:noFill/>
        </p:spPr>
        <p:txBody>
          <a:bodyPr wrap="square">
            <a:spAutoFit/>
          </a:bodyPr>
          <a:lstStyle/>
          <a:p>
            <a:pPr algn="ctr"/>
            <a:r>
              <a:rPr lang="el-GR" dirty="0"/>
              <a:t>Όσον αφορά το πεδίο</a:t>
            </a:r>
          </a:p>
          <a:p>
            <a:pPr algn="ctr"/>
            <a:endParaRPr lang="el-GR" dirty="0"/>
          </a:p>
          <a:p>
            <a:pPr algn="ctr"/>
            <a:endParaRPr lang="el-GR" dirty="0"/>
          </a:p>
          <a:p>
            <a:pPr marL="342900" indent="-342900" algn="ctr">
              <a:buAutoNum type="arabicPeriod" startAt="9"/>
            </a:pPr>
            <a:r>
              <a:rPr lang="el-GR" b="1" dirty="0"/>
              <a:t>ΔΙΑΣΦΑΛΙΣΗ ΤΗΣ ΠΡΟΣΒΑΣΙΜΟΤΗΤΑΣ ΑΤΟΜΩΝ ΜΕ ΑΝΑΠΗΡΙΑ</a:t>
            </a:r>
          </a:p>
          <a:p>
            <a:pPr marL="342900" indent="-342900">
              <a:buAutoNum type="arabicPeriod" startAt="9"/>
            </a:pPr>
            <a:endParaRPr lang="el-GR" dirty="0"/>
          </a:p>
          <a:p>
            <a:r>
              <a:rPr lang="el-GR" dirty="0"/>
              <a:t>Θα πρέπει να εξετάζεται εάν υπάρχει υποχρέωση συμμόρφωσης με τα θεσμικά οριζόμενα και σε ποια από αυτά,  ανάλογα με το είδος και την  φύση της πράξης.</a:t>
            </a:r>
          </a:p>
          <a:p>
            <a:r>
              <a:rPr lang="el-GR" dirty="0"/>
              <a:t>Στα συνημμένα κάθε πρόσκλησης υπάρχει το αρχείο </a:t>
            </a:r>
            <a:r>
              <a:rPr lang="el-GR" b="1" dirty="0"/>
              <a:t>1b_Ο.I.1_1_ΠΑΡΑΡΤ_II_ΠΡΟΣΒ_ΑΜΕΑ 21-27_v2_011124</a:t>
            </a:r>
            <a:r>
              <a:rPr lang="el-GR" dirty="0"/>
              <a:t>,</a:t>
            </a:r>
          </a:p>
          <a:p>
            <a:r>
              <a:rPr lang="el-GR" dirty="0"/>
              <a:t>όπου αναλυτικά εξειδικεύονται τα σχετικά κριτήρια για κάθε περίπτωση.</a:t>
            </a:r>
          </a:p>
          <a:p>
            <a:r>
              <a:rPr lang="el-GR" dirty="0"/>
              <a:t>Μία πράξη μπορεί να πρέπει να καλύπτει συγκεκριμένα  κριτήρια διαφορετικών περιπτώσεων και όχι </a:t>
            </a:r>
            <a:r>
              <a:rPr lang="el-GR" dirty="0" err="1"/>
              <a:t>κατ</a:t>
            </a:r>
            <a:r>
              <a:rPr lang="el-GR" dirty="0"/>
              <a:t>΄ ανάγκη όλα τα κριτήρια κάθε περίπτωσης. </a:t>
            </a:r>
          </a:p>
          <a:p>
            <a:endParaRPr lang="el-GR" dirty="0"/>
          </a:p>
          <a:p>
            <a:r>
              <a:rPr lang="el-GR" dirty="0"/>
              <a:t>Σε περίπτωση που πρέπει να ληφθούν μέτρα αλλά είναι αδύνατον, ιδίως σε μνημεία και αρχαιολογικούς χώρους, (πχ λόγω ελλιπούς χώρου, λόγω </a:t>
            </a:r>
            <a:r>
              <a:rPr lang="el-GR" dirty="0" err="1"/>
              <a:t>στατικότητας</a:t>
            </a:r>
            <a:r>
              <a:rPr lang="el-GR" dirty="0"/>
              <a:t>, λόγω άλλων ιδιαιτεροτήτων), τότε τεκμηριώνονται οι λόγοι για τους οποίους δεν προβλέπονται αντίστοιχα μέτρα και αναφέρονται εναλλακτικοί τρόποι, όπως ακριβώς περιέχονται στην Έκθεση προσβασιμότητας που υποβάλλεται συνημμένα με το ΤΔΠ.</a:t>
            </a:r>
          </a:p>
          <a:p>
            <a:endParaRPr lang="el-GR" dirty="0"/>
          </a:p>
          <a:p>
            <a:endParaRPr lang="el-GR" dirty="0"/>
          </a:p>
        </p:txBody>
      </p:sp>
    </p:spTree>
    <p:extLst>
      <p:ext uri="{BB962C8B-B14F-4D97-AF65-F5344CB8AC3E}">
        <p14:creationId xmlns:p14="http://schemas.microsoft.com/office/powerpoint/2010/main" val="427307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781C5-B2EE-84C7-437F-140A794953E0}"/>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4B6739F1-D407-88A8-9193-DBB2C30850E0}"/>
              </a:ext>
            </a:extLst>
          </p:cNvPr>
          <p:cNvSpPr txBox="1">
            <a:spLocks/>
          </p:cNvSpPr>
          <p:nvPr/>
        </p:nvSpPr>
        <p:spPr>
          <a:xfrm>
            <a:off x="290511" y="190311"/>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3600ABCD-9AB5-CCED-615A-C75B0265DB3C}"/>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3600ABCD-9AB5-CCED-615A-C75B0265DB3C}"/>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C6D6A41F-886A-B25A-B247-6BA5A54B7D91}"/>
              </a:ext>
            </a:extLst>
          </p:cNvPr>
          <p:cNvSpPr txBox="1"/>
          <p:nvPr/>
        </p:nvSpPr>
        <p:spPr>
          <a:xfrm>
            <a:off x="2976465" y="382441"/>
            <a:ext cx="8475125" cy="369332"/>
          </a:xfrm>
          <a:prstGeom prst="rect">
            <a:avLst/>
          </a:prstGeom>
          <a:noFill/>
        </p:spPr>
        <p:txBody>
          <a:bodyPr wrap="square">
            <a:spAutoFit/>
          </a:bodyPr>
          <a:lstStyle/>
          <a:p>
            <a:pPr marL="342900" indent="-342900">
              <a:buAutoNum type="arabicPeriod" startAt="9"/>
            </a:pPr>
            <a:r>
              <a:rPr lang="el-GR" b="1" dirty="0"/>
              <a:t>ΔΙΑΣΦΑΛΙΣΗ ΤΗΣ ΠΡΟΣΒΑΣΙΜΟΤΗΤΑΣ ΑΤΟΜΩΝ ΜΕ ΑΝΑΠΗΡΙΑ</a:t>
            </a:r>
          </a:p>
        </p:txBody>
      </p:sp>
      <p:pic>
        <p:nvPicPr>
          <p:cNvPr id="5" name="Εικόνα 4">
            <a:extLst>
              <a:ext uri="{FF2B5EF4-FFF2-40B4-BE49-F238E27FC236}">
                <a16:creationId xmlns:a16="http://schemas.microsoft.com/office/drawing/2014/main" id="{0473E70E-BF81-6A24-1766-8AB4C2C353C4}"/>
              </a:ext>
            </a:extLst>
          </p:cNvPr>
          <p:cNvPicPr>
            <a:picLocks noChangeAspect="1"/>
          </p:cNvPicPr>
          <p:nvPr/>
        </p:nvPicPr>
        <p:blipFill>
          <a:blip r:embed="rId4"/>
          <a:stretch>
            <a:fillRect/>
          </a:stretch>
        </p:blipFill>
        <p:spPr>
          <a:xfrm>
            <a:off x="3045714" y="622232"/>
            <a:ext cx="5817648" cy="5900487"/>
          </a:xfrm>
          <a:prstGeom prst="rect">
            <a:avLst/>
          </a:prstGeom>
        </p:spPr>
      </p:pic>
    </p:spTree>
    <p:extLst>
      <p:ext uri="{BB962C8B-B14F-4D97-AF65-F5344CB8AC3E}">
        <p14:creationId xmlns:p14="http://schemas.microsoft.com/office/powerpoint/2010/main" val="37944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9F591-AFBF-CF53-3931-0FFB43CFF78C}"/>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D7D9D7FF-3B4C-0BD1-4542-B6A1E525C4FA}"/>
              </a:ext>
            </a:extLst>
          </p:cNvPr>
          <p:cNvSpPr txBox="1">
            <a:spLocks/>
          </p:cNvSpPr>
          <p:nvPr/>
        </p:nvSpPr>
        <p:spPr>
          <a:xfrm>
            <a:off x="290511" y="190311"/>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A9B63A12-9373-69A7-EBD3-E737D6AC26C0}"/>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A9B63A12-9373-69A7-EBD3-E737D6AC26C0}"/>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6DDC064E-3A01-574B-B259-638FF7E0A78A}"/>
              </a:ext>
            </a:extLst>
          </p:cNvPr>
          <p:cNvSpPr txBox="1"/>
          <p:nvPr/>
        </p:nvSpPr>
        <p:spPr>
          <a:xfrm>
            <a:off x="2976465" y="382441"/>
            <a:ext cx="8475125" cy="369332"/>
          </a:xfrm>
          <a:prstGeom prst="rect">
            <a:avLst/>
          </a:prstGeom>
          <a:noFill/>
        </p:spPr>
        <p:txBody>
          <a:bodyPr wrap="square">
            <a:spAutoFit/>
          </a:bodyPr>
          <a:lstStyle/>
          <a:p>
            <a:pPr marL="342900" indent="-342900">
              <a:buAutoNum type="arabicPeriod" startAt="9"/>
            </a:pPr>
            <a:r>
              <a:rPr lang="el-GR" b="1" dirty="0"/>
              <a:t>ΔΙΑΣΦΑΛΙΣΗ ΤΗΣ ΠΡΟΣΒΑΣΙΜΟΤΗΤΑΣ ΑΤΟΜΩΝ ΜΕ ΑΝΑΠΗΡΙΑ</a:t>
            </a:r>
          </a:p>
        </p:txBody>
      </p:sp>
      <p:pic>
        <p:nvPicPr>
          <p:cNvPr id="7" name="Εικόνα 6">
            <a:extLst>
              <a:ext uri="{FF2B5EF4-FFF2-40B4-BE49-F238E27FC236}">
                <a16:creationId xmlns:a16="http://schemas.microsoft.com/office/drawing/2014/main" id="{B59A3D28-5547-BD96-1ABA-456817EB497E}"/>
              </a:ext>
            </a:extLst>
          </p:cNvPr>
          <p:cNvPicPr>
            <a:picLocks noChangeAspect="1"/>
          </p:cNvPicPr>
          <p:nvPr/>
        </p:nvPicPr>
        <p:blipFill>
          <a:blip r:embed="rId4"/>
          <a:stretch>
            <a:fillRect/>
          </a:stretch>
        </p:blipFill>
        <p:spPr>
          <a:xfrm>
            <a:off x="3055045" y="622827"/>
            <a:ext cx="6160130" cy="5612345"/>
          </a:xfrm>
          <a:prstGeom prst="rect">
            <a:avLst/>
          </a:prstGeom>
        </p:spPr>
      </p:pic>
    </p:spTree>
    <p:extLst>
      <p:ext uri="{BB962C8B-B14F-4D97-AF65-F5344CB8AC3E}">
        <p14:creationId xmlns:p14="http://schemas.microsoft.com/office/powerpoint/2010/main" val="220526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2A173-6609-128E-AEAB-74394E6E6FD7}"/>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BE517193-2F6E-7322-BB5B-0251D32E325A}"/>
              </a:ext>
            </a:extLst>
          </p:cNvPr>
          <p:cNvSpPr txBox="1">
            <a:spLocks/>
          </p:cNvSpPr>
          <p:nvPr/>
        </p:nvSpPr>
        <p:spPr>
          <a:xfrm>
            <a:off x="290511" y="190311"/>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993CE6B4-3E5F-5B67-0A57-1682C741D569}"/>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993CE6B4-3E5F-5B67-0A57-1682C741D569}"/>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15E166FD-1A3A-9435-1A44-A28A547326FA}"/>
              </a:ext>
            </a:extLst>
          </p:cNvPr>
          <p:cNvSpPr txBox="1"/>
          <p:nvPr/>
        </p:nvSpPr>
        <p:spPr>
          <a:xfrm>
            <a:off x="2976465" y="382441"/>
            <a:ext cx="8475125" cy="369332"/>
          </a:xfrm>
          <a:prstGeom prst="rect">
            <a:avLst/>
          </a:prstGeom>
          <a:noFill/>
        </p:spPr>
        <p:txBody>
          <a:bodyPr wrap="square">
            <a:spAutoFit/>
          </a:bodyPr>
          <a:lstStyle/>
          <a:p>
            <a:pPr marL="342900" indent="-342900">
              <a:buAutoNum type="arabicPeriod" startAt="9"/>
            </a:pPr>
            <a:r>
              <a:rPr lang="el-GR" b="1" dirty="0"/>
              <a:t>ΔΙΑΣΦΑΛΙΣΗ ΤΗΣ ΠΡΟΣΒΑΣΙΜΟΤΗΤΑΣ ΑΤΟΜΩΝ ΜΕ ΑΝΑΠΗΡΙΑ</a:t>
            </a:r>
          </a:p>
        </p:txBody>
      </p:sp>
      <p:pic>
        <p:nvPicPr>
          <p:cNvPr id="5" name="Εικόνα 4">
            <a:extLst>
              <a:ext uri="{FF2B5EF4-FFF2-40B4-BE49-F238E27FC236}">
                <a16:creationId xmlns:a16="http://schemas.microsoft.com/office/drawing/2014/main" id="{933DF465-4EE3-3015-AE33-C4C99C0630BC}"/>
              </a:ext>
            </a:extLst>
          </p:cNvPr>
          <p:cNvPicPr>
            <a:picLocks noChangeAspect="1"/>
          </p:cNvPicPr>
          <p:nvPr/>
        </p:nvPicPr>
        <p:blipFill>
          <a:blip r:embed="rId4"/>
          <a:stretch>
            <a:fillRect/>
          </a:stretch>
        </p:blipFill>
        <p:spPr>
          <a:xfrm>
            <a:off x="1556836" y="1313112"/>
            <a:ext cx="9289489" cy="3436451"/>
          </a:xfrm>
          <a:prstGeom prst="rect">
            <a:avLst/>
          </a:prstGeom>
        </p:spPr>
      </p:pic>
    </p:spTree>
    <p:extLst>
      <p:ext uri="{BB962C8B-B14F-4D97-AF65-F5344CB8AC3E}">
        <p14:creationId xmlns:p14="http://schemas.microsoft.com/office/powerpoint/2010/main" val="90928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3FA2F-C4AE-AF93-6BAF-FF17C956DDBB}"/>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C6A5D94B-6DA2-A818-0DE1-2A533108CBFA}"/>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A5911B1F-BB0C-EBA8-161C-948D44BCB216}"/>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A5911B1F-BB0C-EBA8-161C-948D44BCB216}"/>
                  </a:ext>
                </a:extLst>
              </p:cNvPr>
              <p:cNvPicPr/>
              <p:nvPr/>
            </p:nvPicPr>
            <p:blipFill>
              <a:blip r:embed="rId3"/>
              <a:stretch>
                <a:fillRect/>
              </a:stretch>
            </p:blipFill>
            <p:spPr>
              <a:xfrm>
                <a:off x="-1273680" y="1653825"/>
                <a:ext cx="108000" cy="216000"/>
              </a:xfrm>
              <a:prstGeom prst="rect">
                <a:avLst/>
              </a:prstGeom>
            </p:spPr>
          </p:pic>
        </mc:Fallback>
      </mc:AlternateContent>
      <p:pic>
        <p:nvPicPr>
          <p:cNvPr id="3" name="Εικόνα 2">
            <a:extLst>
              <a:ext uri="{FF2B5EF4-FFF2-40B4-BE49-F238E27FC236}">
                <a16:creationId xmlns:a16="http://schemas.microsoft.com/office/drawing/2014/main" id="{EC0CDFDA-28D4-A967-483D-D971DF1BD855}"/>
              </a:ext>
            </a:extLst>
          </p:cNvPr>
          <p:cNvPicPr>
            <a:picLocks noChangeAspect="1"/>
          </p:cNvPicPr>
          <p:nvPr/>
        </p:nvPicPr>
        <p:blipFill>
          <a:blip r:embed="rId4"/>
          <a:stretch>
            <a:fillRect/>
          </a:stretch>
        </p:blipFill>
        <p:spPr>
          <a:xfrm>
            <a:off x="1538455" y="1076665"/>
            <a:ext cx="8743880" cy="3998468"/>
          </a:xfrm>
          <a:prstGeom prst="rect">
            <a:avLst/>
          </a:prstGeom>
        </p:spPr>
      </p:pic>
    </p:spTree>
    <p:extLst>
      <p:ext uri="{BB962C8B-B14F-4D97-AF65-F5344CB8AC3E}">
        <p14:creationId xmlns:p14="http://schemas.microsoft.com/office/powerpoint/2010/main" val="23488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C318E-D031-AD84-B82B-DEB21559D4EA}"/>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96237265-73BC-088E-3B32-B40AD75CCB78}"/>
              </a:ext>
            </a:extLst>
          </p:cNvPr>
          <p:cNvSpPr txBox="1">
            <a:spLocks/>
          </p:cNvSpPr>
          <p:nvPr/>
        </p:nvSpPr>
        <p:spPr>
          <a:xfrm>
            <a:off x="190500" y="404039"/>
            <a:ext cx="11610975" cy="3836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l-GR" b="1" dirty="0">
                <a:solidFill>
                  <a:srgbClr val="0070C0"/>
                </a:solidFill>
              </a:rPr>
              <a:t>Τμήμα Ε1. «Δείκτες Παρακολούθησης»</a:t>
            </a:r>
            <a:endParaRPr lang="el-GR" sz="4000" b="1" dirty="0">
              <a:solidFill>
                <a:srgbClr val="0070C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9028D8EA-2D84-BD86-257D-6CACC4965610}"/>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9028D8EA-2D84-BD86-257D-6CACC4965610}"/>
                  </a:ext>
                </a:extLst>
              </p:cNvPr>
              <p:cNvPicPr/>
              <p:nvPr/>
            </p:nvPicPr>
            <p:blipFill>
              <a:blip r:embed="rId3"/>
              <a:stretch>
                <a:fillRect/>
              </a:stretch>
            </p:blipFill>
            <p:spPr>
              <a:xfrm>
                <a:off x="-1273680" y="1653825"/>
                <a:ext cx="108000" cy="216000"/>
              </a:xfrm>
              <a:prstGeom prst="rect">
                <a:avLst/>
              </a:prstGeom>
            </p:spPr>
          </p:pic>
        </mc:Fallback>
      </mc:AlternateContent>
      <p:pic>
        <p:nvPicPr>
          <p:cNvPr id="6" name="Εικόνα 5">
            <a:extLst>
              <a:ext uri="{FF2B5EF4-FFF2-40B4-BE49-F238E27FC236}">
                <a16:creationId xmlns:a16="http://schemas.microsoft.com/office/drawing/2014/main" id="{A7D737DF-BAC5-7F92-89B2-107046849965}"/>
              </a:ext>
            </a:extLst>
          </p:cNvPr>
          <p:cNvPicPr>
            <a:picLocks noChangeAspect="1"/>
          </p:cNvPicPr>
          <p:nvPr/>
        </p:nvPicPr>
        <p:blipFill>
          <a:blip r:embed="rId4"/>
          <a:stretch>
            <a:fillRect/>
          </a:stretch>
        </p:blipFill>
        <p:spPr>
          <a:xfrm>
            <a:off x="437869" y="950259"/>
            <a:ext cx="11116235" cy="3128682"/>
          </a:xfrm>
          <a:prstGeom prst="rect">
            <a:avLst/>
          </a:prstGeom>
        </p:spPr>
      </p:pic>
      <p:sp>
        <p:nvSpPr>
          <p:cNvPr id="8" name="TextBox 7">
            <a:extLst>
              <a:ext uri="{FF2B5EF4-FFF2-40B4-BE49-F238E27FC236}">
                <a16:creationId xmlns:a16="http://schemas.microsoft.com/office/drawing/2014/main" id="{B0222825-490A-8D3D-3A1A-64FF09EAFD81}"/>
              </a:ext>
            </a:extLst>
          </p:cNvPr>
          <p:cNvSpPr txBox="1"/>
          <p:nvPr/>
        </p:nvSpPr>
        <p:spPr>
          <a:xfrm>
            <a:off x="794770" y="3999368"/>
            <a:ext cx="10402432" cy="677108"/>
          </a:xfrm>
          <a:prstGeom prst="rect">
            <a:avLst/>
          </a:prstGeom>
          <a:noFill/>
        </p:spPr>
        <p:txBody>
          <a:bodyPr wrap="square">
            <a:spAutoFit/>
          </a:bodyPr>
          <a:lstStyle/>
          <a:p>
            <a:pPr algn="l"/>
            <a:endParaRPr lang="el-GR" sz="2000" b="0" i="0" u="none" strike="noStrike" baseline="0" dirty="0">
              <a:solidFill>
                <a:srgbClr val="000000"/>
              </a:solidFill>
              <a:latin typeface="Calibri" panose="020F0502020204030204" pitchFamily="34" charset="0"/>
            </a:endParaRPr>
          </a:p>
          <a:p>
            <a:r>
              <a:rPr lang="el-GR" sz="1800" b="0" i="0" u="none" strike="noStrike" baseline="0" dirty="0">
                <a:solidFill>
                  <a:srgbClr val="000000"/>
                </a:solidFill>
                <a:latin typeface="Calibri" panose="020F0502020204030204" pitchFamily="34" charset="0"/>
              </a:rPr>
              <a:t>Με την                    στον πίνακα «Δείκτες Παρακολούθησης» εμφανίζεται αναδυόμενο παράθυρο. </a:t>
            </a:r>
          </a:p>
        </p:txBody>
      </p:sp>
      <p:pic>
        <p:nvPicPr>
          <p:cNvPr id="10" name="Εικόνα 9">
            <a:extLst>
              <a:ext uri="{FF2B5EF4-FFF2-40B4-BE49-F238E27FC236}">
                <a16:creationId xmlns:a16="http://schemas.microsoft.com/office/drawing/2014/main" id="{C55AF566-210C-C9F8-1A1D-220DEFBFAE84}"/>
              </a:ext>
            </a:extLst>
          </p:cNvPr>
          <p:cNvPicPr>
            <a:picLocks noChangeAspect="1"/>
          </p:cNvPicPr>
          <p:nvPr/>
        </p:nvPicPr>
        <p:blipFill>
          <a:blip r:embed="rId5"/>
          <a:stretch>
            <a:fillRect/>
          </a:stretch>
        </p:blipFill>
        <p:spPr>
          <a:xfrm>
            <a:off x="1708442" y="4293606"/>
            <a:ext cx="681318" cy="251012"/>
          </a:xfrm>
          <a:prstGeom prst="rect">
            <a:avLst/>
          </a:prstGeom>
        </p:spPr>
      </p:pic>
    </p:spTree>
    <p:extLst>
      <p:ext uri="{BB962C8B-B14F-4D97-AF65-F5344CB8AC3E}">
        <p14:creationId xmlns:p14="http://schemas.microsoft.com/office/powerpoint/2010/main" val="213290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7175B-3866-F597-6ADD-60BE9DA5341B}"/>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C8406915-BEF4-3CAA-5E41-6A6641B9AB6B}"/>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B7C234EF-4BA0-C4A9-F79B-8216A981CA0F}"/>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B7C234EF-4BA0-C4A9-F79B-8216A981CA0F}"/>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471DEFEA-9834-2EE1-7E3B-F0F1B6DCD00F}"/>
              </a:ext>
            </a:extLst>
          </p:cNvPr>
          <p:cNvSpPr txBox="1"/>
          <p:nvPr/>
        </p:nvSpPr>
        <p:spPr>
          <a:xfrm>
            <a:off x="829037" y="780835"/>
            <a:ext cx="10711181" cy="1754326"/>
          </a:xfrm>
          <a:prstGeom prst="rect">
            <a:avLst/>
          </a:prstGeom>
          <a:noFill/>
        </p:spPr>
        <p:txBody>
          <a:bodyPr wrap="square">
            <a:spAutoFit/>
          </a:bodyPr>
          <a:lstStyle/>
          <a:p>
            <a:r>
              <a:rPr lang="el-GR" dirty="0"/>
              <a:t>Με την επιλογή                                 γίνεται ανάκτηση των Δελτίων Ταυτότητας Δεικτών που έχουν αναρτηθεί στην πρόσκληση.</a:t>
            </a:r>
          </a:p>
          <a:p>
            <a:r>
              <a:rPr lang="el-GR" dirty="0"/>
              <a:t>Με την επιλογή           εμφανίζεται η ανάλυση του δείκτη στους κωδικούς προγράμματος (ΑΤΠ) και Ειδικό Στόχο, ανάλογα με σχετικές πληροφορίες που έχουν καταχωριστεί στην πρόσκληση. </a:t>
            </a:r>
            <a:br>
              <a:rPr lang="el-GR" dirty="0"/>
            </a:br>
            <a:endParaRPr lang="el-GR" dirty="0"/>
          </a:p>
          <a:p>
            <a:pPr algn="ctr"/>
            <a:endParaRPr lang="el-GR" dirty="0"/>
          </a:p>
        </p:txBody>
      </p:sp>
      <p:pic>
        <p:nvPicPr>
          <p:cNvPr id="5" name="Εικόνα 4">
            <a:extLst>
              <a:ext uri="{FF2B5EF4-FFF2-40B4-BE49-F238E27FC236}">
                <a16:creationId xmlns:a16="http://schemas.microsoft.com/office/drawing/2014/main" id="{C95EC436-4D95-BBF7-C37B-09CC889C99DD}"/>
              </a:ext>
            </a:extLst>
          </p:cNvPr>
          <p:cNvPicPr>
            <a:picLocks noChangeAspect="1"/>
          </p:cNvPicPr>
          <p:nvPr/>
        </p:nvPicPr>
        <p:blipFill>
          <a:blip r:embed="rId4"/>
          <a:stretch>
            <a:fillRect/>
          </a:stretch>
        </p:blipFill>
        <p:spPr>
          <a:xfrm>
            <a:off x="2548394" y="780835"/>
            <a:ext cx="1379794" cy="376796"/>
          </a:xfrm>
          <a:prstGeom prst="rect">
            <a:avLst/>
          </a:prstGeom>
        </p:spPr>
      </p:pic>
      <p:pic>
        <p:nvPicPr>
          <p:cNvPr id="7" name="Εικόνα 6">
            <a:extLst>
              <a:ext uri="{FF2B5EF4-FFF2-40B4-BE49-F238E27FC236}">
                <a16:creationId xmlns:a16="http://schemas.microsoft.com/office/drawing/2014/main" id="{866C218C-F266-23F8-AE34-F71FE582F21F}"/>
              </a:ext>
            </a:extLst>
          </p:cNvPr>
          <p:cNvPicPr>
            <a:picLocks noChangeAspect="1"/>
          </p:cNvPicPr>
          <p:nvPr/>
        </p:nvPicPr>
        <p:blipFill>
          <a:blip r:embed="rId5"/>
          <a:stretch>
            <a:fillRect/>
          </a:stretch>
        </p:blipFill>
        <p:spPr>
          <a:xfrm>
            <a:off x="2417766" y="1292585"/>
            <a:ext cx="521377" cy="469240"/>
          </a:xfrm>
          <a:prstGeom prst="rect">
            <a:avLst/>
          </a:prstGeom>
        </p:spPr>
      </p:pic>
      <p:pic>
        <p:nvPicPr>
          <p:cNvPr id="8" name="Εικόνα 7">
            <a:extLst>
              <a:ext uri="{FF2B5EF4-FFF2-40B4-BE49-F238E27FC236}">
                <a16:creationId xmlns:a16="http://schemas.microsoft.com/office/drawing/2014/main" id="{76CDDAB0-05FD-90C9-15F9-8638E626F0D2}"/>
              </a:ext>
            </a:extLst>
          </p:cNvPr>
          <p:cNvPicPr>
            <a:picLocks noChangeAspect="1"/>
          </p:cNvPicPr>
          <p:nvPr/>
        </p:nvPicPr>
        <p:blipFill>
          <a:blip r:embed="rId6"/>
          <a:stretch>
            <a:fillRect/>
          </a:stretch>
        </p:blipFill>
        <p:spPr>
          <a:xfrm>
            <a:off x="1223160" y="2053411"/>
            <a:ext cx="8965868" cy="4023754"/>
          </a:xfrm>
          <a:prstGeom prst="rect">
            <a:avLst/>
          </a:prstGeom>
        </p:spPr>
      </p:pic>
    </p:spTree>
    <p:extLst>
      <p:ext uri="{BB962C8B-B14F-4D97-AF65-F5344CB8AC3E}">
        <p14:creationId xmlns:p14="http://schemas.microsoft.com/office/powerpoint/2010/main" val="387030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EF05A3-2860-83C7-88C1-83BAE8E3BF61}"/>
              </a:ext>
            </a:extLst>
          </p:cNvPr>
          <p:cNvSpPr txBox="1"/>
          <p:nvPr/>
        </p:nvSpPr>
        <p:spPr>
          <a:xfrm>
            <a:off x="3392786" y="277060"/>
            <a:ext cx="6097508" cy="369332"/>
          </a:xfrm>
          <a:prstGeom prst="rect">
            <a:avLst/>
          </a:prstGeom>
          <a:noFill/>
        </p:spPr>
        <p:txBody>
          <a:bodyPr wrap="square">
            <a:spAutoFit/>
          </a:bodyPr>
          <a:lstStyle/>
          <a:p>
            <a:r>
              <a:rPr lang="en-US" dirty="0">
                <a:solidFill>
                  <a:srgbClr val="0070C0"/>
                </a:solidFill>
                <a:hlinkClick r:id="rId2"/>
              </a:rPr>
              <a:t>https://ops.gr/library/espa-guidelines-21-27/</a:t>
            </a:r>
            <a:r>
              <a:rPr lang="el-GR" dirty="0">
                <a:solidFill>
                  <a:srgbClr val="0070C0"/>
                </a:solidFill>
              </a:rPr>
              <a:t> </a:t>
            </a:r>
          </a:p>
        </p:txBody>
      </p:sp>
      <p:pic>
        <p:nvPicPr>
          <p:cNvPr id="12" name="Εικόνα 11">
            <a:extLst>
              <a:ext uri="{FF2B5EF4-FFF2-40B4-BE49-F238E27FC236}">
                <a16:creationId xmlns:a16="http://schemas.microsoft.com/office/drawing/2014/main" id="{505493CD-C816-313D-76D1-3FE82173A269}"/>
              </a:ext>
            </a:extLst>
          </p:cNvPr>
          <p:cNvPicPr>
            <a:picLocks noChangeAspect="1"/>
          </p:cNvPicPr>
          <p:nvPr/>
        </p:nvPicPr>
        <p:blipFill>
          <a:blip r:embed="rId3"/>
          <a:stretch>
            <a:fillRect/>
          </a:stretch>
        </p:blipFill>
        <p:spPr>
          <a:xfrm>
            <a:off x="0" y="646392"/>
            <a:ext cx="12192000" cy="5366481"/>
          </a:xfrm>
          <a:prstGeom prst="rect">
            <a:avLst/>
          </a:prstGeom>
        </p:spPr>
      </p:pic>
      <p:sp>
        <p:nvSpPr>
          <p:cNvPr id="13" name="Βέλος: Δεξιό 12">
            <a:extLst>
              <a:ext uri="{FF2B5EF4-FFF2-40B4-BE49-F238E27FC236}">
                <a16:creationId xmlns:a16="http://schemas.microsoft.com/office/drawing/2014/main" id="{257FA25C-1B3D-F7A7-D36B-07DEE8756FD1}"/>
              </a:ext>
            </a:extLst>
          </p:cNvPr>
          <p:cNvSpPr/>
          <p:nvPr/>
        </p:nvSpPr>
        <p:spPr>
          <a:xfrm>
            <a:off x="1276539" y="3576119"/>
            <a:ext cx="1321806" cy="23539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6836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6D997-E4DC-847F-BAAD-271EE80FF520}"/>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9F9B4D16-2042-A0A7-6362-BD7289F5B303}"/>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83AA4005-9D2A-795F-9BF5-E88659F787CA}"/>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83AA4005-9D2A-795F-9BF5-E88659F787CA}"/>
                  </a:ext>
                </a:extLst>
              </p:cNvPr>
              <p:cNvPicPr/>
              <p:nvPr/>
            </p:nvPicPr>
            <p:blipFill>
              <a:blip r:embed="rId3"/>
              <a:stretch>
                <a:fillRect/>
              </a:stretch>
            </p:blipFill>
            <p:spPr>
              <a:xfrm>
                <a:off x="-1273680" y="1653825"/>
                <a:ext cx="108000" cy="216000"/>
              </a:xfrm>
              <a:prstGeom prst="rect">
                <a:avLst/>
              </a:prstGeom>
            </p:spPr>
          </p:pic>
        </mc:Fallback>
      </mc:AlternateContent>
      <p:pic>
        <p:nvPicPr>
          <p:cNvPr id="16" name="Εικόνα 15">
            <a:extLst>
              <a:ext uri="{FF2B5EF4-FFF2-40B4-BE49-F238E27FC236}">
                <a16:creationId xmlns:a16="http://schemas.microsoft.com/office/drawing/2014/main" id="{A3FF5075-32B5-60EF-A00C-45969BCD6E76}"/>
              </a:ext>
            </a:extLst>
          </p:cNvPr>
          <p:cNvPicPr>
            <a:picLocks noChangeAspect="1"/>
          </p:cNvPicPr>
          <p:nvPr/>
        </p:nvPicPr>
        <p:blipFill>
          <a:blip r:embed="rId4"/>
          <a:stretch>
            <a:fillRect/>
          </a:stretch>
        </p:blipFill>
        <p:spPr>
          <a:xfrm>
            <a:off x="1560012" y="286143"/>
            <a:ext cx="9512178" cy="6007691"/>
          </a:xfrm>
          <a:prstGeom prst="rect">
            <a:avLst/>
          </a:prstGeom>
        </p:spPr>
      </p:pic>
      <p:sp>
        <p:nvSpPr>
          <p:cNvPr id="18" name="TextBox 17">
            <a:extLst>
              <a:ext uri="{FF2B5EF4-FFF2-40B4-BE49-F238E27FC236}">
                <a16:creationId xmlns:a16="http://schemas.microsoft.com/office/drawing/2014/main" id="{9858E916-0B56-CD51-9538-223017F60CD1}"/>
              </a:ext>
            </a:extLst>
          </p:cNvPr>
          <p:cNvSpPr txBox="1"/>
          <p:nvPr/>
        </p:nvSpPr>
        <p:spPr>
          <a:xfrm>
            <a:off x="3153747" y="404039"/>
            <a:ext cx="8752113" cy="738664"/>
          </a:xfrm>
          <a:prstGeom prst="rect">
            <a:avLst/>
          </a:prstGeom>
          <a:noFill/>
        </p:spPr>
        <p:txBody>
          <a:bodyPr wrap="square">
            <a:spAutoFit/>
          </a:bodyPr>
          <a:lstStyle/>
          <a:p>
            <a:r>
              <a:rPr lang="el-GR" sz="1400" dirty="0">
                <a:highlight>
                  <a:srgbClr val="FFFF00"/>
                </a:highlight>
              </a:rPr>
              <a:t>Η επιλογή του δείκτη, γίνεται με την χρήση του φακού (1). Στη λίστα εμφανίζονται οι δείκτες που έχουν συμπληρωθεί στην πρόσκληση. Δυνατότητα αναζήτησης στα αποτελέσματα του φακού(2). Εφόσον ο χρήστης επιλέξει τους </a:t>
            </a:r>
            <a:r>
              <a:rPr lang="el-GR" sz="1400" b="1" dirty="0">
                <a:highlight>
                  <a:srgbClr val="FFFF00"/>
                </a:highlight>
              </a:rPr>
              <a:t>επιθυμητούς δείκτες</a:t>
            </a:r>
            <a:r>
              <a:rPr lang="el-GR" sz="1400" dirty="0">
                <a:highlight>
                  <a:srgbClr val="FFFF00"/>
                </a:highlight>
              </a:rPr>
              <a:t>, που αντιπροσωπεύουν την πράξη προχωράει σε                                  (4)</a:t>
            </a:r>
          </a:p>
        </p:txBody>
      </p:sp>
      <p:pic>
        <p:nvPicPr>
          <p:cNvPr id="20" name="Εικόνα 19">
            <a:extLst>
              <a:ext uri="{FF2B5EF4-FFF2-40B4-BE49-F238E27FC236}">
                <a16:creationId xmlns:a16="http://schemas.microsoft.com/office/drawing/2014/main" id="{53BAABBE-E544-4937-3E57-BFB6D97B2051}"/>
              </a:ext>
            </a:extLst>
          </p:cNvPr>
          <p:cNvPicPr>
            <a:picLocks noChangeAspect="1"/>
          </p:cNvPicPr>
          <p:nvPr/>
        </p:nvPicPr>
        <p:blipFill>
          <a:blip r:embed="rId5"/>
          <a:stretch>
            <a:fillRect/>
          </a:stretch>
        </p:blipFill>
        <p:spPr>
          <a:xfrm>
            <a:off x="8558542" y="892745"/>
            <a:ext cx="646232" cy="249958"/>
          </a:xfrm>
          <a:prstGeom prst="rect">
            <a:avLst/>
          </a:prstGeom>
        </p:spPr>
      </p:pic>
    </p:spTree>
    <p:extLst>
      <p:ext uri="{BB962C8B-B14F-4D97-AF65-F5344CB8AC3E}">
        <p14:creationId xmlns:p14="http://schemas.microsoft.com/office/powerpoint/2010/main" val="288672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79700-78AB-9557-1A5D-B4955777D2C5}"/>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38F05672-5405-E939-5FC3-FA356F9B0A9C}"/>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C56DC4F1-7B9B-4DE6-A2A6-BA7618F50606}"/>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C56DC4F1-7B9B-4DE6-A2A6-BA7618F50606}"/>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B934A5A2-C681-6E8F-658F-5DC6160E6DD7}"/>
              </a:ext>
            </a:extLst>
          </p:cNvPr>
          <p:cNvSpPr txBox="1"/>
          <p:nvPr/>
        </p:nvSpPr>
        <p:spPr>
          <a:xfrm>
            <a:off x="829037" y="780835"/>
            <a:ext cx="10711181" cy="3139321"/>
          </a:xfrm>
          <a:prstGeom prst="rect">
            <a:avLst/>
          </a:prstGeom>
          <a:noFill/>
        </p:spPr>
        <p:txBody>
          <a:bodyPr wrap="square">
            <a:spAutoFit/>
          </a:bodyPr>
          <a:lstStyle/>
          <a:p>
            <a:endParaRPr lang="el-GR" dirty="0"/>
          </a:p>
          <a:p>
            <a:pPr algn="ctr"/>
            <a:endParaRPr lang="el-GR" dirty="0"/>
          </a:p>
          <a:p>
            <a:pPr algn="ctr"/>
            <a:r>
              <a:rPr lang="el-GR" dirty="0"/>
              <a:t>Επιλέγονται ένας ή και περισσότεροι</a:t>
            </a:r>
          </a:p>
          <a:p>
            <a:pPr algn="ctr"/>
            <a:r>
              <a:rPr lang="el-GR" b="1" dirty="0"/>
              <a:t>που έχουν συνάφεια με την πράξη</a:t>
            </a:r>
            <a:r>
              <a:rPr lang="el-GR" dirty="0"/>
              <a:t>,  όχι όλοι όσοι αναφέρονται στην πρόσκληση.</a:t>
            </a:r>
          </a:p>
          <a:p>
            <a:pPr algn="ctr"/>
            <a:r>
              <a:rPr lang="el-GR" dirty="0"/>
              <a:t>Δηλώνεται για κάθε έναν από αυτούς, </a:t>
            </a:r>
          </a:p>
          <a:p>
            <a:pPr algn="ctr"/>
            <a:r>
              <a:rPr lang="el-GR" dirty="0"/>
              <a:t>η εκτιμώμενη </a:t>
            </a:r>
            <a:r>
              <a:rPr lang="el-GR" b="1" dirty="0"/>
              <a:t>τιμή στόχου που αφορά τη πράξη</a:t>
            </a:r>
            <a:r>
              <a:rPr lang="el-GR" dirty="0"/>
              <a:t>, όχι η τιμή που έχει ο δείκτης στην Πρόσκληση. </a:t>
            </a:r>
          </a:p>
          <a:p>
            <a:pPr algn="just"/>
            <a:endParaRPr lang="el-GR" dirty="0"/>
          </a:p>
          <a:p>
            <a:pPr algn="ctr"/>
            <a:r>
              <a:rPr lang="el-GR" dirty="0" err="1">
                <a:highlight>
                  <a:srgbClr val="FFFF00"/>
                </a:highlight>
              </a:rPr>
              <a:t>Σημειωτέον</a:t>
            </a:r>
            <a:r>
              <a:rPr lang="el-GR" dirty="0">
                <a:highlight>
                  <a:srgbClr val="FFFF00"/>
                </a:highlight>
              </a:rPr>
              <a:t>:  </a:t>
            </a:r>
          </a:p>
          <a:p>
            <a:pPr algn="ctr"/>
            <a:endParaRPr lang="el-GR" dirty="0">
              <a:highlight>
                <a:srgbClr val="FFFF00"/>
              </a:highlight>
            </a:endParaRPr>
          </a:p>
          <a:p>
            <a:pPr algn="ctr"/>
            <a:r>
              <a:rPr lang="el-GR" dirty="0">
                <a:highlight>
                  <a:srgbClr val="FFFF00"/>
                </a:highlight>
              </a:rPr>
              <a:t>εάν η εκτιμώμενη τιμή δεν είναι προφανής, κατά την διαδικασία αξιολόγησης θα ζητηθεί τεκμηρίωση.</a:t>
            </a:r>
          </a:p>
          <a:p>
            <a:pPr algn="ctr"/>
            <a:endParaRPr lang="el-GR" dirty="0"/>
          </a:p>
        </p:txBody>
      </p:sp>
    </p:spTree>
    <p:extLst>
      <p:ext uri="{BB962C8B-B14F-4D97-AF65-F5344CB8AC3E}">
        <p14:creationId xmlns:p14="http://schemas.microsoft.com/office/powerpoint/2010/main" val="387426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F6B30-E1A5-94F9-89B8-7DA4A49E6F44}"/>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3C201C39-F387-07F4-25D9-7C94B35208C6}"/>
              </a:ext>
            </a:extLst>
          </p:cNvPr>
          <p:cNvSpPr txBox="1">
            <a:spLocks/>
          </p:cNvSpPr>
          <p:nvPr/>
        </p:nvSpPr>
        <p:spPr>
          <a:xfrm>
            <a:off x="190500" y="404039"/>
            <a:ext cx="11610975" cy="4450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l-GR" sz="2000" b="1" dirty="0">
                <a:solidFill>
                  <a:srgbClr val="0070C0"/>
                </a:solidFill>
                <a:latin typeface="Arial" panose="020B0604020202020204" pitchFamily="34" charset="0"/>
                <a:cs typeface="Arial" panose="020B0604020202020204" pitchFamily="34" charset="0"/>
              </a:rPr>
              <a:t>Δείκτες που αφορούν ΟΧΕ</a:t>
            </a: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405CB4AE-67F6-375D-95FC-3C2A86EC39AE}"/>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405CB4AE-67F6-375D-95FC-3C2A86EC39AE}"/>
                  </a:ext>
                </a:extLst>
              </p:cNvPr>
              <p:cNvPicPr/>
              <p:nvPr/>
            </p:nvPicPr>
            <p:blipFill>
              <a:blip r:embed="rId3"/>
              <a:stretch>
                <a:fillRect/>
              </a:stretch>
            </p:blipFill>
            <p:spPr>
              <a:xfrm>
                <a:off x="-1273680" y="1653825"/>
                <a:ext cx="108000" cy="216000"/>
              </a:xfrm>
              <a:prstGeom prst="rect">
                <a:avLst/>
              </a:prstGeom>
            </p:spPr>
          </p:pic>
        </mc:Fallback>
      </mc:AlternateContent>
      <p:pic>
        <p:nvPicPr>
          <p:cNvPr id="6" name="Εικόνα 5">
            <a:extLst>
              <a:ext uri="{FF2B5EF4-FFF2-40B4-BE49-F238E27FC236}">
                <a16:creationId xmlns:a16="http://schemas.microsoft.com/office/drawing/2014/main" id="{4AE650AD-67D4-599A-684E-A9363A1F3A4D}"/>
              </a:ext>
            </a:extLst>
          </p:cNvPr>
          <p:cNvPicPr>
            <a:picLocks noChangeAspect="1"/>
          </p:cNvPicPr>
          <p:nvPr/>
        </p:nvPicPr>
        <p:blipFill>
          <a:blip r:embed="rId4"/>
          <a:stretch>
            <a:fillRect/>
          </a:stretch>
        </p:blipFill>
        <p:spPr>
          <a:xfrm>
            <a:off x="3059880" y="755904"/>
            <a:ext cx="6650736" cy="6101016"/>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Γραφή 7">
                <a:extLst>
                  <a:ext uri="{FF2B5EF4-FFF2-40B4-BE49-F238E27FC236}">
                    <a16:creationId xmlns:a16="http://schemas.microsoft.com/office/drawing/2014/main" id="{89ABE5C9-8D69-4B41-B22E-FF0E68575B25}"/>
                  </a:ext>
                </a:extLst>
              </p14:cNvPr>
              <p14:cNvContentPartPr/>
              <p14:nvPr/>
            </p14:nvContentPartPr>
            <p14:xfrm>
              <a:off x="3480032" y="4170438"/>
              <a:ext cx="6102720" cy="720"/>
            </p14:xfrm>
          </p:contentPart>
        </mc:Choice>
        <mc:Fallback xmlns="">
          <p:pic>
            <p:nvPicPr>
              <p:cNvPr id="8" name="Γραφή 7">
                <a:extLst>
                  <a:ext uri="{FF2B5EF4-FFF2-40B4-BE49-F238E27FC236}">
                    <a16:creationId xmlns:a16="http://schemas.microsoft.com/office/drawing/2014/main" id="{89ABE5C9-8D69-4B41-B22E-FF0E68575B25}"/>
                  </a:ext>
                </a:extLst>
              </p:cNvPr>
              <p:cNvPicPr/>
              <p:nvPr/>
            </p:nvPicPr>
            <p:blipFill>
              <a:blip r:embed="rId6"/>
              <a:stretch>
                <a:fillRect/>
              </a:stretch>
            </p:blipFill>
            <p:spPr>
              <a:xfrm>
                <a:off x="3426032" y="3954438"/>
                <a:ext cx="62103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Γραφή 9">
                <a:extLst>
                  <a:ext uri="{FF2B5EF4-FFF2-40B4-BE49-F238E27FC236}">
                    <a16:creationId xmlns:a16="http://schemas.microsoft.com/office/drawing/2014/main" id="{77AC7A9A-1DA4-9279-AF3A-0F5B1FD51E5F}"/>
                  </a:ext>
                </a:extLst>
              </p14:cNvPr>
              <p14:cNvContentPartPr/>
              <p14:nvPr/>
            </p14:nvContentPartPr>
            <p14:xfrm>
              <a:off x="3489392" y="5056758"/>
              <a:ext cx="5860080" cy="19080"/>
            </p14:xfrm>
          </p:contentPart>
        </mc:Choice>
        <mc:Fallback xmlns="">
          <p:pic>
            <p:nvPicPr>
              <p:cNvPr id="10" name="Γραφή 9">
                <a:extLst>
                  <a:ext uri="{FF2B5EF4-FFF2-40B4-BE49-F238E27FC236}">
                    <a16:creationId xmlns:a16="http://schemas.microsoft.com/office/drawing/2014/main" id="{77AC7A9A-1DA4-9279-AF3A-0F5B1FD51E5F}"/>
                  </a:ext>
                </a:extLst>
              </p:cNvPr>
              <p:cNvPicPr/>
              <p:nvPr/>
            </p:nvPicPr>
            <p:blipFill>
              <a:blip r:embed="rId8"/>
              <a:stretch>
                <a:fillRect/>
              </a:stretch>
            </p:blipFill>
            <p:spPr>
              <a:xfrm>
                <a:off x="3435392" y="4948758"/>
                <a:ext cx="596772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Γραφή 10">
                <a:extLst>
                  <a:ext uri="{FF2B5EF4-FFF2-40B4-BE49-F238E27FC236}">
                    <a16:creationId xmlns:a16="http://schemas.microsoft.com/office/drawing/2014/main" id="{B8CE8BF2-2E07-3DEC-C9EA-6A0CFE4D8EB3}"/>
                  </a:ext>
                </a:extLst>
              </p14:cNvPr>
              <p14:cNvContentPartPr/>
              <p14:nvPr/>
            </p14:nvContentPartPr>
            <p14:xfrm>
              <a:off x="3414512" y="6475878"/>
              <a:ext cx="6251040" cy="9720"/>
            </p14:xfrm>
          </p:contentPart>
        </mc:Choice>
        <mc:Fallback xmlns="">
          <p:pic>
            <p:nvPicPr>
              <p:cNvPr id="11" name="Γραφή 10">
                <a:extLst>
                  <a:ext uri="{FF2B5EF4-FFF2-40B4-BE49-F238E27FC236}">
                    <a16:creationId xmlns:a16="http://schemas.microsoft.com/office/drawing/2014/main" id="{B8CE8BF2-2E07-3DEC-C9EA-6A0CFE4D8EB3}"/>
                  </a:ext>
                </a:extLst>
              </p:cNvPr>
              <p:cNvPicPr/>
              <p:nvPr/>
            </p:nvPicPr>
            <p:blipFill>
              <a:blip r:embed="rId10"/>
              <a:stretch>
                <a:fillRect/>
              </a:stretch>
            </p:blipFill>
            <p:spPr>
              <a:xfrm>
                <a:off x="3360872" y="6368238"/>
                <a:ext cx="6358680" cy="225360"/>
              </a:xfrm>
              <a:prstGeom prst="rect">
                <a:avLst/>
              </a:prstGeom>
            </p:spPr>
          </p:pic>
        </mc:Fallback>
      </mc:AlternateContent>
    </p:spTree>
    <p:extLst>
      <p:ext uri="{BB962C8B-B14F-4D97-AF65-F5344CB8AC3E}">
        <p14:creationId xmlns:p14="http://schemas.microsoft.com/office/powerpoint/2010/main" val="143374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88695-8B0F-F3BF-1F9F-B8268C2CB109}"/>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DF055C2D-2733-C802-1872-9169A3A63834}"/>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9E78C91C-45B3-E6D6-76C1-BF8C9422ADC2}"/>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9E78C91C-45B3-E6D6-76C1-BF8C9422ADC2}"/>
                  </a:ext>
                </a:extLst>
              </p:cNvPr>
              <p:cNvPicPr/>
              <p:nvPr/>
            </p:nvPicPr>
            <p:blipFill>
              <a:blip r:embed="rId3"/>
              <a:stretch>
                <a:fillRect/>
              </a:stretch>
            </p:blipFill>
            <p:spPr>
              <a:xfrm>
                <a:off x="-1273680" y="1653825"/>
                <a:ext cx="108000" cy="216000"/>
              </a:xfrm>
              <a:prstGeom prst="rect">
                <a:avLst/>
              </a:prstGeom>
            </p:spPr>
          </p:pic>
        </mc:Fallback>
      </mc:AlternateContent>
      <p:pic>
        <p:nvPicPr>
          <p:cNvPr id="5" name="Εικόνα 4">
            <a:extLst>
              <a:ext uri="{FF2B5EF4-FFF2-40B4-BE49-F238E27FC236}">
                <a16:creationId xmlns:a16="http://schemas.microsoft.com/office/drawing/2014/main" id="{23A6E593-B778-7C66-93CD-04F653DD787B}"/>
              </a:ext>
            </a:extLst>
          </p:cNvPr>
          <p:cNvPicPr>
            <a:picLocks noChangeAspect="1"/>
          </p:cNvPicPr>
          <p:nvPr/>
        </p:nvPicPr>
        <p:blipFill>
          <a:blip r:embed="rId4"/>
          <a:stretch>
            <a:fillRect/>
          </a:stretch>
        </p:blipFill>
        <p:spPr>
          <a:xfrm>
            <a:off x="1154148" y="250501"/>
            <a:ext cx="10195997" cy="4949924"/>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Γραφή 7">
                <a:extLst>
                  <a:ext uri="{FF2B5EF4-FFF2-40B4-BE49-F238E27FC236}">
                    <a16:creationId xmlns:a16="http://schemas.microsoft.com/office/drawing/2014/main" id="{A5E05DB7-061A-57EE-1DC8-C295BD1BB544}"/>
                  </a:ext>
                </a:extLst>
              </p14:cNvPr>
              <p14:cNvContentPartPr/>
              <p14:nvPr/>
            </p14:nvContentPartPr>
            <p14:xfrm>
              <a:off x="1303485" y="1828305"/>
              <a:ext cx="533520" cy="360"/>
            </p14:xfrm>
          </p:contentPart>
        </mc:Choice>
        <mc:Fallback xmlns="">
          <p:pic>
            <p:nvPicPr>
              <p:cNvPr id="8" name="Γραφή 7">
                <a:extLst>
                  <a:ext uri="{FF2B5EF4-FFF2-40B4-BE49-F238E27FC236}">
                    <a16:creationId xmlns:a16="http://schemas.microsoft.com/office/drawing/2014/main" id="{A5E05DB7-061A-57EE-1DC8-C295BD1BB544}"/>
                  </a:ext>
                </a:extLst>
              </p:cNvPr>
              <p:cNvPicPr/>
              <p:nvPr/>
            </p:nvPicPr>
            <p:blipFill>
              <a:blip r:embed="rId6"/>
              <a:stretch>
                <a:fillRect/>
              </a:stretch>
            </p:blipFill>
            <p:spPr>
              <a:xfrm>
                <a:off x="1249485" y="1720665"/>
                <a:ext cx="641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Γραφή 8">
                <a:extLst>
                  <a:ext uri="{FF2B5EF4-FFF2-40B4-BE49-F238E27FC236}">
                    <a16:creationId xmlns:a16="http://schemas.microsoft.com/office/drawing/2014/main" id="{271096DA-0AA1-4505-F5E4-EA76B3D1E9EA}"/>
                  </a:ext>
                </a:extLst>
              </p14:cNvPr>
              <p14:cNvContentPartPr/>
              <p14:nvPr/>
            </p14:nvContentPartPr>
            <p14:xfrm>
              <a:off x="1339845" y="2498265"/>
              <a:ext cx="558720" cy="360"/>
            </p14:xfrm>
          </p:contentPart>
        </mc:Choice>
        <mc:Fallback xmlns="">
          <p:pic>
            <p:nvPicPr>
              <p:cNvPr id="9" name="Γραφή 8">
                <a:extLst>
                  <a:ext uri="{FF2B5EF4-FFF2-40B4-BE49-F238E27FC236}">
                    <a16:creationId xmlns:a16="http://schemas.microsoft.com/office/drawing/2014/main" id="{271096DA-0AA1-4505-F5E4-EA76B3D1E9EA}"/>
                  </a:ext>
                </a:extLst>
              </p:cNvPr>
              <p:cNvPicPr/>
              <p:nvPr/>
            </p:nvPicPr>
            <p:blipFill>
              <a:blip r:embed="rId8"/>
              <a:stretch>
                <a:fillRect/>
              </a:stretch>
            </p:blipFill>
            <p:spPr>
              <a:xfrm>
                <a:off x="1285845" y="2390625"/>
                <a:ext cx="6663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Γραφή 9">
                <a:extLst>
                  <a:ext uri="{FF2B5EF4-FFF2-40B4-BE49-F238E27FC236}">
                    <a16:creationId xmlns:a16="http://schemas.microsoft.com/office/drawing/2014/main" id="{4C16BC98-8A3E-AC39-D4B5-AD5DE2B2C9C9}"/>
                  </a:ext>
                </a:extLst>
              </p14:cNvPr>
              <p14:cNvContentPartPr/>
              <p14:nvPr/>
            </p14:nvContentPartPr>
            <p14:xfrm>
              <a:off x="1321485" y="4571865"/>
              <a:ext cx="497520" cy="54720"/>
            </p14:xfrm>
          </p:contentPart>
        </mc:Choice>
        <mc:Fallback xmlns="">
          <p:pic>
            <p:nvPicPr>
              <p:cNvPr id="10" name="Γραφή 9">
                <a:extLst>
                  <a:ext uri="{FF2B5EF4-FFF2-40B4-BE49-F238E27FC236}">
                    <a16:creationId xmlns:a16="http://schemas.microsoft.com/office/drawing/2014/main" id="{4C16BC98-8A3E-AC39-D4B5-AD5DE2B2C9C9}"/>
                  </a:ext>
                </a:extLst>
              </p:cNvPr>
              <p:cNvPicPr/>
              <p:nvPr/>
            </p:nvPicPr>
            <p:blipFill>
              <a:blip r:embed="rId10"/>
              <a:stretch>
                <a:fillRect/>
              </a:stretch>
            </p:blipFill>
            <p:spPr>
              <a:xfrm>
                <a:off x="1267845" y="4463865"/>
                <a:ext cx="605160" cy="270360"/>
              </a:xfrm>
              <a:prstGeom prst="rect">
                <a:avLst/>
              </a:prstGeom>
            </p:spPr>
          </p:pic>
        </mc:Fallback>
      </mc:AlternateContent>
    </p:spTree>
    <p:extLst>
      <p:ext uri="{BB962C8B-B14F-4D97-AF65-F5344CB8AC3E}">
        <p14:creationId xmlns:p14="http://schemas.microsoft.com/office/powerpoint/2010/main" val="297068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descr="Εικόνα που περιέχει κείμενο, ηλεκτρονικές συσκευές, στιγμιότυπο οθόνης, λογισμικό&#10;&#10;Το περιεχόμενο που δημιουργείται από AI ενδέχεται να είναι εσφαλμένο.">
            <a:extLst>
              <a:ext uri="{FF2B5EF4-FFF2-40B4-BE49-F238E27FC236}">
                <a16:creationId xmlns:a16="http://schemas.microsoft.com/office/drawing/2014/main" id="{D8BF5304-9ABF-89A5-36EC-702FCC6A7052}"/>
              </a:ext>
            </a:extLst>
          </p:cNvPr>
          <p:cNvPicPr>
            <a:picLocks noChangeAspect="1"/>
          </p:cNvPicPr>
          <p:nvPr/>
        </p:nvPicPr>
        <p:blipFill>
          <a:blip r:embed="rId2"/>
          <a:srcRect l="12448" t="18831" r="14253" b="13952"/>
          <a:stretch>
            <a:fillRect/>
          </a:stretch>
        </p:blipFill>
        <p:spPr>
          <a:xfrm>
            <a:off x="0" y="474540"/>
            <a:ext cx="12189612" cy="6278252"/>
          </a:xfrm>
          <a:prstGeom prst="rect">
            <a:avLst/>
          </a:prstGeom>
        </p:spPr>
      </p:pic>
      <p:sp>
        <p:nvSpPr>
          <p:cNvPr id="4" name="Ορθογώνιο 3">
            <a:extLst>
              <a:ext uri="{FF2B5EF4-FFF2-40B4-BE49-F238E27FC236}">
                <a16:creationId xmlns:a16="http://schemas.microsoft.com/office/drawing/2014/main" id="{EAB2C774-825E-3505-DCE2-786DFB46BF0C}"/>
              </a:ext>
            </a:extLst>
          </p:cNvPr>
          <p:cNvSpPr/>
          <p:nvPr/>
        </p:nvSpPr>
        <p:spPr>
          <a:xfrm>
            <a:off x="225122" y="3333218"/>
            <a:ext cx="4741684" cy="56089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a:extLst>
              <a:ext uri="{FF2B5EF4-FFF2-40B4-BE49-F238E27FC236}">
                <a16:creationId xmlns:a16="http://schemas.microsoft.com/office/drawing/2014/main" id="{3655CF5A-F2C9-63A4-E92C-6E3E8ED43F57}"/>
              </a:ext>
            </a:extLst>
          </p:cNvPr>
          <p:cNvSpPr/>
          <p:nvPr/>
        </p:nvSpPr>
        <p:spPr>
          <a:xfrm>
            <a:off x="9289134" y="4154126"/>
            <a:ext cx="2743201" cy="4286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5E6F44D3-24F6-6A14-DBDF-2E3B6E18C601}"/>
              </a:ext>
            </a:extLst>
          </p:cNvPr>
          <p:cNvSpPr txBox="1"/>
          <p:nvPr/>
        </p:nvSpPr>
        <p:spPr>
          <a:xfrm>
            <a:off x="2462543" y="105208"/>
            <a:ext cx="7134130" cy="369332"/>
          </a:xfrm>
          <a:prstGeom prst="rect">
            <a:avLst/>
          </a:prstGeom>
          <a:noFill/>
        </p:spPr>
        <p:txBody>
          <a:bodyPr wrap="square">
            <a:spAutoFit/>
          </a:bodyPr>
          <a:lstStyle/>
          <a:p>
            <a:pPr algn="ctr"/>
            <a:r>
              <a:rPr lang="en-US" dirty="0">
                <a:hlinkClick r:id="rId3"/>
              </a:rPr>
              <a:t>https://www.espa.gr/el/Pages/SDE.aspx</a:t>
            </a:r>
            <a:r>
              <a:rPr lang="el-GR" dirty="0"/>
              <a:t> </a:t>
            </a:r>
          </a:p>
        </p:txBody>
      </p:sp>
    </p:spTree>
    <p:extLst>
      <p:ext uri="{BB962C8B-B14F-4D97-AF65-F5344CB8AC3E}">
        <p14:creationId xmlns:p14="http://schemas.microsoft.com/office/powerpoint/2010/main" val="79922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a:extLst>
              <a:ext uri="{FF2B5EF4-FFF2-40B4-BE49-F238E27FC236}">
                <a16:creationId xmlns:a16="http://schemas.microsoft.com/office/drawing/2014/main" id="{E515C5B5-EE90-A3B0-F566-B9447DA64EBE}"/>
              </a:ext>
            </a:extLst>
          </p:cNvPr>
          <p:cNvPicPr>
            <a:picLocks noChangeAspect="1"/>
          </p:cNvPicPr>
          <p:nvPr/>
        </p:nvPicPr>
        <p:blipFill>
          <a:blip r:embed="rId2"/>
          <a:srcRect l="17031" t="11250" r="2344" b="13472"/>
          <a:stretch>
            <a:fillRect/>
          </a:stretch>
        </p:blipFill>
        <p:spPr>
          <a:xfrm>
            <a:off x="95249" y="197963"/>
            <a:ext cx="12169363" cy="6391275"/>
          </a:xfrm>
          <a:prstGeom prst="rect">
            <a:avLst/>
          </a:prstGeom>
        </p:spPr>
      </p:pic>
      <p:sp>
        <p:nvSpPr>
          <p:cNvPr id="4" name="Ορθογώνιο 3">
            <a:extLst>
              <a:ext uri="{FF2B5EF4-FFF2-40B4-BE49-F238E27FC236}">
                <a16:creationId xmlns:a16="http://schemas.microsoft.com/office/drawing/2014/main" id="{7E7F8E23-E153-1B7D-A46A-299E8D2F9853}"/>
              </a:ext>
            </a:extLst>
          </p:cNvPr>
          <p:cNvSpPr/>
          <p:nvPr/>
        </p:nvSpPr>
        <p:spPr>
          <a:xfrm>
            <a:off x="190499" y="1477655"/>
            <a:ext cx="2638426" cy="22466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9194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a:extLst>
              <a:ext uri="{FF2B5EF4-FFF2-40B4-BE49-F238E27FC236}">
                <a16:creationId xmlns:a16="http://schemas.microsoft.com/office/drawing/2014/main" id="{29F6EC85-AB7E-C0D1-BF40-231BD7C5BCE4}"/>
              </a:ext>
            </a:extLst>
          </p:cNvPr>
          <p:cNvPicPr>
            <a:picLocks noChangeAspect="1"/>
          </p:cNvPicPr>
          <p:nvPr/>
        </p:nvPicPr>
        <p:blipFill>
          <a:blip r:embed="rId2"/>
          <a:srcRect t="11250" b="22639"/>
          <a:stretch>
            <a:fillRect/>
          </a:stretch>
        </p:blipFill>
        <p:spPr>
          <a:xfrm>
            <a:off x="0" y="771524"/>
            <a:ext cx="12192000" cy="4533901"/>
          </a:xfrm>
          <a:prstGeom prst="rect">
            <a:avLst/>
          </a:prstGeom>
        </p:spPr>
      </p:pic>
      <p:sp>
        <p:nvSpPr>
          <p:cNvPr id="4" name="Ορθογώνιο 3">
            <a:extLst>
              <a:ext uri="{FF2B5EF4-FFF2-40B4-BE49-F238E27FC236}">
                <a16:creationId xmlns:a16="http://schemas.microsoft.com/office/drawing/2014/main" id="{8061F29E-DBCE-5256-796D-1E3F10BA317B}"/>
              </a:ext>
            </a:extLst>
          </p:cNvPr>
          <p:cNvSpPr/>
          <p:nvPr/>
        </p:nvSpPr>
        <p:spPr>
          <a:xfrm>
            <a:off x="85726" y="1724025"/>
            <a:ext cx="3095624" cy="239077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a:extLst>
              <a:ext uri="{FF2B5EF4-FFF2-40B4-BE49-F238E27FC236}">
                <a16:creationId xmlns:a16="http://schemas.microsoft.com/office/drawing/2014/main" id="{A6F4DA47-D9CF-F248-9E4A-4C698F53D7A5}"/>
              </a:ext>
            </a:extLst>
          </p:cNvPr>
          <p:cNvSpPr/>
          <p:nvPr/>
        </p:nvSpPr>
        <p:spPr>
          <a:xfrm>
            <a:off x="9277350" y="4114799"/>
            <a:ext cx="2828924" cy="133350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17027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a:extLst>
              <a:ext uri="{FF2B5EF4-FFF2-40B4-BE49-F238E27FC236}">
                <a16:creationId xmlns:a16="http://schemas.microsoft.com/office/drawing/2014/main" id="{C349F1E8-102F-F4F2-DAD5-A54DDD8B6E4F}"/>
              </a:ext>
            </a:extLst>
          </p:cNvPr>
          <p:cNvPicPr>
            <a:picLocks noChangeAspect="1"/>
          </p:cNvPicPr>
          <p:nvPr/>
        </p:nvPicPr>
        <p:blipFill>
          <a:blip r:embed="rId2"/>
          <a:srcRect l="11016" t="15139" r="10000" b="9584"/>
          <a:stretch>
            <a:fillRect/>
          </a:stretch>
        </p:blipFill>
        <p:spPr>
          <a:xfrm>
            <a:off x="38099" y="164721"/>
            <a:ext cx="12115801" cy="6495316"/>
          </a:xfrm>
          <a:prstGeom prst="rect">
            <a:avLst/>
          </a:prstGeom>
        </p:spPr>
      </p:pic>
    </p:spTree>
    <p:extLst>
      <p:ext uri="{BB962C8B-B14F-4D97-AF65-F5344CB8AC3E}">
        <p14:creationId xmlns:p14="http://schemas.microsoft.com/office/powerpoint/2010/main" val="198374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D100EA7-76F9-A783-D135-74A01B47F9B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D3A4305-E6F7-25B6-BBB2-DA908DED174A}"/>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2" name="Εικόνα 1">
            <a:extLst>
              <a:ext uri="{FF2B5EF4-FFF2-40B4-BE49-F238E27FC236}">
                <a16:creationId xmlns:a16="http://schemas.microsoft.com/office/drawing/2014/main" id="{C54EC6DA-50B3-18A1-3714-4EA00FF37D0B}"/>
              </a:ext>
            </a:extLst>
          </p:cNvPr>
          <p:cNvPicPr>
            <a:picLocks noChangeAspect="1"/>
          </p:cNvPicPr>
          <p:nvPr/>
        </p:nvPicPr>
        <p:blipFill>
          <a:blip r:embed="rId2"/>
          <a:stretch>
            <a:fillRect/>
          </a:stretch>
        </p:blipFill>
        <p:spPr>
          <a:xfrm>
            <a:off x="453083" y="761293"/>
            <a:ext cx="10902586" cy="5494651"/>
          </a:xfrm>
          <a:prstGeom prst="rect">
            <a:avLst/>
          </a:prstGeom>
        </p:spPr>
      </p:pic>
    </p:spTree>
    <p:extLst>
      <p:ext uri="{BB962C8B-B14F-4D97-AF65-F5344CB8AC3E}">
        <p14:creationId xmlns:p14="http://schemas.microsoft.com/office/powerpoint/2010/main" val="98792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a:extLst>
              <a:ext uri="{FF2B5EF4-FFF2-40B4-BE49-F238E27FC236}">
                <a16:creationId xmlns:a16="http://schemas.microsoft.com/office/drawing/2014/main" id="{C811B800-723A-B9E6-3B3F-6D43311568CD}"/>
              </a:ext>
            </a:extLst>
          </p:cNvPr>
          <p:cNvPicPr>
            <a:picLocks noChangeAspect="1"/>
          </p:cNvPicPr>
          <p:nvPr/>
        </p:nvPicPr>
        <p:blipFill>
          <a:blip r:embed="rId2"/>
          <a:srcRect l="13530" t="18007" r="13093" b="9691"/>
          <a:stretch>
            <a:fillRect/>
          </a:stretch>
        </p:blipFill>
        <p:spPr>
          <a:xfrm>
            <a:off x="251738" y="0"/>
            <a:ext cx="11688524" cy="6478572"/>
          </a:xfrm>
          <a:prstGeom prst="rect">
            <a:avLst/>
          </a:prstGeom>
        </p:spPr>
      </p:pic>
    </p:spTree>
    <p:extLst>
      <p:ext uri="{BB962C8B-B14F-4D97-AF65-F5344CB8AC3E}">
        <p14:creationId xmlns:p14="http://schemas.microsoft.com/office/powerpoint/2010/main" val="283579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C6DD858-122E-C7B1-6928-DF77AB3BD1E2}"/>
              </a:ext>
            </a:extLst>
          </p:cNvPr>
          <p:cNvPicPr>
            <a:picLocks noChangeAspect="1"/>
          </p:cNvPicPr>
          <p:nvPr/>
        </p:nvPicPr>
        <p:blipFill>
          <a:blip r:embed="rId2"/>
          <a:stretch>
            <a:fillRect/>
          </a:stretch>
        </p:blipFill>
        <p:spPr>
          <a:xfrm>
            <a:off x="380246" y="477616"/>
            <a:ext cx="10864075" cy="5902767"/>
          </a:xfrm>
          <a:prstGeom prst="rect">
            <a:avLst/>
          </a:prstGeom>
        </p:spPr>
      </p:pic>
      <p:sp>
        <p:nvSpPr>
          <p:cNvPr id="5" name="Βέλος: Δεξιό 4">
            <a:extLst>
              <a:ext uri="{FF2B5EF4-FFF2-40B4-BE49-F238E27FC236}">
                <a16:creationId xmlns:a16="http://schemas.microsoft.com/office/drawing/2014/main" id="{BCE583B2-2E8D-BCE5-9ED7-CD0CDE6F7D3A}"/>
              </a:ext>
            </a:extLst>
          </p:cNvPr>
          <p:cNvSpPr/>
          <p:nvPr/>
        </p:nvSpPr>
        <p:spPr>
          <a:xfrm>
            <a:off x="544556" y="766699"/>
            <a:ext cx="806245" cy="137651"/>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l-GR"/>
          </a:p>
        </p:txBody>
      </p:sp>
      <p:sp>
        <p:nvSpPr>
          <p:cNvPr id="6" name="Βέλος: Δεξιό 5">
            <a:extLst>
              <a:ext uri="{FF2B5EF4-FFF2-40B4-BE49-F238E27FC236}">
                <a16:creationId xmlns:a16="http://schemas.microsoft.com/office/drawing/2014/main" id="{4694879E-8E8C-B11F-76B1-84BAC019C768}"/>
              </a:ext>
            </a:extLst>
          </p:cNvPr>
          <p:cNvSpPr/>
          <p:nvPr/>
        </p:nvSpPr>
        <p:spPr>
          <a:xfrm>
            <a:off x="7126927" y="1663405"/>
            <a:ext cx="943895" cy="147484"/>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l-GR"/>
          </a:p>
        </p:txBody>
      </p:sp>
      <p:sp>
        <p:nvSpPr>
          <p:cNvPr id="7" name="Οβάλ 6">
            <a:extLst>
              <a:ext uri="{FF2B5EF4-FFF2-40B4-BE49-F238E27FC236}">
                <a16:creationId xmlns:a16="http://schemas.microsoft.com/office/drawing/2014/main" id="{A6A67636-DEC7-74FD-321E-D590B16DDACE}"/>
              </a:ext>
            </a:extLst>
          </p:cNvPr>
          <p:cNvSpPr/>
          <p:nvPr/>
        </p:nvSpPr>
        <p:spPr>
          <a:xfrm>
            <a:off x="9424657" y="1149790"/>
            <a:ext cx="434567" cy="724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4C5B5F60-E1E6-AC3A-0331-86A107BA714C}"/>
              </a:ext>
            </a:extLst>
          </p:cNvPr>
          <p:cNvSpPr txBox="1"/>
          <p:nvPr/>
        </p:nvSpPr>
        <p:spPr>
          <a:xfrm>
            <a:off x="4334347" y="108284"/>
            <a:ext cx="2591554" cy="369332"/>
          </a:xfrm>
          <a:prstGeom prst="rect">
            <a:avLst/>
          </a:prstGeom>
          <a:noFill/>
        </p:spPr>
        <p:txBody>
          <a:bodyPr wrap="square">
            <a:spAutoFit/>
          </a:bodyPr>
          <a:lstStyle/>
          <a:p>
            <a:r>
              <a:rPr lang="en-US" dirty="0">
                <a:hlinkClick r:id="rId3"/>
              </a:rPr>
              <a:t>https://logon.ops.gr/</a:t>
            </a:r>
            <a:r>
              <a:rPr lang="en-US" dirty="0"/>
              <a:t>  </a:t>
            </a:r>
            <a:endParaRPr lang="el-GR" dirty="0"/>
          </a:p>
        </p:txBody>
      </p:sp>
    </p:spTree>
    <p:extLst>
      <p:ext uri="{BB962C8B-B14F-4D97-AF65-F5344CB8AC3E}">
        <p14:creationId xmlns:p14="http://schemas.microsoft.com/office/powerpoint/2010/main" val="28010933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a:extLst>
              <a:ext uri="{FF2B5EF4-FFF2-40B4-BE49-F238E27FC236}">
                <a16:creationId xmlns:a16="http://schemas.microsoft.com/office/drawing/2014/main" id="{CCACF027-DE6C-2963-195C-E3EE786CF638}"/>
              </a:ext>
            </a:extLst>
          </p:cNvPr>
          <p:cNvPicPr>
            <a:picLocks noChangeAspect="1"/>
          </p:cNvPicPr>
          <p:nvPr/>
        </p:nvPicPr>
        <p:blipFill>
          <a:blip r:embed="rId2"/>
          <a:srcRect l="17010" t="22131" r="16341" b="7767"/>
          <a:stretch>
            <a:fillRect/>
          </a:stretch>
        </p:blipFill>
        <p:spPr>
          <a:xfrm>
            <a:off x="467617" y="98981"/>
            <a:ext cx="11256765" cy="6660037"/>
          </a:xfrm>
          <a:prstGeom prst="rect">
            <a:avLst/>
          </a:prstGeom>
        </p:spPr>
      </p:pic>
      <p:sp>
        <p:nvSpPr>
          <p:cNvPr id="2" name="Ορθογώνιο 1">
            <a:extLst>
              <a:ext uri="{FF2B5EF4-FFF2-40B4-BE49-F238E27FC236}">
                <a16:creationId xmlns:a16="http://schemas.microsoft.com/office/drawing/2014/main" id="{68831B6E-4E1D-53B7-9F78-5B477B654FB8}"/>
              </a:ext>
            </a:extLst>
          </p:cNvPr>
          <p:cNvSpPr/>
          <p:nvPr/>
        </p:nvSpPr>
        <p:spPr>
          <a:xfrm>
            <a:off x="2581274" y="2034226"/>
            <a:ext cx="7591426" cy="28901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56157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descr="Εικόνα που περιέχει κείμενο, ηλεκτρονικές συσκευές, στιγμιότυπο οθόνης, λογισμικό&#10;&#10;Το περιεχόμενο που δημιουργείται από AI ενδέχεται να είναι εσφαλμένο.">
            <a:extLst>
              <a:ext uri="{FF2B5EF4-FFF2-40B4-BE49-F238E27FC236}">
                <a16:creationId xmlns:a16="http://schemas.microsoft.com/office/drawing/2014/main" id="{2FD783BE-58DD-8ED1-DA58-3BAAE7ED025B}"/>
              </a:ext>
            </a:extLst>
          </p:cNvPr>
          <p:cNvPicPr>
            <a:picLocks noChangeAspect="1"/>
          </p:cNvPicPr>
          <p:nvPr/>
        </p:nvPicPr>
        <p:blipFill>
          <a:blip r:embed="rId2"/>
          <a:srcRect l="12295" t="11133" r="13324" b="13265"/>
          <a:stretch>
            <a:fillRect/>
          </a:stretch>
        </p:blipFill>
        <p:spPr>
          <a:xfrm>
            <a:off x="53418" y="0"/>
            <a:ext cx="11995263" cy="6858000"/>
          </a:xfrm>
          <a:prstGeom prst="rect">
            <a:avLst/>
          </a:prstGeom>
        </p:spPr>
      </p:pic>
      <p:sp>
        <p:nvSpPr>
          <p:cNvPr id="4" name="Ορθογώνιο 3">
            <a:extLst>
              <a:ext uri="{FF2B5EF4-FFF2-40B4-BE49-F238E27FC236}">
                <a16:creationId xmlns:a16="http://schemas.microsoft.com/office/drawing/2014/main" id="{5A1F8A76-83BD-DE3A-0AE8-23C70E774328}"/>
              </a:ext>
            </a:extLst>
          </p:cNvPr>
          <p:cNvSpPr/>
          <p:nvPr/>
        </p:nvSpPr>
        <p:spPr>
          <a:xfrm>
            <a:off x="226242" y="4557859"/>
            <a:ext cx="6287680" cy="17298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p14="http://schemas.microsoft.com/office/powerpoint/2010/main">
        <mc:Choice Requires="p14">
          <p:contentPart p14:bwMode="auto" r:id="rId3">
            <p14:nvContentPartPr>
              <p14:cNvPr id="15" name="Γραφή 14">
                <a:extLst>
                  <a:ext uri="{FF2B5EF4-FFF2-40B4-BE49-F238E27FC236}">
                    <a16:creationId xmlns:a16="http://schemas.microsoft.com/office/drawing/2014/main" id="{7358A717-0D2F-13F9-8371-6F655FC333DC}"/>
                  </a:ext>
                </a:extLst>
              </p14:cNvPr>
              <p14:cNvContentPartPr/>
              <p14:nvPr/>
            </p14:nvContentPartPr>
            <p14:xfrm>
              <a:off x="580860" y="6028905"/>
              <a:ext cx="4523400" cy="360"/>
            </p14:xfrm>
          </p:contentPart>
        </mc:Choice>
        <mc:Fallback xmlns="">
          <p:pic>
            <p:nvPicPr>
              <p:cNvPr id="15" name="Γραφή 14">
                <a:extLst>
                  <a:ext uri="{FF2B5EF4-FFF2-40B4-BE49-F238E27FC236}">
                    <a16:creationId xmlns:a16="http://schemas.microsoft.com/office/drawing/2014/main" id="{7358A717-0D2F-13F9-8371-6F655FC333DC}"/>
                  </a:ext>
                </a:extLst>
              </p:cNvPr>
              <p:cNvPicPr/>
              <p:nvPr/>
            </p:nvPicPr>
            <p:blipFill>
              <a:blip r:embed="rId4"/>
              <a:stretch>
                <a:fillRect/>
              </a:stretch>
            </p:blipFill>
            <p:spPr>
              <a:xfrm>
                <a:off x="526860" y="5920905"/>
                <a:ext cx="4631040" cy="216000"/>
              </a:xfrm>
              <a:prstGeom prst="rect">
                <a:avLst/>
              </a:prstGeom>
            </p:spPr>
          </p:pic>
        </mc:Fallback>
      </mc:AlternateContent>
      <p:sp>
        <p:nvSpPr>
          <p:cNvPr id="5" name="TextBox 4">
            <a:extLst>
              <a:ext uri="{FF2B5EF4-FFF2-40B4-BE49-F238E27FC236}">
                <a16:creationId xmlns:a16="http://schemas.microsoft.com/office/drawing/2014/main" id="{CE18CC38-6D57-3328-CC68-338CCE092FDA}"/>
              </a:ext>
            </a:extLst>
          </p:cNvPr>
          <p:cNvSpPr txBox="1"/>
          <p:nvPr/>
        </p:nvSpPr>
        <p:spPr>
          <a:xfrm>
            <a:off x="2247161" y="953373"/>
            <a:ext cx="7697678" cy="369332"/>
          </a:xfrm>
          <a:prstGeom prst="rect">
            <a:avLst/>
          </a:prstGeom>
          <a:noFill/>
        </p:spPr>
        <p:txBody>
          <a:bodyPr wrap="square">
            <a:spAutoFit/>
          </a:bodyPr>
          <a:lstStyle/>
          <a:p>
            <a:r>
              <a:rPr lang="en-US" dirty="0">
                <a:hlinkClick r:id="rId5"/>
              </a:rPr>
              <a:t>https://www.eydamth.gr/index.php/ypostiriksi-dikaiouxon/systima-diaxeirisis</a:t>
            </a:r>
            <a:r>
              <a:rPr lang="el-GR" dirty="0"/>
              <a:t> </a:t>
            </a:r>
          </a:p>
        </p:txBody>
      </p:sp>
    </p:spTree>
    <p:extLst>
      <p:ext uri="{BB962C8B-B14F-4D97-AF65-F5344CB8AC3E}">
        <p14:creationId xmlns:p14="http://schemas.microsoft.com/office/powerpoint/2010/main" val="384073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1A71135-CB7A-9459-1D48-12C6C6BE6EE8}"/>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pic>
        <p:nvPicPr>
          <p:cNvPr id="3" name="Εικόνα 2">
            <a:extLst>
              <a:ext uri="{FF2B5EF4-FFF2-40B4-BE49-F238E27FC236}">
                <a16:creationId xmlns:a16="http://schemas.microsoft.com/office/drawing/2014/main" id="{6322A425-E137-7B3B-1DD3-79E124A1F6AF}"/>
              </a:ext>
            </a:extLst>
          </p:cNvPr>
          <p:cNvPicPr>
            <a:picLocks noChangeAspect="1"/>
          </p:cNvPicPr>
          <p:nvPr/>
        </p:nvPicPr>
        <p:blipFill>
          <a:blip r:embed="rId2"/>
          <a:srcRect l="34253" t="14433" r="32887" b="10928"/>
          <a:stretch>
            <a:fillRect/>
          </a:stretch>
        </p:blipFill>
        <p:spPr>
          <a:xfrm>
            <a:off x="3489632" y="0"/>
            <a:ext cx="5212736" cy="6660037"/>
          </a:xfrm>
          <a:prstGeom prst="rect">
            <a:avLst/>
          </a:prstGeom>
        </p:spPr>
      </p:pic>
    </p:spTree>
    <p:extLst>
      <p:ext uri="{BB962C8B-B14F-4D97-AF65-F5344CB8AC3E}">
        <p14:creationId xmlns:p14="http://schemas.microsoft.com/office/powerpoint/2010/main" val="387128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B7B26FB-ADE7-4D04-20A2-32EF9B53211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00512F1-CB7B-1B2A-8290-68E75F820B3A}"/>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sp>
        <p:nvSpPr>
          <p:cNvPr id="4" name="TextBox 3">
            <a:extLst>
              <a:ext uri="{FF2B5EF4-FFF2-40B4-BE49-F238E27FC236}">
                <a16:creationId xmlns:a16="http://schemas.microsoft.com/office/drawing/2014/main" id="{DF759503-3351-0BCE-E7C8-9CEC3BF9EDF8}"/>
              </a:ext>
            </a:extLst>
          </p:cNvPr>
          <p:cNvSpPr txBox="1"/>
          <p:nvPr/>
        </p:nvSpPr>
        <p:spPr>
          <a:xfrm>
            <a:off x="181069" y="197963"/>
            <a:ext cx="12010931" cy="369332"/>
          </a:xfrm>
          <a:prstGeom prst="rect">
            <a:avLst/>
          </a:prstGeom>
          <a:noFill/>
        </p:spPr>
        <p:txBody>
          <a:bodyPr wrap="square">
            <a:spAutoFit/>
          </a:bodyPr>
          <a:lstStyle/>
          <a:p>
            <a:r>
              <a:rPr lang="en-US" dirty="0">
                <a:solidFill>
                  <a:srgbClr val="0070C0"/>
                </a:solidFill>
              </a:rPr>
              <a:t>chrome-extension://</a:t>
            </a:r>
            <a:r>
              <a:rPr lang="en-US" dirty="0" err="1">
                <a:solidFill>
                  <a:srgbClr val="0070C0"/>
                </a:solidFill>
              </a:rPr>
              <a:t>efaidnbmnnnibpcajpcglclefindmkaj</a:t>
            </a:r>
            <a:r>
              <a:rPr lang="en-US" dirty="0">
                <a:solidFill>
                  <a:srgbClr val="0070C0"/>
                </a:solidFill>
              </a:rPr>
              <a:t>/https://ops.gr/wp-content/uploads/2025/01/4.3_UM_TDY_2127.pdf</a:t>
            </a:r>
            <a:r>
              <a:rPr lang="el-GR" dirty="0">
                <a:solidFill>
                  <a:srgbClr val="0070C0"/>
                </a:solidFill>
              </a:rPr>
              <a:t>  </a:t>
            </a:r>
          </a:p>
        </p:txBody>
      </p:sp>
      <p:pic>
        <p:nvPicPr>
          <p:cNvPr id="9" name="Εικόνα 8">
            <a:extLst>
              <a:ext uri="{FF2B5EF4-FFF2-40B4-BE49-F238E27FC236}">
                <a16:creationId xmlns:a16="http://schemas.microsoft.com/office/drawing/2014/main" id="{896B8005-B199-8AAE-7FC5-DC3700337DBF}"/>
              </a:ext>
            </a:extLst>
          </p:cNvPr>
          <p:cNvPicPr>
            <a:picLocks noChangeAspect="1"/>
          </p:cNvPicPr>
          <p:nvPr/>
        </p:nvPicPr>
        <p:blipFill>
          <a:blip r:embed="rId2"/>
          <a:stretch>
            <a:fillRect/>
          </a:stretch>
        </p:blipFill>
        <p:spPr>
          <a:xfrm>
            <a:off x="3030474" y="575135"/>
            <a:ext cx="6131052" cy="6437376"/>
          </a:xfrm>
          <a:prstGeom prst="rect">
            <a:avLst/>
          </a:prstGeom>
        </p:spPr>
      </p:pic>
    </p:spTree>
    <p:extLst>
      <p:ext uri="{BB962C8B-B14F-4D97-AF65-F5344CB8AC3E}">
        <p14:creationId xmlns:p14="http://schemas.microsoft.com/office/powerpoint/2010/main" val="407466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9265852-1B16-9271-67B1-A5FBFBC0DB8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C4CB254-A2BF-44DA-C238-1EA03AF70095}"/>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sp>
        <p:nvSpPr>
          <p:cNvPr id="4" name="TextBox 3">
            <a:extLst>
              <a:ext uri="{FF2B5EF4-FFF2-40B4-BE49-F238E27FC236}">
                <a16:creationId xmlns:a16="http://schemas.microsoft.com/office/drawing/2014/main" id="{0049EDD0-69EF-E86B-9A7C-3BBC40A5CF83}"/>
              </a:ext>
            </a:extLst>
          </p:cNvPr>
          <p:cNvSpPr txBox="1"/>
          <p:nvPr/>
        </p:nvSpPr>
        <p:spPr>
          <a:xfrm>
            <a:off x="90534" y="342819"/>
            <a:ext cx="12101466" cy="369332"/>
          </a:xfrm>
          <a:prstGeom prst="rect">
            <a:avLst/>
          </a:prstGeom>
          <a:noFill/>
        </p:spPr>
        <p:txBody>
          <a:bodyPr wrap="square">
            <a:spAutoFit/>
          </a:bodyPr>
          <a:lstStyle/>
          <a:p>
            <a:pPr algn="ctr"/>
            <a:r>
              <a:rPr lang="el-GR" b="1" dirty="0">
                <a:solidFill>
                  <a:srgbClr val="0070C0"/>
                </a:solidFill>
              </a:rPr>
              <a:t>Συχνές Ερωτήσεις-Απαντήσεις (F.A.Q) Τεχνικό Δελτίο </a:t>
            </a:r>
            <a:r>
              <a:rPr lang="el-GR" b="1" dirty="0" err="1">
                <a:solidFill>
                  <a:srgbClr val="0070C0"/>
                </a:solidFill>
              </a:rPr>
              <a:t>Υποέργου</a:t>
            </a:r>
            <a:endParaRPr lang="el-GR" b="1" dirty="0">
              <a:solidFill>
                <a:srgbClr val="0070C0"/>
              </a:solidFill>
            </a:endParaRPr>
          </a:p>
        </p:txBody>
      </p:sp>
      <p:pic>
        <p:nvPicPr>
          <p:cNvPr id="3" name="Εικόνα 2">
            <a:extLst>
              <a:ext uri="{FF2B5EF4-FFF2-40B4-BE49-F238E27FC236}">
                <a16:creationId xmlns:a16="http://schemas.microsoft.com/office/drawing/2014/main" id="{CD352CA0-D597-CAED-739C-72FA349B892A}"/>
              </a:ext>
            </a:extLst>
          </p:cNvPr>
          <p:cNvPicPr>
            <a:picLocks noChangeAspect="1"/>
          </p:cNvPicPr>
          <p:nvPr/>
        </p:nvPicPr>
        <p:blipFill>
          <a:blip r:embed="rId2"/>
          <a:stretch>
            <a:fillRect/>
          </a:stretch>
        </p:blipFill>
        <p:spPr>
          <a:xfrm>
            <a:off x="0" y="1418320"/>
            <a:ext cx="12192000" cy="3697357"/>
          </a:xfrm>
          <a:prstGeom prst="rect">
            <a:avLst/>
          </a:prstGeom>
        </p:spPr>
      </p:pic>
    </p:spTree>
    <p:extLst>
      <p:ext uri="{BB962C8B-B14F-4D97-AF65-F5344CB8AC3E}">
        <p14:creationId xmlns:p14="http://schemas.microsoft.com/office/powerpoint/2010/main" val="200091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8832BDE-72CE-E6BE-BAD0-50B3954FB5D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BF0ECC0-CA32-DD13-39C6-12CCA87DABE9}"/>
              </a:ext>
            </a:extLst>
          </p:cNvPr>
          <p:cNvSpPr txBox="1"/>
          <p:nvPr/>
        </p:nvSpPr>
        <p:spPr>
          <a:xfrm>
            <a:off x="0" y="197963"/>
            <a:ext cx="12192000" cy="6660037"/>
          </a:xfrm>
          <a:prstGeom prst="rect">
            <a:avLst/>
          </a:prstGeom>
        </p:spPr>
        <p:txBody>
          <a:bodyPr vert="horz" lIns="91440" tIns="720000" rIns="91440" bIns="36000" rtlCol="0" anchor="t" anchorCtr="0">
            <a:noAutofit/>
          </a:bodyPr>
          <a:lstStyle>
            <a:lvl1pPr algn="ctr">
              <a:lnSpc>
                <a:spcPct val="90000"/>
              </a:lnSpc>
              <a:spcBef>
                <a:spcPct val="0"/>
              </a:spcBef>
              <a:buNone/>
              <a:defRPr sz="2800" b="1">
                <a:solidFill>
                  <a:srgbClr val="19BEDE"/>
                </a:solidFill>
                <a:effectLst/>
                <a:latin typeface="Calibri" panose="020F0502020204030204" pitchFamily="34" charset="0"/>
                <a:ea typeface="Times New Roman" panose="02020603050405020304" pitchFamily="18" charset="0"/>
                <a:cs typeface="+mj-cs"/>
              </a:defRPr>
            </a:lvl1pPr>
          </a:lstStyle>
          <a:p>
            <a:pPr algn="l">
              <a:lnSpc>
                <a:spcPct val="100000"/>
              </a:lnSpc>
              <a:tabLst>
                <a:tab pos="715963" algn="l"/>
              </a:tabLst>
            </a:pPr>
            <a:endParaRPr lang="el-GR" sz="3200" b="0" dirty="0">
              <a:solidFill>
                <a:srgbClr val="0D4F8C"/>
              </a:solidFill>
            </a:endParaRPr>
          </a:p>
          <a:p>
            <a:pPr marL="715963" indent="-715963" algn="l">
              <a:lnSpc>
                <a:spcPct val="100000"/>
              </a:lnSpc>
              <a:tabLst>
                <a:tab pos="715963" algn="l"/>
              </a:tabLst>
            </a:pPr>
            <a:endParaRPr lang="el-GR" sz="1800" b="0" i="1" dirty="0">
              <a:solidFill>
                <a:srgbClr val="0D4F8C"/>
              </a:solidFill>
            </a:endParaRPr>
          </a:p>
        </p:txBody>
      </p:sp>
      <p:sp>
        <p:nvSpPr>
          <p:cNvPr id="4" name="TextBox 3">
            <a:extLst>
              <a:ext uri="{FF2B5EF4-FFF2-40B4-BE49-F238E27FC236}">
                <a16:creationId xmlns:a16="http://schemas.microsoft.com/office/drawing/2014/main" id="{7CCA084E-4737-382D-8445-056E04A094C5}"/>
              </a:ext>
            </a:extLst>
          </p:cNvPr>
          <p:cNvSpPr txBox="1"/>
          <p:nvPr/>
        </p:nvSpPr>
        <p:spPr>
          <a:xfrm>
            <a:off x="90534" y="342819"/>
            <a:ext cx="12101466" cy="1138773"/>
          </a:xfrm>
          <a:prstGeom prst="rect">
            <a:avLst/>
          </a:prstGeom>
          <a:noFill/>
        </p:spPr>
        <p:txBody>
          <a:bodyPr wrap="square">
            <a:spAutoFit/>
          </a:bodyPr>
          <a:lstStyle/>
          <a:p>
            <a:pPr algn="ctr"/>
            <a:r>
              <a:rPr lang="el-GR" b="1" dirty="0">
                <a:solidFill>
                  <a:srgbClr val="0070C0"/>
                </a:solidFill>
              </a:rPr>
              <a:t>Συχνές Ερωτήσεις-Απαντήσεις (F.A.Q) Τεχνικό Δελτίο </a:t>
            </a:r>
            <a:r>
              <a:rPr lang="el-GR" b="1" dirty="0" err="1">
                <a:solidFill>
                  <a:srgbClr val="0070C0"/>
                </a:solidFill>
              </a:rPr>
              <a:t>Υποέργου</a:t>
            </a:r>
            <a:endParaRPr lang="el-GR" b="1" dirty="0">
              <a:solidFill>
                <a:srgbClr val="0070C0"/>
              </a:solidFill>
            </a:endParaRPr>
          </a:p>
          <a:p>
            <a:pPr algn="ctr"/>
            <a:endParaRPr lang="el-GR" b="1" dirty="0">
              <a:solidFill>
                <a:srgbClr val="0070C0"/>
              </a:solidFill>
            </a:endParaRPr>
          </a:p>
          <a:p>
            <a:pPr algn="ctr"/>
            <a:r>
              <a:rPr lang="el-GR" sz="1400" b="1" dirty="0">
                <a:solidFill>
                  <a:srgbClr val="0070C0"/>
                </a:solidFill>
                <a:highlight>
                  <a:srgbClr val="FFFF00"/>
                </a:highlight>
              </a:rPr>
              <a:t>Παράδειγμα</a:t>
            </a:r>
          </a:p>
          <a:p>
            <a:pPr algn="ctr"/>
            <a:endParaRPr lang="el-GR" b="1" dirty="0">
              <a:solidFill>
                <a:srgbClr val="0070C0"/>
              </a:solidFill>
            </a:endParaRPr>
          </a:p>
        </p:txBody>
      </p:sp>
      <p:sp>
        <p:nvSpPr>
          <p:cNvPr id="6" name="TextBox 5">
            <a:extLst>
              <a:ext uri="{FF2B5EF4-FFF2-40B4-BE49-F238E27FC236}">
                <a16:creationId xmlns:a16="http://schemas.microsoft.com/office/drawing/2014/main" id="{9CECE0C3-4D80-C26F-8028-A06078922374}"/>
              </a:ext>
            </a:extLst>
          </p:cNvPr>
          <p:cNvSpPr txBox="1"/>
          <p:nvPr/>
        </p:nvSpPr>
        <p:spPr>
          <a:xfrm>
            <a:off x="2589291" y="1286859"/>
            <a:ext cx="7776927" cy="3034036"/>
          </a:xfrm>
          <a:prstGeom prst="rect">
            <a:avLst/>
          </a:prstGeom>
          <a:noFill/>
        </p:spPr>
        <p:txBody>
          <a:bodyPr wrap="square">
            <a:spAutoFit/>
          </a:bodyPr>
          <a:lstStyle/>
          <a:p>
            <a:pPr marL="17145">
              <a:spcBef>
                <a:spcPts val="250"/>
              </a:spcBef>
              <a:buNone/>
            </a:pPr>
            <a:r>
              <a:rPr lang="el-GR" sz="1200" dirty="0">
                <a:effectLst/>
                <a:latin typeface="Calibri" panose="020F0502020204030204" pitchFamily="34" charset="0"/>
                <a:ea typeface="Calibri" panose="020F0502020204030204" pitchFamily="34" charset="0"/>
              </a:rPr>
              <a:t> </a:t>
            </a:r>
          </a:p>
          <a:p>
            <a:pPr marR="353695" lvl="0">
              <a:lnSpc>
                <a:spcPct val="107000"/>
              </a:lnSpc>
              <a:buClr>
                <a:srgbClr val="365F91"/>
              </a:buClr>
              <a:buSzPts val="1200"/>
              <a:tabLst>
                <a:tab pos="473710" algn="l"/>
                <a:tab pos="474980" algn="l"/>
              </a:tabLst>
            </a:pPr>
            <a:r>
              <a:rPr lang="el-GR" sz="1200" b="1" kern="0" spc="0" dirty="0">
                <a:solidFill>
                  <a:srgbClr val="365F91"/>
                </a:solidFill>
                <a:effectLst/>
                <a:latin typeface="Calibri" panose="020F0502020204030204" pitchFamily="34" charset="0"/>
                <a:ea typeface="Calibri" panose="020F0502020204030204" pitchFamily="34" charset="0"/>
              </a:rPr>
              <a:t>9.  Το</a:t>
            </a:r>
            <a:r>
              <a:rPr lang="el-GR" sz="1200" b="1" kern="0" spc="-20" dirty="0">
                <a:solidFill>
                  <a:srgbClr val="365F91"/>
                </a:solidFill>
                <a:effectLst/>
                <a:latin typeface="Calibri" panose="020F0502020204030204" pitchFamily="34" charset="0"/>
                <a:ea typeface="Calibri" panose="020F0502020204030204" pitchFamily="34" charset="0"/>
              </a:rPr>
              <a:t> </a:t>
            </a:r>
            <a:r>
              <a:rPr lang="el-GR" sz="1200" b="1" kern="0" spc="0" dirty="0">
                <a:solidFill>
                  <a:srgbClr val="365F91"/>
                </a:solidFill>
                <a:effectLst/>
                <a:latin typeface="Calibri" panose="020F0502020204030204" pitchFamily="34" charset="0"/>
                <a:ea typeface="Calibri" panose="020F0502020204030204" pitchFamily="34" charset="0"/>
              </a:rPr>
              <a:t>φυσικό</a:t>
            </a:r>
            <a:r>
              <a:rPr lang="el-GR" sz="1200" b="1" kern="0" spc="-20" dirty="0">
                <a:solidFill>
                  <a:srgbClr val="365F91"/>
                </a:solidFill>
                <a:effectLst/>
                <a:latin typeface="Calibri" panose="020F0502020204030204" pitchFamily="34" charset="0"/>
                <a:ea typeface="Calibri" panose="020F0502020204030204" pitchFamily="34" charset="0"/>
              </a:rPr>
              <a:t> </a:t>
            </a:r>
            <a:r>
              <a:rPr lang="el-GR" sz="1200" b="1" kern="0" spc="0" dirty="0">
                <a:solidFill>
                  <a:srgbClr val="365F91"/>
                </a:solidFill>
                <a:effectLst/>
                <a:latin typeface="Calibri" panose="020F0502020204030204" pitchFamily="34" charset="0"/>
                <a:ea typeface="Calibri" panose="020F0502020204030204" pitchFamily="34" charset="0"/>
              </a:rPr>
              <a:t>αντικείμενο</a:t>
            </a:r>
            <a:r>
              <a:rPr lang="el-GR" sz="1200" b="1" kern="0" spc="-30" dirty="0">
                <a:solidFill>
                  <a:srgbClr val="365F91"/>
                </a:solidFill>
                <a:effectLst/>
                <a:latin typeface="Calibri" panose="020F0502020204030204" pitchFamily="34" charset="0"/>
                <a:ea typeface="Calibri" panose="020F0502020204030204" pitchFamily="34" charset="0"/>
              </a:rPr>
              <a:t> </a:t>
            </a:r>
            <a:r>
              <a:rPr lang="el-GR" sz="1200" b="1" kern="0" spc="0" dirty="0">
                <a:solidFill>
                  <a:srgbClr val="365F91"/>
                </a:solidFill>
                <a:effectLst/>
                <a:latin typeface="Calibri" panose="020F0502020204030204" pitchFamily="34" charset="0"/>
                <a:ea typeface="Calibri" panose="020F0502020204030204" pitchFamily="34" charset="0"/>
              </a:rPr>
              <a:t>του</a:t>
            </a:r>
            <a:r>
              <a:rPr lang="el-GR" sz="1200" b="1" kern="0" spc="-20" dirty="0">
                <a:solidFill>
                  <a:srgbClr val="365F91"/>
                </a:solidFill>
                <a:effectLst/>
                <a:latin typeface="Calibri" panose="020F0502020204030204" pitchFamily="34" charset="0"/>
                <a:ea typeface="Calibri" panose="020F0502020204030204" pitchFamily="34" charset="0"/>
              </a:rPr>
              <a:t> </a:t>
            </a:r>
            <a:r>
              <a:rPr lang="el-GR" sz="1200" b="1" kern="0" spc="0" dirty="0" err="1">
                <a:solidFill>
                  <a:srgbClr val="365F91"/>
                </a:solidFill>
                <a:effectLst/>
                <a:latin typeface="Calibri" panose="020F0502020204030204" pitchFamily="34" charset="0"/>
                <a:ea typeface="Calibri" panose="020F0502020204030204" pitchFamily="34" charset="0"/>
              </a:rPr>
              <a:t>υποέργου</a:t>
            </a:r>
            <a:r>
              <a:rPr lang="el-GR" sz="1200" b="1" kern="0" spc="-30" dirty="0">
                <a:solidFill>
                  <a:srgbClr val="365F91"/>
                </a:solidFill>
                <a:effectLst/>
                <a:latin typeface="Calibri" panose="020F0502020204030204" pitchFamily="34" charset="0"/>
                <a:ea typeface="Calibri" panose="020F0502020204030204" pitchFamily="34" charset="0"/>
              </a:rPr>
              <a:t> </a:t>
            </a:r>
            <a:r>
              <a:rPr lang="el-GR" sz="1200" b="1" kern="0" spc="0" dirty="0">
                <a:solidFill>
                  <a:srgbClr val="365F91"/>
                </a:solidFill>
                <a:effectLst/>
                <a:latin typeface="Calibri" panose="020F0502020204030204" pitchFamily="34" charset="0"/>
                <a:ea typeface="Calibri" panose="020F0502020204030204" pitchFamily="34" charset="0"/>
              </a:rPr>
              <a:t>μου</a:t>
            </a:r>
            <a:r>
              <a:rPr lang="el-GR" sz="1200" b="1" kern="0" spc="-20" dirty="0">
                <a:solidFill>
                  <a:srgbClr val="365F91"/>
                </a:solidFill>
                <a:effectLst/>
                <a:latin typeface="Calibri" panose="020F0502020204030204" pitchFamily="34" charset="0"/>
                <a:ea typeface="Calibri" panose="020F0502020204030204" pitchFamily="34" charset="0"/>
              </a:rPr>
              <a:t> </a:t>
            </a:r>
            <a:r>
              <a:rPr lang="el-GR" sz="1200" b="1" kern="0" spc="0" dirty="0">
                <a:solidFill>
                  <a:srgbClr val="365F91"/>
                </a:solidFill>
                <a:effectLst/>
                <a:latin typeface="Calibri" panose="020F0502020204030204" pitchFamily="34" charset="0"/>
                <a:ea typeface="Calibri" panose="020F0502020204030204" pitchFamily="34" charset="0"/>
              </a:rPr>
              <a:t>συνάδει</a:t>
            </a:r>
            <a:r>
              <a:rPr lang="el-GR" sz="1200" b="1" kern="0" spc="-20" dirty="0">
                <a:solidFill>
                  <a:srgbClr val="365F91"/>
                </a:solidFill>
                <a:effectLst/>
                <a:latin typeface="Calibri" panose="020F0502020204030204" pitchFamily="34" charset="0"/>
                <a:ea typeface="Calibri" panose="020F0502020204030204" pitchFamily="34" charset="0"/>
              </a:rPr>
              <a:t> </a:t>
            </a:r>
            <a:r>
              <a:rPr lang="el-GR" sz="1200" b="1" kern="0" spc="0" dirty="0">
                <a:solidFill>
                  <a:srgbClr val="365F91"/>
                </a:solidFill>
                <a:effectLst/>
                <a:latin typeface="Calibri" panose="020F0502020204030204" pitchFamily="34" charset="0"/>
                <a:ea typeface="Calibri" panose="020F0502020204030204" pitchFamily="34" charset="0"/>
              </a:rPr>
              <a:t>με</a:t>
            </a:r>
            <a:r>
              <a:rPr lang="el-GR" sz="1200" b="1" kern="0" spc="-20" dirty="0">
                <a:solidFill>
                  <a:srgbClr val="365F91"/>
                </a:solidFill>
                <a:effectLst/>
                <a:latin typeface="Calibri" panose="020F0502020204030204" pitchFamily="34" charset="0"/>
                <a:ea typeface="Calibri" panose="020F0502020204030204" pitchFamily="34" charset="0"/>
              </a:rPr>
              <a:t> </a:t>
            </a:r>
            <a:r>
              <a:rPr lang="el-GR" sz="1200" b="1" kern="0" spc="0" dirty="0">
                <a:solidFill>
                  <a:srgbClr val="365F91"/>
                </a:solidFill>
                <a:effectLst/>
                <a:latin typeface="Calibri" panose="020F0502020204030204" pitchFamily="34" charset="0"/>
                <a:ea typeface="Calibri" panose="020F0502020204030204" pitchFamily="34" charset="0"/>
              </a:rPr>
              <a:t>αναλυτικές</a:t>
            </a:r>
            <a:r>
              <a:rPr lang="el-GR" sz="1200" b="1" kern="0" spc="-20" dirty="0">
                <a:solidFill>
                  <a:srgbClr val="365F91"/>
                </a:solidFill>
                <a:effectLst/>
                <a:latin typeface="Calibri" panose="020F0502020204030204" pitchFamily="34" charset="0"/>
                <a:ea typeface="Calibri" panose="020F0502020204030204" pitchFamily="34" charset="0"/>
              </a:rPr>
              <a:t> </a:t>
            </a:r>
            <a:r>
              <a:rPr lang="el-GR" sz="1200" b="1" kern="0" spc="0" dirty="0">
                <a:solidFill>
                  <a:srgbClr val="365F91"/>
                </a:solidFill>
                <a:effectLst/>
                <a:latin typeface="Calibri" panose="020F0502020204030204" pitchFamily="34" charset="0"/>
                <a:ea typeface="Calibri" panose="020F0502020204030204" pitchFamily="34" charset="0"/>
              </a:rPr>
              <a:t>κατηγορίες</a:t>
            </a:r>
            <a:r>
              <a:rPr lang="el-GR" sz="1200" b="1" kern="0" spc="-30" dirty="0">
                <a:solidFill>
                  <a:srgbClr val="365F91"/>
                </a:solidFill>
                <a:effectLst/>
                <a:latin typeface="Calibri" panose="020F0502020204030204" pitchFamily="34" charset="0"/>
                <a:ea typeface="Calibri" panose="020F0502020204030204" pitchFamily="34" charset="0"/>
              </a:rPr>
              <a:t> </a:t>
            </a:r>
            <a:r>
              <a:rPr lang="el-GR" sz="1200" b="1" kern="0" spc="0" dirty="0">
                <a:solidFill>
                  <a:srgbClr val="365F91"/>
                </a:solidFill>
                <a:effectLst/>
                <a:latin typeface="Calibri" panose="020F0502020204030204" pitchFamily="34" charset="0"/>
                <a:ea typeface="Calibri" panose="020F0502020204030204" pitchFamily="34" charset="0"/>
              </a:rPr>
              <a:t>άμεσων δαπανών αλλά μου εμφανίζει μόνο Άμεσες Δαπάνες Α.1</a:t>
            </a:r>
            <a:endParaRPr lang="el-GR" sz="1200" b="1" kern="0" spc="0" dirty="0">
              <a:effectLst/>
              <a:latin typeface="Calibri" panose="020F0502020204030204" pitchFamily="34" charset="0"/>
              <a:ea typeface="Calibri" panose="020F0502020204030204" pitchFamily="34" charset="0"/>
            </a:endParaRPr>
          </a:p>
          <a:p>
            <a:pPr marL="17145">
              <a:lnSpc>
                <a:spcPct val="150000"/>
              </a:lnSpc>
              <a:spcBef>
                <a:spcPts val="605"/>
              </a:spcBef>
              <a:buNone/>
            </a:pPr>
            <a:r>
              <a:rPr lang="el-GR" sz="1200" dirty="0">
                <a:effectLst/>
                <a:latin typeface="Calibri" panose="020F0502020204030204" pitchFamily="34" charset="0"/>
                <a:ea typeface="Calibri" panose="020F0502020204030204" pitchFamily="34" charset="0"/>
              </a:rPr>
              <a:t>Για</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να</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εμφανιστούν</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αναλυτικές</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κατηγορίες</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άμεσων</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δαπανών</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στο</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ΤΔΥ,</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θα</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πρέπει</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το</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είδος</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του </a:t>
            </a:r>
            <a:r>
              <a:rPr lang="el-GR" sz="1200" dirty="0" err="1">
                <a:effectLst/>
                <a:latin typeface="Calibri" panose="020F0502020204030204" pitchFamily="34" charset="0"/>
                <a:ea typeface="Calibri" panose="020F0502020204030204" pitchFamily="34" charset="0"/>
              </a:rPr>
              <a:t>Υποέργου</a:t>
            </a:r>
            <a:r>
              <a:rPr lang="el-GR" sz="1200" dirty="0">
                <a:effectLst/>
                <a:latin typeface="Calibri" panose="020F0502020204030204" pitchFamily="34" charset="0"/>
                <a:ea typeface="Calibri" panose="020F0502020204030204" pitchFamily="34" charset="0"/>
              </a:rPr>
              <a:t> να είναι ένα από τα παρακάτω:</a:t>
            </a:r>
          </a:p>
          <a:p>
            <a:pPr marL="342900" lvl="0" indent="-342900">
              <a:spcBef>
                <a:spcPts val="600"/>
              </a:spcBef>
              <a:buSzPts val="1200"/>
              <a:buFont typeface="Wingdings" panose="05000000000000000000" pitchFamily="2" charset="2"/>
              <a:buChar char=""/>
              <a:tabLst>
                <a:tab pos="474980" algn="l"/>
              </a:tabLst>
            </a:pPr>
            <a:r>
              <a:rPr lang="el-GR" sz="1200" i="1" spc="0" dirty="0">
                <a:effectLst/>
                <a:latin typeface="Calibri" panose="020F0502020204030204" pitchFamily="34" charset="0"/>
                <a:ea typeface="Wingdings" panose="05000000000000000000" pitchFamily="2" charset="2"/>
                <a:cs typeface="Wingdings" panose="05000000000000000000" pitchFamily="2" charset="2"/>
              </a:rPr>
              <a:t>5005</a:t>
            </a:r>
            <a:r>
              <a:rPr lang="el-GR" sz="1200" i="1" spc="-15"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a:t>
            </a:r>
            <a:r>
              <a:rPr lang="el-GR" sz="1200" i="1" spc="-20"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Επιχορήγηση</a:t>
            </a:r>
            <a:r>
              <a:rPr lang="el-GR" sz="1200" i="1" spc="-5"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για</a:t>
            </a:r>
            <a:r>
              <a:rPr lang="el-GR" sz="1200" i="1" spc="-30"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εκτέλεση</a:t>
            </a:r>
            <a:r>
              <a:rPr lang="el-GR" sz="1200" i="1" spc="-15"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με</a:t>
            </a:r>
            <a:r>
              <a:rPr lang="el-GR" sz="1200" i="1" spc="-20"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ίδια</a:t>
            </a:r>
            <a:r>
              <a:rPr lang="el-GR" sz="1200" i="1" spc="-5" dirty="0">
                <a:effectLst/>
                <a:latin typeface="Calibri" panose="020F0502020204030204" pitchFamily="34" charset="0"/>
                <a:ea typeface="Wingdings" panose="05000000000000000000" pitchFamily="2" charset="2"/>
                <a:cs typeface="Wingdings" panose="05000000000000000000" pitchFamily="2" charset="2"/>
              </a:rPr>
              <a:t> </a:t>
            </a:r>
            <a:r>
              <a:rPr lang="el-GR" sz="1200" i="1" spc="-20" dirty="0">
                <a:effectLst/>
                <a:latin typeface="Calibri" panose="020F0502020204030204" pitchFamily="34" charset="0"/>
                <a:ea typeface="Wingdings" panose="05000000000000000000" pitchFamily="2" charset="2"/>
                <a:cs typeface="Wingdings" panose="05000000000000000000" pitchFamily="2" charset="2"/>
              </a:rPr>
              <a:t>μέσα</a:t>
            </a:r>
            <a:endParaRPr lang="el-GR" sz="1100" spc="0" dirty="0">
              <a:effectLst/>
              <a:latin typeface="Calibri" panose="020F0502020204030204" pitchFamily="34" charset="0"/>
              <a:ea typeface="Wingdings" panose="05000000000000000000" pitchFamily="2" charset="2"/>
              <a:cs typeface="Wingdings" panose="05000000000000000000" pitchFamily="2" charset="2"/>
            </a:endParaRPr>
          </a:p>
          <a:p>
            <a:pPr marL="342900" lvl="0" indent="-342900">
              <a:spcBef>
                <a:spcPts val="1335"/>
              </a:spcBef>
              <a:buSzPts val="1200"/>
              <a:buFont typeface="Wingdings" panose="05000000000000000000" pitchFamily="2" charset="2"/>
              <a:buChar char=""/>
              <a:tabLst>
                <a:tab pos="474980" algn="l"/>
              </a:tabLst>
            </a:pPr>
            <a:r>
              <a:rPr lang="el-GR" sz="1200" i="1" spc="0" dirty="0">
                <a:effectLst/>
                <a:latin typeface="Calibri" panose="020F0502020204030204" pitchFamily="34" charset="0"/>
                <a:ea typeface="Wingdings" panose="05000000000000000000" pitchFamily="2" charset="2"/>
                <a:cs typeface="Wingdings" panose="05000000000000000000" pitchFamily="2" charset="2"/>
              </a:rPr>
              <a:t>5007</a:t>
            </a:r>
            <a:r>
              <a:rPr lang="el-GR" sz="1200" i="1" spc="-20"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a:t>
            </a:r>
            <a:r>
              <a:rPr lang="el-GR" sz="1200" i="1" spc="-20"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Αρχαιολογικές</a:t>
            </a:r>
            <a:r>
              <a:rPr lang="el-GR" sz="1200" i="1" spc="-15"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Έρευνες/</a:t>
            </a:r>
            <a:r>
              <a:rPr lang="el-GR" sz="1200" i="1" spc="-25"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Εργασίες</a:t>
            </a:r>
            <a:r>
              <a:rPr lang="el-GR" sz="1200" i="1" spc="-15"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με</a:t>
            </a:r>
            <a:r>
              <a:rPr lang="el-GR" sz="1200" i="1" spc="-20"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ίδια</a:t>
            </a:r>
            <a:r>
              <a:rPr lang="el-GR" sz="1200" i="1" spc="-10" dirty="0">
                <a:effectLst/>
                <a:latin typeface="Calibri" panose="020F0502020204030204" pitchFamily="34" charset="0"/>
                <a:ea typeface="Wingdings" panose="05000000000000000000" pitchFamily="2" charset="2"/>
                <a:cs typeface="Wingdings" panose="05000000000000000000" pitchFamily="2" charset="2"/>
              </a:rPr>
              <a:t> </a:t>
            </a:r>
            <a:r>
              <a:rPr lang="el-GR" sz="1200" i="1" spc="-20" dirty="0">
                <a:effectLst/>
                <a:latin typeface="Calibri" panose="020F0502020204030204" pitchFamily="34" charset="0"/>
                <a:ea typeface="Wingdings" panose="05000000000000000000" pitchFamily="2" charset="2"/>
                <a:cs typeface="Wingdings" panose="05000000000000000000" pitchFamily="2" charset="2"/>
              </a:rPr>
              <a:t>μέσα</a:t>
            </a:r>
            <a:endParaRPr lang="el-GR" sz="1100" spc="0" dirty="0">
              <a:effectLst/>
              <a:latin typeface="Calibri" panose="020F0502020204030204" pitchFamily="34" charset="0"/>
              <a:ea typeface="Wingdings" panose="05000000000000000000" pitchFamily="2" charset="2"/>
              <a:cs typeface="Wingdings" panose="05000000000000000000" pitchFamily="2" charset="2"/>
            </a:endParaRPr>
          </a:p>
          <a:p>
            <a:pPr marL="342900" lvl="0" indent="-342900">
              <a:spcBef>
                <a:spcPts val="1330"/>
              </a:spcBef>
              <a:buSzPts val="1200"/>
              <a:buFont typeface="Wingdings" panose="05000000000000000000" pitchFamily="2" charset="2"/>
              <a:buChar char=""/>
              <a:tabLst>
                <a:tab pos="474980" algn="l"/>
              </a:tabLst>
            </a:pPr>
            <a:r>
              <a:rPr lang="el-GR" sz="1200" i="1" spc="0" dirty="0">
                <a:effectLst/>
                <a:latin typeface="Calibri" panose="020F0502020204030204" pitchFamily="34" charset="0"/>
                <a:ea typeface="Wingdings" panose="05000000000000000000" pitchFamily="2" charset="2"/>
                <a:cs typeface="Wingdings" panose="05000000000000000000" pitchFamily="2" charset="2"/>
              </a:rPr>
              <a:t>5011</a:t>
            </a:r>
            <a:r>
              <a:rPr lang="el-GR" sz="1200" i="1" spc="-15"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a:t>
            </a:r>
            <a:r>
              <a:rPr lang="el-GR" sz="1200" i="1" spc="-20"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Ειδικές</a:t>
            </a:r>
            <a:r>
              <a:rPr lang="el-GR" sz="1200" i="1" spc="-15"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Περιπτώσεις</a:t>
            </a:r>
            <a:r>
              <a:rPr lang="el-GR" sz="1200" i="1" spc="-5" dirty="0">
                <a:effectLst/>
                <a:latin typeface="Calibri" panose="020F0502020204030204" pitchFamily="34" charset="0"/>
                <a:ea typeface="Wingdings" panose="05000000000000000000" pitchFamily="2" charset="2"/>
                <a:cs typeface="Wingdings" panose="05000000000000000000" pitchFamily="2" charset="2"/>
              </a:rPr>
              <a:t> </a:t>
            </a:r>
            <a:r>
              <a:rPr lang="el-GR" sz="1200" i="1" spc="-20" dirty="0">
                <a:effectLst/>
                <a:latin typeface="Calibri" panose="020F0502020204030204" pitchFamily="34" charset="0"/>
                <a:ea typeface="Wingdings" panose="05000000000000000000" pitchFamily="2" charset="2"/>
                <a:cs typeface="Wingdings" panose="05000000000000000000" pitchFamily="2" charset="2"/>
              </a:rPr>
              <a:t>ΕΚΤ+</a:t>
            </a:r>
            <a:endParaRPr lang="el-GR" sz="1100" spc="0" dirty="0">
              <a:effectLst/>
              <a:latin typeface="Calibri" panose="020F0502020204030204" pitchFamily="34" charset="0"/>
              <a:ea typeface="Wingdings" panose="05000000000000000000" pitchFamily="2" charset="2"/>
              <a:cs typeface="Wingdings" panose="05000000000000000000" pitchFamily="2" charset="2"/>
            </a:endParaRPr>
          </a:p>
          <a:p>
            <a:pPr marL="342900" lvl="0" indent="-342900">
              <a:spcBef>
                <a:spcPts val="1330"/>
              </a:spcBef>
              <a:buSzPts val="1200"/>
              <a:buFont typeface="Wingdings" panose="05000000000000000000" pitchFamily="2" charset="2"/>
              <a:buChar char=""/>
              <a:tabLst>
                <a:tab pos="474980" algn="l"/>
              </a:tabLst>
            </a:pPr>
            <a:r>
              <a:rPr lang="el-GR" sz="1200" i="1" spc="0" dirty="0">
                <a:effectLst/>
                <a:latin typeface="Calibri" panose="020F0502020204030204" pitchFamily="34" charset="0"/>
                <a:ea typeface="Wingdings" panose="05000000000000000000" pitchFamily="2" charset="2"/>
                <a:cs typeface="Wingdings" panose="05000000000000000000" pitchFamily="2" charset="2"/>
              </a:rPr>
              <a:t>5013</a:t>
            </a:r>
            <a:r>
              <a:rPr lang="el-GR" sz="1200" i="1" spc="-25"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a:t>
            </a:r>
            <a:r>
              <a:rPr lang="el-GR" sz="1200" i="1" spc="-15"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ΕΝΕΡΓΕΙΕΣ</a:t>
            </a:r>
            <a:r>
              <a:rPr lang="el-GR" sz="1200" i="1" spc="-20"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ΤΒ</a:t>
            </a:r>
            <a:r>
              <a:rPr lang="el-GR" sz="1200" i="1" spc="-10"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που</a:t>
            </a:r>
            <a:r>
              <a:rPr lang="el-GR" sz="1200" i="1" spc="-10"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δεν</a:t>
            </a:r>
            <a:r>
              <a:rPr lang="el-GR" sz="1200" i="1" spc="-10"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υλοποιούνται</a:t>
            </a:r>
            <a:r>
              <a:rPr lang="el-GR" sz="1200" i="1" spc="-15"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αποκλειστικά</a:t>
            </a:r>
            <a:r>
              <a:rPr lang="el-GR" sz="1200" i="1" spc="-10" dirty="0">
                <a:effectLst/>
                <a:latin typeface="Calibri" panose="020F0502020204030204" pitchFamily="34" charset="0"/>
                <a:ea typeface="Wingdings" panose="05000000000000000000" pitchFamily="2" charset="2"/>
                <a:cs typeface="Wingdings" panose="05000000000000000000" pitchFamily="2" charset="2"/>
              </a:rPr>
              <a:t> </a:t>
            </a:r>
            <a:r>
              <a:rPr lang="el-GR" sz="1200" i="1" spc="0" dirty="0">
                <a:effectLst/>
                <a:latin typeface="Calibri" panose="020F0502020204030204" pitchFamily="34" charset="0"/>
                <a:ea typeface="Wingdings" panose="05000000000000000000" pitchFamily="2" charset="2"/>
                <a:cs typeface="Wingdings" panose="05000000000000000000" pitchFamily="2" charset="2"/>
              </a:rPr>
              <a:t>με δημόσια</a:t>
            </a:r>
            <a:r>
              <a:rPr lang="el-GR" sz="1200" i="1" spc="-5" dirty="0">
                <a:effectLst/>
                <a:latin typeface="Calibri" panose="020F0502020204030204" pitchFamily="34" charset="0"/>
                <a:ea typeface="Wingdings" panose="05000000000000000000" pitchFamily="2" charset="2"/>
                <a:cs typeface="Wingdings" panose="05000000000000000000" pitchFamily="2" charset="2"/>
              </a:rPr>
              <a:t> </a:t>
            </a:r>
            <a:r>
              <a:rPr lang="el-GR" sz="1200" i="1" spc="-10" dirty="0">
                <a:effectLst/>
                <a:latin typeface="Calibri" panose="020F0502020204030204" pitchFamily="34" charset="0"/>
                <a:ea typeface="Wingdings" panose="05000000000000000000" pitchFamily="2" charset="2"/>
                <a:cs typeface="Wingdings" panose="05000000000000000000" pitchFamily="2" charset="2"/>
              </a:rPr>
              <a:t>σύμβαση</a:t>
            </a:r>
            <a:endParaRPr lang="el-GR" sz="1100" spc="0" dirty="0">
              <a:effectLst/>
              <a:latin typeface="Calibri" panose="020F0502020204030204" pitchFamily="34" charset="0"/>
              <a:ea typeface="Wingdings" panose="05000000000000000000" pitchFamily="2" charset="2"/>
              <a:cs typeface="Wingdings" panose="05000000000000000000" pitchFamily="2" charset="2"/>
            </a:endParaRPr>
          </a:p>
          <a:p>
            <a:pPr marL="17145">
              <a:lnSpc>
                <a:spcPct val="150000"/>
              </a:lnSpc>
              <a:spcBef>
                <a:spcPts val="1330"/>
              </a:spcBef>
              <a:buNone/>
            </a:pPr>
            <a:r>
              <a:rPr lang="el-GR" sz="1200" dirty="0">
                <a:effectLst/>
                <a:latin typeface="Calibri" panose="020F0502020204030204" pitchFamily="34" charset="0"/>
                <a:ea typeface="Calibri" panose="020F0502020204030204" pitchFamily="34" charset="0"/>
              </a:rPr>
              <a:t>και</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όχι</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π.χ.</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Υπηρεσία-5004</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(Για</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περισσότερες</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πληροφορίες</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δείτε</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στο</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Χρηματοδοτικό</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Σχέδιο</a:t>
            </a:r>
            <a:r>
              <a:rPr lang="el-GR" sz="1200" spc="200" dirty="0">
                <a:effectLst/>
                <a:latin typeface="Calibri" panose="020F0502020204030204" pitchFamily="34" charset="0"/>
                <a:ea typeface="Calibri" panose="020F0502020204030204" pitchFamily="34" charset="0"/>
              </a:rPr>
              <a:t> </a:t>
            </a:r>
            <a:r>
              <a:rPr lang="el-GR" sz="1200" dirty="0">
                <a:effectLst/>
                <a:latin typeface="Calibri" panose="020F0502020204030204" pitchFamily="34" charset="0"/>
                <a:ea typeface="Calibri" panose="020F0502020204030204" pitchFamily="34" charset="0"/>
              </a:rPr>
              <a:t>τις </a:t>
            </a:r>
            <a:r>
              <a:rPr lang="el-GR" sz="1200" dirty="0">
                <a:solidFill>
                  <a:srgbClr val="800080"/>
                </a:solidFill>
                <a:effectLst/>
                <a:latin typeface="Calibri" panose="020F0502020204030204" pitchFamily="34" charset="0"/>
                <a:ea typeface="Calibri" panose="020F0502020204030204" pitchFamily="34" charset="0"/>
                <a:hlinkClick r:id="rId2"/>
              </a:rPr>
              <a:t>ΟΔΗΓΙΕΣ Ο_Ε.Ι.2_6</a:t>
            </a:r>
            <a:r>
              <a:rPr lang="el-GR" sz="1200" dirty="0">
                <a:effectLst/>
                <a:latin typeface="Calibri" panose="020F0502020204030204" pitchFamily="34" charset="0"/>
                <a:ea typeface="Calibri" panose="020F0502020204030204" pitchFamily="34" charset="0"/>
              </a:rPr>
              <a:t>.</a:t>
            </a:r>
          </a:p>
        </p:txBody>
      </p:sp>
    </p:spTree>
    <p:extLst>
      <p:ext uri="{BB962C8B-B14F-4D97-AF65-F5344CB8AC3E}">
        <p14:creationId xmlns:p14="http://schemas.microsoft.com/office/powerpoint/2010/main" val="2364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63BBF-0289-A80E-4CE0-44C0153A3FA6}"/>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75D4EF98-CC70-E4C5-DD9B-22651B13BF2F}"/>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DA453B84-8BA8-4E26-A312-B6D06E18182F}"/>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DA453B84-8BA8-4E26-A312-B6D06E18182F}"/>
                  </a:ext>
                </a:extLst>
              </p:cNvPr>
              <p:cNvPicPr/>
              <p:nvPr/>
            </p:nvPicPr>
            <p:blipFill>
              <a:blip r:embed="rId3"/>
              <a:stretch>
                <a:fillRect/>
              </a:stretch>
            </p:blipFill>
            <p:spPr>
              <a:xfrm>
                <a:off x="-1273680" y="1653825"/>
                <a:ext cx="108000" cy="216000"/>
              </a:xfrm>
              <a:prstGeom prst="rect">
                <a:avLst/>
              </a:prstGeom>
            </p:spPr>
          </p:pic>
        </mc:Fallback>
      </mc:AlternateContent>
      <p:pic>
        <p:nvPicPr>
          <p:cNvPr id="5" name="Εικόνα 4">
            <a:extLst>
              <a:ext uri="{FF2B5EF4-FFF2-40B4-BE49-F238E27FC236}">
                <a16:creationId xmlns:a16="http://schemas.microsoft.com/office/drawing/2014/main" id="{45A8623C-5801-2A63-1B25-BA3B41A8513F}"/>
              </a:ext>
            </a:extLst>
          </p:cNvPr>
          <p:cNvPicPr>
            <a:picLocks noChangeAspect="1"/>
          </p:cNvPicPr>
          <p:nvPr/>
        </p:nvPicPr>
        <p:blipFill>
          <a:blip r:embed="rId4"/>
          <a:stretch>
            <a:fillRect/>
          </a:stretch>
        </p:blipFill>
        <p:spPr>
          <a:xfrm>
            <a:off x="1280876" y="570368"/>
            <a:ext cx="10370213" cy="4951887"/>
          </a:xfrm>
          <a:prstGeom prst="rect">
            <a:avLst/>
          </a:prstGeom>
        </p:spPr>
      </p:pic>
    </p:spTree>
    <p:extLst>
      <p:ext uri="{BB962C8B-B14F-4D97-AF65-F5344CB8AC3E}">
        <p14:creationId xmlns:p14="http://schemas.microsoft.com/office/powerpoint/2010/main" val="41932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B232A-6B91-2F3D-4385-512F1B29DBA7}"/>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7D2BDB59-13B5-4EEE-37F7-F0E4C4081891}"/>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21FA5ADA-E351-6D19-65A1-D77160902C29}"/>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21FA5ADA-E351-6D19-65A1-D77160902C29}"/>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69E6D5D5-72AA-11ED-09A9-386A4E568836}"/>
              </a:ext>
            </a:extLst>
          </p:cNvPr>
          <p:cNvSpPr txBox="1"/>
          <p:nvPr/>
        </p:nvSpPr>
        <p:spPr>
          <a:xfrm>
            <a:off x="7739211" y="1824665"/>
            <a:ext cx="4062264" cy="3877985"/>
          </a:xfrm>
          <a:prstGeom prst="rect">
            <a:avLst/>
          </a:prstGeom>
          <a:noFill/>
        </p:spPr>
        <p:txBody>
          <a:bodyPr wrap="square">
            <a:spAutoFit/>
          </a:bodyPr>
          <a:lstStyle/>
          <a:p>
            <a:r>
              <a:rPr lang="el-GR" sz="1200" dirty="0">
                <a:latin typeface="Arial" panose="020B0604020202020204" pitchFamily="34" charset="0"/>
                <a:cs typeface="Arial" panose="020B0604020202020204" pitchFamily="34" charset="0"/>
              </a:rPr>
              <a:t>Σε περίπτωση που μία πράξη υλοποιείται με ένα </a:t>
            </a:r>
            <a:r>
              <a:rPr lang="el-GR" sz="1200" dirty="0" err="1">
                <a:latin typeface="Arial" panose="020B0604020202020204" pitchFamily="34" charset="0"/>
                <a:cs typeface="Arial" panose="020B0604020202020204" pitchFamily="34" charset="0"/>
              </a:rPr>
              <a:t>υποέργο</a:t>
            </a:r>
            <a:r>
              <a:rPr lang="el-GR" sz="1200" dirty="0">
                <a:latin typeface="Arial" panose="020B0604020202020204" pitchFamily="34" charset="0"/>
                <a:cs typeface="Arial" panose="020B0604020202020204" pitchFamily="34" charset="0"/>
              </a:rPr>
              <a:t>,  ασχέτως εάν από μόνη της δεν φαίνεται να είναι λειτουργική, λογίζεται ως κύριο </a:t>
            </a:r>
            <a:r>
              <a:rPr lang="el-GR" sz="1200" dirty="0" err="1">
                <a:latin typeface="Arial" panose="020B0604020202020204" pitchFamily="34" charset="0"/>
                <a:cs typeface="Arial" panose="020B0604020202020204" pitchFamily="34" charset="0"/>
              </a:rPr>
              <a:t>υποέργο</a:t>
            </a:r>
            <a:r>
              <a:rPr lang="el-GR" sz="1200" dirty="0">
                <a:latin typeface="Arial" panose="020B0604020202020204" pitchFamily="34" charset="0"/>
                <a:cs typeface="Arial" panose="020B0604020202020204" pitchFamily="34" charset="0"/>
              </a:rPr>
              <a:t>  και επιλέγεται το «ΝΑΙ» ως κρίσιμο </a:t>
            </a:r>
            <a:r>
              <a:rPr lang="el-GR" sz="1200" dirty="0" err="1">
                <a:latin typeface="Arial" panose="020B0604020202020204" pitchFamily="34" charset="0"/>
                <a:cs typeface="Arial" panose="020B0604020202020204" pitchFamily="34" charset="0"/>
              </a:rPr>
              <a:t>υποέργο</a:t>
            </a:r>
            <a:r>
              <a:rPr lang="el-GR" sz="1200" dirty="0">
                <a:latin typeface="Arial" panose="020B0604020202020204" pitchFamily="34" charset="0"/>
                <a:cs typeface="Arial" panose="020B0604020202020204" pitchFamily="34" charset="0"/>
              </a:rPr>
              <a:t>.</a:t>
            </a:r>
          </a:p>
          <a:p>
            <a:r>
              <a:rPr lang="el-GR" sz="1200" dirty="0">
                <a:latin typeface="Arial" panose="020B0604020202020204" pitchFamily="34" charset="0"/>
                <a:cs typeface="Arial" panose="020B0604020202020204" pitchFamily="34" charset="0"/>
              </a:rPr>
              <a:t>Παράδειγμα: προμήθεια εξοπλισμού αναγκαίου για την λειτουργία μια δομής που υλοποιείται με άλλη πράξη.</a:t>
            </a:r>
          </a:p>
          <a:p>
            <a:endParaRPr lang="el-GR" sz="1200" dirty="0">
              <a:latin typeface="Arial" panose="020B0604020202020204" pitchFamily="34" charset="0"/>
              <a:cs typeface="Arial" panose="020B0604020202020204" pitchFamily="34" charset="0"/>
            </a:endParaRPr>
          </a:p>
          <a:p>
            <a:r>
              <a:rPr lang="el-GR" sz="1200" dirty="0">
                <a:latin typeface="Arial" panose="020B0604020202020204" pitchFamily="34" charset="0"/>
                <a:cs typeface="Arial" panose="020B0604020202020204" pitchFamily="34" charset="0"/>
              </a:rPr>
              <a:t>Οι ημερομηνίες διαγωνισμού, </a:t>
            </a:r>
            <a:r>
              <a:rPr lang="el-GR" sz="1200" dirty="0" err="1">
                <a:latin typeface="Arial" panose="020B0604020202020204" pitchFamily="34" charset="0"/>
                <a:cs typeface="Arial" panose="020B0604020202020204" pitchFamily="34" charset="0"/>
              </a:rPr>
              <a:t>συμβασιοποίησης</a:t>
            </a:r>
            <a:r>
              <a:rPr lang="el-GR" sz="1200" dirty="0">
                <a:latin typeface="Arial" panose="020B0604020202020204" pitchFamily="34" charset="0"/>
                <a:cs typeface="Arial" panose="020B0604020202020204" pitchFamily="34" charset="0"/>
              </a:rPr>
              <a:t> και ολοκλήρωσης της πράξης που δηλώνονται, εκτιμώνται κατά προσέγγιση από τους δικαιούχους  και συχνά είναι μάλλον αισιόδοξες. Προϋπόθεση για υποβολή είναι η πλήρης ωριμότητα της πρότασης. Ξεκινώντας από εκεί (και πάντα σύμφωνα με τα οριζόμενα, στο θεσμικό πλαίσιο), εκτιμάται εμπειρικά ο χρόνος που απαιτείται για κάθε στάδιο της διαδικασίας, υπολογίζοντας και το χρονικό διάστημα που θα απαιτηθεί για την αξιολόγηση της πράξης και την ένταξη. </a:t>
            </a:r>
          </a:p>
          <a:p>
            <a:r>
              <a:rPr lang="el-GR" sz="1200" dirty="0">
                <a:latin typeface="Arial" panose="020B0604020202020204" pitchFamily="34" charset="0"/>
                <a:cs typeface="Arial" panose="020B0604020202020204" pitchFamily="34" charset="0"/>
              </a:rPr>
              <a:t>Ως ημερομηνίες έναρξης και λήξης νοούνται αυτές της  υπογραφής της νομικής δέσμευσης και λήξης της. </a:t>
            </a:r>
          </a:p>
          <a:p>
            <a:endParaRPr lang="el-GR" dirty="0"/>
          </a:p>
        </p:txBody>
      </p:sp>
      <p:sp>
        <p:nvSpPr>
          <p:cNvPr id="7" name="TextBox 6">
            <a:extLst>
              <a:ext uri="{FF2B5EF4-FFF2-40B4-BE49-F238E27FC236}">
                <a16:creationId xmlns:a16="http://schemas.microsoft.com/office/drawing/2014/main" id="{2E202E33-3984-0810-58F0-23CEE90D2F18}"/>
              </a:ext>
            </a:extLst>
          </p:cNvPr>
          <p:cNvSpPr txBox="1"/>
          <p:nvPr/>
        </p:nvSpPr>
        <p:spPr>
          <a:xfrm>
            <a:off x="570368" y="404039"/>
            <a:ext cx="11117656" cy="1077218"/>
          </a:xfrm>
          <a:prstGeom prst="rect">
            <a:avLst/>
          </a:prstGeom>
          <a:noFill/>
        </p:spPr>
        <p:txBody>
          <a:bodyPr wrap="square">
            <a:spAutoFit/>
          </a:bodyPr>
          <a:lstStyle/>
          <a:p>
            <a:r>
              <a:rPr lang="el-GR" sz="1600" dirty="0">
                <a:latin typeface="Arial" panose="020B0604020202020204" pitchFamily="34" charset="0"/>
                <a:cs typeface="Arial" panose="020B0604020202020204" pitchFamily="34" charset="0"/>
              </a:rPr>
              <a:t>Με την επιλογή   </a:t>
            </a:r>
            <a:r>
              <a:rPr lang="en-US" sz="1600" dirty="0">
                <a:latin typeface="Arial" panose="020B0604020202020204" pitchFamily="34" charset="0"/>
                <a:cs typeface="Arial" panose="020B0604020202020204" pitchFamily="34" charset="0"/>
              </a:rPr>
              <a:t>          </a:t>
            </a:r>
            <a:r>
              <a:rPr lang="el-GR" sz="1600" dirty="0">
                <a:latin typeface="Arial" panose="020B0604020202020204" pitchFamily="34" charset="0"/>
                <a:cs typeface="Arial" panose="020B0604020202020204" pitchFamily="34" charset="0"/>
              </a:rPr>
              <a:t>του πίνακα «Κατάλογος </a:t>
            </a:r>
            <a:r>
              <a:rPr lang="el-GR" sz="1600" dirty="0" err="1">
                <a:latin typeface="Arial" panose="020B0604020202020204" pitchFamily="34" charset="0"/>
                <a:cs typeface="Arial" panose="020B0604020202020204" pitchFamily="34" charset="0"/>
              </a:rPr>
              <a:t>Υποέργων</a:t>
            </a:r>
            <a:r>
              <a:rPr lang="el-GR" sz="1600" dirty="0">
                <a:latin typeface="Arial" panose="020B0604020202020204" pitchFamily="34" charset="0"/>
                <a:cs typeface="Arial" panose="020B0604020202020204" pitchFamily="34" charset="0"/>
              </a:rPr>
              <a:t>» εμφανίζεται το σχετικό παράθυρο για τη συμπλήρωση των </a:t>
            </a:r>
            <a:r>
              <a:rPr lang="el-GR" sz="1600" dirty="0" err="1">
                <a:latin typeface="Arial" panose="020B0604020202020204" pitchFamily="34" charset="0"/>
                <a:cs typeface="Arial" panose="020B0604020202020204" pitchFamily="34" charset="0"/>
              </a:rPr>
              <a:t>Υποέργων</a:t>
            </a:r>
            <a:r>
              <a:rPr lang="el-GR" sz="1600" dirty="0">
                <a:latin typeface="Arial" panose="020B0604020202020204" pitchFamily="34" charset="0"/>
                <a:cs typeface="Arial" panose="020B0604020202020204" pitchFamily="34" charset="0"/>
              </a:rPr>
              <a:t>. Ο χρήστης συμπληρώνει τα δεδομένα στα υποχρεωτικά πεδία (με κόκκινο αστερίσκο) κι επιλέγει [Αποδοχή].</a:t>
            </a:r>
            <a:endParaRPr lang="en-US" sz="1600" dirty="0">
              <a:latin typeface="Arial" panose="020B0604020202020204" pitchFamily="34" charset="0"/>
              <a:cs typeface="Arial" panose="020B0604020202020204" pitchFamily="34" charset="0"/>
            </a:endParaRPr>
          </a:p>
          <a:p>
            <a:r>
              <a:rPr lang="el-GR" sz="1600" dirty="0">
                <a:latin typeface="Arial" panose="020B0604020202020204" pitchFamily="34" charset="0"/>
                <a:cs typeface="Arial" panose="020B0604020202020204" pitchFamily="34" charset="0"/>
              </a:rPr>
              <a:t>Η επιλογή [Αντιγραφή] παρέχεται προς διευκόλυνση του χρήστη, σε περίπτωση </a:t>
            </a:r>
            <a:r>
              <a:rPr lang="el-GR" sz="1600" dirty="0" err="1">
                <a:latin typeface="Arial" panose="020B0604020202020204" pitchFamily="34" charset="0"/>
                <a:cs typeface="Arial" panose="020B0604020202020204" pitchFamily="34" charset="0"/>
              </a:rPr>
              <a:t>υποέργων</a:t>
            </a:r>
            <a:r>
              <a:rPr lang="el-GR" sz="1600" dirty="0">
                <a:latin typeface="Arial" panose="020B0604020202020204" pitchFamily="34" charset="0"/>
                <a:cs typeface="Arial" panose="020B0604020202020204" pitchFamily="34" charset="0"/>
              </a:rPr>
              <a:t> τα οποία είναι όμοια μεταξύ τους.</a:t>
            </a:r>
          </a:p>
        </p:txBody>
      </p:sp>
      <p:pic>
        <p:nvPicPr>
          <p:cNvPr id="8" name="Εικόνα 7">
            <a:extLst>
              <a:ext uri="{FF2B5EF4-FFF2-40B4-BE49-F238E27FC236}">
                <a16:creationId xmlns:a16="http://schemas.microsoft.com/office/drawing/2014/main" id="{54EA551C-DCC1-7CC8-4D96-A1FBD2A4EF5D}"/>
              </a:ext>
            </a:extLst>
          </p:cNvPr>
          <p:cNvPicPr>
            <a:picLocks noChangeAspect="1"/>
          </p:cNvPicPr>
          <p:nvPr/>
        </p:nvPicPr>
        <p:blipFill>
          <a:blip r:embed="rId4"/>
          <a:stretch>
            <a:fillRect/>
          </a:stretch>
        </p:blipFill>
        <p:spPr>
          <a:xfrm>
            <a:off x="2179024" y="454144"/>
            <a:ext cx="573074" cy="213378"/>
          </a:xfrm>
          <a:prstGeom prst="rect">
            <a:avLst/>
          </a:prstGeom>
        </p:spPr>
      </p:pic>
      <p:pic>
        <p:nvPicPr>
          <p:cNvPr id="9" name="Εικόνα 8">
            <a:extLst>
              <a:ext uri="{FF2B5EF4-FFF2-40B4-BE49-F238E27FC236}">
                <a16:creationId xmlns:a16="http://schemas.microsoft.com/office/drawing/2014/main" id="{EA6ACE67-BC9C-C485-6EA2-74CA743E8133}"/>
              </a:ext>
            </a:extLst>
          </p:cNvPr>
          <p:cNvPicPr>
            <a:picLocks noChangeAspect="1"/>
          </p:cNvPicPr>
          <p:nvPr/>
        </p:nvPicPr>
        <p:blipFill>
          <a:blip r:embed="rId5"/>
          <a:stretch>
            <a:fillRect/>
          </a:stretch>
        </p:blipFill>
        <p:spPr>
          <a:xfrm>
            <a:off x="633682" y="1524682"/>
            <a:ext cx="7105529" cy="4572396"/>
          </a:xfrm>
          <a:prstGeom prst="rect">
            <a:avLst/>
          </a:prstGeom>
        </p:spPr>
      </p:pic>
    </p:spTree>
    <p:extLst>
      <p:ext uri="{BB962C8B-B14F-4D97-AF65-F5344CB8AC3E}">
        <p14:creationId xmlns:p14="http://schemas.microsoft.com/office/powerpoint/2010/main" val="171537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03D82-C9ED-30EB-7A58-B8CAC1DB1805}"/>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CC43AD8C-985B-CABD-71EC-4CCEBB8DD034}"/>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53737999-BBC9-D39F-4FBE-6A8E2B7AE132}"/>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53737999-BBC9-D39F-4FBE-6A8E2B7AE132}"/>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C115FEF0-865B-B2AD-EBAE-0F25007F9A96}"/>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pic>
        <p:nvPicPr>
          <p:cNvPr id="3" name="Εικόνα 2">
            <a:extLst>
              <a:ext uri="{FF2B5EF4-FFF2-40B4-BE49-F238E27FC236}">
                <a16:creationId xmlns:a16="http://schemas.microsoft.com/office/drawing/2014/main" id="{40FCC25D-3ADE-045D-70D1-A8C6AF0FD20F}"/>
              </a:ext>
            </a:extLst>
          </p:cNvPr>
          <p:cNvPicPr>
            <a:picLocks noChangeAspect="1"/>
          </p:cNvPicPr>
          <p:nvPr/>
        </p:nvPicPr>
        <p:blipFill>
          <a:blip r:embed="rId4"/>
          <a:stretch>
            <a:fillRect/>
          </a:stretch>
        </p:blipFill>
        <p:spPr>
          <a:xfrm>
            <a:off x="164078" y="1240346"/>
            <a:ext cx="11863844" cy="4377307"/>
          </a:xfrm>
          <a:prstGeom prst="rect">
            <a:avLst/>
          </a:prstGeom>
        </p:spPr>
      </p:pic>
    </p:spTree>
    <p:extLst>
      <p:ext uri="{BB962C8B-B14F-4D97-AF65-F5344CB8AC3E}">
        <p14:creationId xmlns:p14="http://schemas.microsoft.com/office/powerpoint/2010/main" val="336189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C3535-5E7D-4A77-7751-47B6FD5BE208}"/>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AF7B3B7E-D065-D32A-912D-37B3D9411AA9}"/>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C70DE054-68C8-1524-7F53-A6D278C574A7}"/>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C70DE054-68C8-1524-7F53-A6D278C574A7}"/>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320A5531-C82F-B0E1-F355-F07398697691}"/>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pic>
        <p:nvPicPr>
          <p:cNvPr id="3" name="Εικόνα 2">
            <a:extLst>
              <a:ext uri="{FF2B5EF4-FFF2-40B4-BE49-F238E27FC236}">
                <a16:creationId xmlns:a16="http://schemas.microsoft.com/office/drawing/2014/main" id="{D3650C71-046B-6BE4-0383-D72E430FBAB4}"/>
              </a:ext>
            </a:extLst>
          </p:cNvPr>
          <p:cNvPicPr>
            <a:picLocks noChangeAspect="1"/>
          </p:cNvPicPr>
          <p:nvPr/>
        </p:nvPicPr>
        <p:blipFill>
          <a:blip r:embed="rId4"/>
          <a:stretch>
            <a:fillRect/>
          </a:stretch>
        </p:blipFill>
        <p:spPr>
          <a:xfrm>
            <a:off x="1861486" y="961535"/>
            <a:ext cx="8617585" cy="1917193"/>
          </a:xfrm>
          <a:prstGeom prst="rect">
            <a:avLst/>
          </a:prstGeom>
        </p:spPr>
      </p:pic>
      <p:sp>
        <p:nvSpPr>
          <p:cNvPr id="8" name="TextBox 7">
            <a:extLst>
              <a:ext uri="{FF2B5EF4-FFF2-40B4-BE49-F238E27FC236}">
                <a16:creationId xmlns:a16="http://schemas.microsoft.com/office/drawing/2014/main" id="{7934C495-A3F6-782F-7AF6-4BA7353A1C04}"/>
              </a:ext>
            </a:extLst>
          </p:cNvPr>
          <p:cNvSpPr txBox="1"/>
          <p:nvPr/>
        </p:nvSpPr>
        <p:spPr>
          <a:xfrm>
            <a:off x="729983" y="498121"/>
            <a:ext cx="10880592" cy="369332"/>
          </a:xfrm>
          <a:prstGeom prst="rect">
            <a:avLst/>
          </a:prstGeom>
          <a:noFill/>
        </p:spPr>
        <p:txBody>
          <a:bodyPr wrap="square">
            <a:spAutoFit/>
          </a:bodyPr>
          <a:lstStyle/>
          <a:p>
            <a:pPr algn="ctr"/>
            <a:r>
              <a:rPr lang="el-GR" dirty="0"/>
              <a:t>Συμπλήρωση των πινάκων και των λοιπών πεδίων στο τμήμα </a:t>
            </a:r>
            <a:r>
              <a:rPr lang="el-GR" b="1" dirty="0"/>
              <a:t>«Ζ. Χρηματοδοτικό Σχέδιο».</a:t>
            </a:r>
          </a:p>
        </p:txBody>
      </p:sp>
      <p:sp>
        <p:nvSpPr>
          <p:cNvPr id="10" name="TextBox 9">
            <a:extLst>
              <a:ext uri="{FF2B5EF4-FFF2-40B4-BE49-F238E27FC236}">
                <a16:creationId xmlns:a16="http://schemas.microsoft.com/office/drawing/2014/main" id="{8F4C342E-8F27-ED5B-D95C-C1AC9E8899BB}"/>
              </a:ext>
            </a:extLst>
          </p:cNvPr>
          <p:cNvSpPr txBox="1"/>
          <p:nvPr/>
        </p:nvSpPr>
        <p:spPr>
          <a:xfrm>
            <a:off x="557092" y="3429000"/>
            <a:ext cx="11226372" cy="1021883"/>
          </a:xfrm>
          <a:prstGeom prst="rect">
            <a:avLst/>
          </a:prstGeom>
          <a:noFill/>
        </p:spPr>
        <p:txBody>
          <a:bodyPr wrap="square">
            <a:spAutoFit/>
          </a:bodyPr>
          <a:lstStyle/>
          <a:p>
            <a:pPr>
              <a:lnSpc>
                <a:spcPct val="150000"/>
              </a:lnSpc>
            </a:pPr>
            <a:r>
              <a:rPr lang="el-GR" sz="1400" dirty="0">
                <a:latin typeface="Arial" panose="020B0604020202020204" pitchFamily="34" charset="0"/>
                <a:cs typeface="Arial" panose="020B0604020202020204" pitchFamily="34" charset="0"/>
              </a:rPr>
              <a:t>Το σύστημα εμφανίζει στον πίνακα «Οικονομικά Στοιχεία </a:t>
            </a:r>
            <a:r>
              <a:rPr lang="el-GR" sz="1400" dirty="0" err="1">
                <a:latin typeface="Arial" panose="020B0604020202020204" pitchFamily="34" charset="0"/>
                <a:cs typeface="Arial" panose="020B0604020202020204" pitchFamily="34" charset="0"/>
              </a:rPr>
              <a:t>Υποέργων</a:t>
            </a:r>
            <a:r>
              <a:rPr lang="el-GR" sz="1400" dirty="0">
                <a:latin typeface="Arial" panose="020B0604020202020204" pitchFamily="34" charset="0"/>
                <a:cs typeface="Arial" panose="020B0604020202020204" pitchFamily="34" charset="0"/>
              </a:rPr>
              <a:t>» τα </a:t>
            </a:r>
            <a:r>
              <a:rPr lang="el-GR" sz="1400" dirty="0" err="1">
                <a:latin typeface="Arial" panose="020B0604020202020204" pitchFamily="34" charset="0"/>
                <a:cs typeface="Arial" panose="020B0604020202020204" pitchFamily="34" charset="0"/>
              </a:rPr>
              <a:t>Υποέργα</a:t>
            </a:r>
            <a:r>
              <a:rPr lang="el-GR" sz="1400" dirty="0">
                <a:latin typeface="Arial" panose="020B0604020202020204" pitchFamily="34" charset="0"/>
                <a:cs typeface="Arial" panose="020B0604020202020204" pitchFamily="34" charset="0"/>
              </a:rPr>
              <a:t> </a:t>
            </a:r>
            <a:r>
              <a:rPr lang="el-GR" sz="1400" u="sng" dirty="0">
                <a:latin typeface="Arial" panose="020B0604020202020204" pitchFamily="34" charset="0"/>
                <a:cs typeface="Arial" panose="020B0604020202020204" pitchFamily="34" charset="0"/>
              </a:rPr>
              <a:t>που έχουν συμπληρωθεί στον «Κατάλογος </a:t>
            </a:r>
            <a:r>
              <a:rPr lang="el-GR" sz="1400" u="sng" dirty="0" err="1">
                <a:latin typeface="Arial" panose="020B0604020202020204" pitchFamily="34" charset="0"/>
                <a:cs typeface="Arial" panose="020B0604020202020204" pitchFamily="34" charset="0"/>
              </a:rPr>
              <a:t>Υποέργων</a:t>
            </a:r>
            <a:r>
              <a:rPr lang="el-GR" sz="1400" dirty="0">
                <a:latin typeface="Arial" panose="020B0604020202020204" pitchFamily="34" charset="0"/>
                <a:cs typeface="Arial" panose="020B0604020202020204" pitchFamily="34" charset="0"/>
              </a:rPr>
              <a:t>» του τμήματος ΣΤ. Παρέχεται δυνατότητα άμεσης επεξεργασίας των οικονομικών στοιχείων στον πίνακα (στα πεδία), καθώς και μέσω της ενέργειας [Επεξεργασία]          στο αναδυόμενο παράθυρο.</a:t>
            </a:r>
          </a:p>
        </p:txBody>
      </p:sp>
      <p:pic>
        <p:nvPicPr>
          <p:cNvPr id="5" name="Εικόνα 4">
            <a:extLst>
              <a:ext uri="{FF2B5EF4-FFF2-40B4-BE49-F238E27FC236}">
                <a16:creationId xmlns:a16="http://schemas.microsoft.com/office/drawing/2014/main" id="{F9FE0D61-F382-6AFD-A31D-D507998174F7}"/>
              </a:ext>
            </a:extLst>
          </p:cNvPr>
          <p:cNvPicPr>
            <a:picLocks noChangeAspect="1"/>
          </p:cNvPicPr>
          <p:nvPr/>
        </p:nvPicPr>
        <p:blipFill>
          <a:blip r:embed="rId5"/>
          <a:stretch>
            <a:fillRect/>
          </a:stretch>
        </p:blipFill>
        <p:spPr>
          <a:xfrm>
            <a:off x="2649137" y="4164740"/>
            <a:ext cx="357678" cy="286143"/>
          </a:xfrm>
          <a:prstGeom prst="rect">
            <a:avLst/>
          </a:prstGeom>
        </p:spPr>
      </p:pic>
    </p:spTree>
    <p:extLst>
      <p:ext uri="{BB962C8B-B14F-4D97-AF65-F5344CB8AC3E}">
        <p14:creationId xmlns:p14="http://schemas.microsoft.com/office/powerpoint/2010/main" val="7388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DC504635-0C9A-32EA-A5DE-98B1B5BB0EDE}"/>
              </a:ext>
            </a:extLst>
          </p:cNvPr>
          <p:cNvPicPr>
            <a:picLocks noChangeAspect="1"/>
          </p:cNvPicPr>
          <p:nvPr/>
        </p:nvPicPr>
        <p:blipFill>
          <a:blip r:embed="rId2"/>
          <a:stretch>
            <a:fillRect/>
          </a:stretch>
        </p:blipFill>
        <p:spPr>
          <a:xfrm>
            <a:off x="474100" y="238492"/>
            <a:ext cx="11456686" cy="6012000"/>
          </a:xfrm>
          <a:prstGeom prst="rect">
            <a:avLst/>
          </a:prstGeom>
        </p:spPr>
      </p:pic>
      <p:sp>
        <p:nvSpPr>
          <p:cNvPr id="5" name="Οβάλ 4">
            <a:extLst>
              <a:ext uri="{FF2B5EF4-FFF2-40B4-BE49-F238E27FC236}">
                <a16:creationId xmlns:a16="http://schemas.microsoft.com/office/drawing/2014/main" id="{B4FB2D9E-E23A-684B-C8D8-BDDEA2B38BC8}"/>
              </a:ext>
            </a:extLst>
          </p:cNvPr>
          <p:cNvSpPr/>
          <p:nvPr/>
        </p:nvSpPr>
        <p:spPr>
          <a:xfrm>
            <a:off x="9917723" y="1135464"/>
            <a:ext cx="321547"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Βέλος: Δεξιό 5">
            <a:extLst>
              <a:ext uri="{FF2B5EF4-FFF2-40B4-BE49-F238E27FC236}">
                <a16:creationId xmlns:a16="http://schemas.microsoft.com/office/drawing/2014/main" id="{4C8B160B-8D90-52A3-1131-262E58E52E9C}"/>
              </a:ext>
            </a:extLst>
          </p:cNvPr>
          <p:cNvSpPr/>
          <p:nvPr/>
        </p:nvSpPr>
        <p:spPr>
          <a:xfrm>
            <a:off x="2130484" y="2826059"/>
            <a:ext cx="889917" cy="28757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l-GR"/>
          </a:p>
        </p:txBody>
      </p:sp>
      <p:sp>
        <p:nvSpPr>
          <p:cNvPr id="7" name="Βέλος: Δεξιό 6">
            <a:extLst>
              <a:ext uri="{FF2B5EF4-FFF2-40B4-BE49-F238E27FC236}">
                <a16:creationId xmlns:a16="http://schemas.microsoft.com/office/drawing/2014/main" id="{9926FB1D-9331-E9B2-1D7C-20D0F0892DF8}"/>
              </a:ext>
            </a:extLst>
          </p:cNvPr>
          <p:cNvSpPr/>
          <p:nvPr/>
        </p:nvSpPr>
        <p:spPr>
          <a:xfrm>
            <a:off x="1424970" y="4595073"/>
            <a:ext cx="1411027" cy="216309"/>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l-GR"/>
          </a:p>
        </p:txBody>
      </p:sp>
      <p:sp>
        <p:nvSpPr>
          <p:cNvPr id="8" name="Τίτλος 7">
            <a:extLst>
              <a:ext uri="{FF2B5EF4-FFF2-40B4-BE49-F238E27FC236}">
                <a16:creationId xmlns:a16="http://schemas.microsoft.com/office/drawing/2014/main" id="{CD696DE0-458A-C985-1AB4-9DC4965CDCA0}"/>
              </a:ext>
            </a:extLst>
          </p:cNvPr>
          <p:cNvSpPr>
            <a:spLocks noGrp="1"/>
          </p:cNvSpPr>
          <p:nvPr>
            <p:ph type="title"/>
          </p:nvPr>
        </p:nvSpPr>
        <p:spPr>
          <a:xfrm>
            <a:off x="1288025" y="5701196"/>
            <a:ext cx="10515600" cy="387183"/>
          </a:xfrm>
        </p:spPr>
        <p:txBody>
          <a:bodyPr>
            <a:noAutofit/>
          </a:bodyPr>
          <a:lstStyle/>
          <a:p>
            <a:r>
              <a:rPr lang="el-GR" sz="1200" i="1" dirty="0">
                <a:solidFill>
                  <a:srgbClr val="0070C0"/>
                </a:solidFill>
              </a:rPr>
              <a:t>Συμπληρωματικός σύνδεσμος οδηγιών για τη εγγραφή χρήστη </a:t>
            </a:r>
            <a:br>
              <a:rPr lang="el-GR" sz="1200" i="1" dirty="0">
                <a:solidFill>
                  <a:srgbClr val="0070C0"/>
                </a:solidFill>
              </a:rPr>
            </a:br>
            <a:r>
              <a:rPr lang="en-US" sz="1200" i="1" dirty="0">
                <a:solidFill>
                  <a:srgbClr val="0070C0"/>
                </a:solidFill>
              </a:rPr>
              <a:t>https://20142020.eydamth.gr/index.php/component/k2/256-diadikasia-apoktisis-kodikon-prosvasis-sto-ops-espa-2014-2020</a:t>
            </a:r>
            <a:endParaRPr lang="el-GR" sz="1200" i="1" dirty="0">
              <a:solidFill>
                <a:srgbClr val="0070C0"/>
              </a:solidFill>
            </a:endParaRPr>
          </a:p>
        </p:txBody>
      </p:sp>
    </p:spTree>
    <p:extLst>
      <p:ext uri="{BB962C8B-B14F-4D97-AF65-F5344CB8AC3E}">
        <p14:creationId xmlns:p14="http://schemas.microsoft.com/office/powerpoint/2010/main" val="21969124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F5432-AA80-666D-1C69-E4B71798E916}"/>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7DAA06A0-4F23-C60E-3C7D-A50847438EE2}"/>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BCF74FB2-DD98-4DE8-3C0A-96FEEB2EFE5B}"/>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BCF74FB2-DD98-4DE8-3C0A-96FEEB2EFE5B}"/>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946891F5-6BDE-2BD0-0E73-C7CF68947691}"/>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pic>
        <p:nvPicPr>
          <p:cNvPr id="3" name="Εικόνα 2">
            <a:extLst>
              <a:ext uri="{FF2B5EF4-FFF2-40B4-BE49-F238E27FC236}">
                <a16:creationId xmlns:a16="http://schemas.microsoft.com/office/drawing/2014/main" id="{1A9D6B0B-C90B-1581-AE6B-BDFD1287BB8D}"/>
              </a:ext>
            </a:extLst>
          </p:cNvPr>
          <p:cNvPicPr>
            <a:picLocks noChangeAspect="1"/>
          </p:cNvPicPr>
          <p:nvPr/>
        </p:nvPicPr>
        <p:blipFill>
          <a:blip r:embed="rId4"/>
          <a:stretch>
            <a:fillRect/>
          </a:stretch>
        </p:blipFill>
        <p:spPr>
          <a:xfrm>
            <a:off x="2385806" y="1924370"/>
            <a:ext cx="7220362" cy="3773020"/>
          </a:xfrm>
          <a:prstGeom prst="rect">
            <a:avLst/>
          </a:prstGeom>
        </p:spPr>
      </p:pic>
      <p:sp>
        <p:nvSpPr>
          <p:cNvPr id="7" name="TextBox 6">
            <a:extLst>
              <a:ext uri="{FF2B5EF4-FFF2-40B4-BE49-F238E27FC236}">
                <a16:creationId xmlns:a16="http://schemas.microsoft.com/office/drawing/2014/main" id="{7E8389B3-DD03-49D1-046F-01D484B22D15}"/>
              </a:ext>
            </a:extLst>
          </p:cNvPr>
          <p:cNvSpPr txBox="1"/>
          <p:nvPr/>
        </p:nvSpPr>
        <p:spPr>
          <a:xfrm>
            <a:off x="636674" y="394216"/>
            <a:ext cx="11069457" cy="1021883"/>
          </a:xfrm>
          <a:prstGeom prst="rect">
            <a:avLst/>
          </a:prstGeom>
          <a:noFill/>
        </p:spPr>
        <p:txBody>
          <a:bodyPr wrap="square">
            <a:spAutoFit/>
          </a:bodyPr>
          <a:lstStyle/>
          <a:p>
            <a:pPr>
              <a:lnSpc>
                <a:spcPct val="150000"/>
              </a:lnSpc>
            </a:pPr>
            <a:r>
              <a:rPr lang="el-GR" sz="1400" dirty="0">
                <a:latin typeface="Arial" panose="020B0604020202020204" pitchFamily="34" charset="0"/>
                <a:cs typeface="Arial" panose="020B0604020202020204" pitchFamily="34" charset="0"/>
              </a:rPr>
              <a:t>Με την επιλογή           στον πίνακα «Κατανομή Δημόσιας Δαπάνης Πράξης» εμφανίζεται παράθυρο για την επιλογή των κατηγοριών δαπάνης από την λίστα που περιέχει τις κατηγορίες δαπάνης που έχουν προσδιοριστεί στην πρόσκληση και επιλέγονται όσες αντιστοιχούν στην πράξη.</a:t>
            </a:r>
          </a:p>
        </p:txBody>
      </p:sp>
      <p:pic>
        <p:nvPicPr>
          <p:cNvPr id="8" name="Εικόνα 7">
            <a:extLst>
              <a:ext uri="{FF2B5EF4-FFF2-40B4-BE49-F238E27FC236}">
                <a16:creationId xmlns:a16="http://schemas.microsoft.com/office/drawing/2014/main" id="{569C97CE-2A3D-2F54-FABF-DC6DC64A2DB7}"/>
              </a:ext>
            </a:extLst>
          </p:cNvPr>
          <p:cNvPicPr>
            <a:picLocks noChangeAspect="1"/>
          </p:cNvPicPr>
          <p:nvPr/>
        </p:nvPicPr>
        <p:blipFill>
          <a:blip r:embed="rId5"/>
          <a:stretch>
            <a:fillRect/>
          </a:stretch>
        </p:blipFill>
        <p:spPr>
          <a:xfrm>
            <a:off x="1968653" y="488824"/>
            <a:ext cx="493819" cy="182896"/>
          </a:xfrm>
          <a:prstGeom prst="rect">
            <a:avLst/>
          </a:prstGeom>
        </p:spPr>
      </p:pic>
    </p:spTree>
    <p:extLst>
      <p:ext uri="{BB962C8B-B14F-4D97-AF65-F5344CB8AC3E}">
        <p14:creationId xmlns:p14="http://schemas.microsoft.com/office/powerpoint/2010/main" val="179728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2D512-1AF1-27F3-ED5A-A4C397054212}"/>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CE7D9DE2-DD12-4219-25B0-77CF1EE84DC2}"/>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F5A3D7FF-04BF-34C3-114E-B69F1D16AF2E}"/>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F5A3D7FF-04BF-34C3-114E-B69F1D16AF2E}"/>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A1E3E1EA-C60D-0B2D-FBC9-A61794BE1113}"/>
              </a:ext>
            </a:extLst>
          </p:cNvPr>
          <p:cNvSpPr txBox="1"/>
          <p:nvPr/>
        </p:nvSpPr>
        <p:spPr>
          <a:xfrm>
            <a:off x="821353" y="2397275"/>
            <a:ext cx="10711181" cy="584775"/>
          </a:xfrm>
          <a:prstGeom prst="rect">
            <a:avLst/>
          </a:prstGeom>
          <a:noFill/>
        </p:spPr>
        <p:txBody>
          <a:bodyPr wrap="square">
            <a:spAutoFit/>
          </a:bodyPr>
          <a:lstStyle/>
          <a:p>
            <a:endParaRPr lang="el-GR" dirty="0"/>
          </a:p>
          <a:p>
            <a:pPr algn="ctr"/>
            <a:r>
              <a:rPr lang="el-GR" sz="1400" dirty="0">
                <a:latin typeface="Arial" panose="020B0604020202020204" pitchFamily="34" charset="0"/>
                <a:cs typeface="Arial" panose="020B0604020202020204" pitchFamily="34" charset="0"/>
              </a:rPr>
              <a:t>Με την επιλογή             στον πίνακα «Χρηματοδότηση Πράξης» εμφανίζεται παράθυρο, για την επιλογή Πηγής Χρηματοδότησης.</a:t>
            </a:r>
          </a:p>
        </p:txBody>
      </p:sp>
      <p:sp>
        <p:nvSpPr>
          <p:cNvPr id="5" name="TextBox 4">
            <a:extLst>
              <a:ext uri="{FF2B5EF4-FFF2-40B4-BE49-F238E27FC236}">
                <a16:creationId xmlns:a16="http://schemas.microsoft.com/office/drawing/2014/main" id="{5D846E56-98C7-A6FB-25EA-AA84D44F1A5E}"/>
              </a:ext>
            </a:extLst>
          </p:cNvPr>
          <p:cNvSpPr txBox="1"/>
          <p:nvPr/>
        </p:nvSpPr>
        <p:spPr>
          <a:xfrm>
            <a:off x="2894960" y="310954"/>
            <a:ext cx="6773474" cy="307777"/>
          </a:xfrm>
          <a:prstGeom prst="rect">
            <a:avLst/>
          </a:prstGeom>
          <a:noFill/>
        </p:spPr>
        <p:txBody>
          <a:bodyPr wrap="square">
            <a:spAutoFit/>
          </a:bodyPr>
          <a:lstStyle/>
          <a:p>
            <a:r>
              <a:rPr lang="el-GR" sz="1400" dirty="0">
                <a:latin typeface="Arial" panose="020B0604020202020204" pitchFamily="34" charset="0"/>
                <a:cs typeface="Arial" panose="020B0604020202020204" pitchFamily="34" charset="0"/>
              </a:rPr>
              <a:t>Στην συνέχεια τα αντίστοιχα ποσά συμπληρώνονται στον πίνακα</a:t>
            </a:r>
          </a:p>
        </p:txBody>
      </p:sp>
      <p:pic>
        <p:nvPicPr>
          <p:cNvPr id="7" name="Εικόνα 6">
            <a:extLst>
              <a:ext uri="{FF2B5EF4-FFF2-40B4-BE49-F238E27FC236}">
                <a16:creationId xmlns:a16="http://schemas.microsoft.com/office/drawing/2014/main" id="{06FE55DC-EF84-4B80-AF46-811A88C7E3D7}"/>
              </a:ext>
            </a:extLst>
          </p:cNvPr>
          <p:cNvPicPr>
            <a:picLocks noChangeAspect="1"/>
          </p:cNvPicPr>
          <p:nvPr/>
        </p:nvPicPr>
        <p:blipFill>
          <a:blip r:embed="rId4"/>
          <a:stretch>
            <a:fillRect/>
          </a:stretch>
        </p:blipFill>
        <p:spPr>
          <a:xfrm>
            <a:off x="2088291" y="780835"/>
            <a:ext cx="8386812" cy="1700388"/>
          </a:xfrm>
          <a:prstGeom prst="rect">
            <a:avLst/>
          </a:prstGeom>
        </p:spPr>
      </p:pic>
      <p:pic>
        <p:nvPicPr>
          <p:cNvPr id="8" name="Εικόνα 7">
            <a:extLst>
              <a:ext uri="{FF2B5EF4-FFF2-40B4-BE49-F238E27FC236}">
                <a16:creationId xmlns:a16="http://schemas.microsoft.com/office/drawing/2014/main" id="{214FE175-15E6-546E-02B3-747E5946BAB3}"/>
              </a:ext>
            </a:extLst>
          </p:cNvPr>
          <p:cNvPicPr>
            <a:picLocks noChangeAspect="1"/>
          </p:cNvPicPr>
          <p:nvPr/>
        </p:nvPicPr>
        <p:blipFill>
          <a:blip r:embed="rId5"/>
          <a:stretch>
            <a:fillRect/>
          </a:stretch>
        </p:blipFill>
        <p:spPr>
          <a:xfrm>
            <a:off x="2401141" y="2749697"/>
            <a:ext cx="493819" cy="182896"/>
          </a:xfrm>
          <a:prstGeom prst="rect">
            <a:avLst/>
          </a:prstGeom>
        </p:spPr>
      </p:pic>
      <p:pic>
        <p:nvPicPr>
          <p:cNvPr id="9" name="Εικόνα 8">
            <a:extLst>
              <a:ext uri="{FF2B5EF4-FFF2-40B4-BE49-F238E27FC236}">
                <a16:creationId xmlns:a16="http://schemas.microsoft.com/office/drawing/2014/main" id="{50CE3437-C6C9-A287-C142-EC2B5A083502}"/>
              </a:ext>
            </a:extLst>
          </p:cNvPr>
          <p:cNvPicPr>
            <a:picLocks noChangeAspect="1"/>
          </p:cNvPicPr>
          <p:nvPr/>
        </p:nvPicPr>
        <p:blipFill>
          <a:blip r:embed="rId6"/>
          <a:stretch>
            <a:fillRect/>
          </a:stretch>
        </p:blipFill>
        <p:spPr>
          <a:xfrm>
            <a:off x="2088290" y="3088027"/>
            <a:ext cx="8613149" cy="1600754"/>
          </a:xfrm>
          <a:prstGeom prst="rect">
            <a:avLst/>
          </a:prstGeom>
        </p:spPr>
      </p:pic>
      <p:sp>
        <p:nvSpPr>
          <p:cNvPr id="11" name="TextBox 10">
            <a:extLst>
              <a:ext uri="{FF2B5EF4-FFF2-40B4-BE49-F238E27FC236}">
                <a16:creationId xmlns:a16="http://schemas.microsoft.com/office/drawing/2014/main" id="{2B8E03FC-D232-6CFA-A9C9-DBFF97E971D2}"/>
              </a:ext>
            </a:extLst>
          </p:cNvPr>
          <p:cNvSpPr txBox="1"/>
          <p:nvPr/>
        </p:nvSpPr>
        <p:spPr>
          <a:xfrm>
            <a:off x="683879" y="4890452"/>
            <a:ext cx="10965115" cy="738664"/>
          </a:xfrm>
          <a:prstGeom prst="rect">
            <a:avLst/>
          </a:prstGeom>
          <a:noFill/>
        </p:spPr>
        <p:txBody>
          <a:bodyPr wrap="square">
            <a:spAutoFit/>
          </a:bodyPr>
          <a:lstStyle/>
          <a:p>
            <a:r>
              <a:rPr lang="el-GR" sz="1400" dirty="0">
                <a:latin typeface="Arial" panose="020B0604020202020204" pitchFamily="34" charset="0"/>
                <a:cs typeface="Arial" panose="020B0604020202020204" pitchFamily="34" charset="0"/>
              </a:rPr>
              <a:t>Στη συνέχεια, καταχωρίζονται τα αντίστοιχα ποσά ανά πηγή χρηματοδότησης της πράξης (ΠΔΕ, Τακτικός Προϋπολογισμός </a:t>
            </a:r>
            <a:r>
              <a:rPr lang="el-GR" sz="1400" dirty="0" err="1">
                <a:latin typeface="Arial" panose="020B0604020202020204" pitchFamily="34" charset="0"/>
                <a:cs typeface="Arial" panose="020B0604020202020204" pitchFamily="34" charset="0"/>
              </a:rPr>
              <a:t>κλπ</a:t>
            </a:r>
            <a:r>
              <a:rPr lang="el-GR" sz="1400" dirty="0">
                <a:latin typeface="Arial" panose="020B0604020202020204" pitchFamily="34" charset="0"/>
                <a:cs typeface="Arial" panose="020B0604020202020204" pitchFamily="34" charset="0"/>
              </a:rPr>
              <a:t>). Σε περίπτωση που η πράξη είχε εγγραφεί στο ΠΔΕ πριν την ένταξή της στο Πρόγραμμα» υπάρχει επιλογή που ανοίγει σχετικό πίνακα προς συμπλήρωση</a:t>
            </a:r>
          </a:p>
        </p:txBody>
      </p:sp>
    </p:spTree>
    <p:extLst>
      <p:ext uri="{BB962C8B-B14F-4D97-AF65-F5344CB8AC3E}">
        <p14:creationId xmlns:p14="http://schemas.microsoft.com/office/powerpoint/2010/main" val="32738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09532-4591-2AC8-6D71-090C17346AC2}"/>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FAB8A328-6688-2D83-196A-5D26812D8D85}"/>
              </a:ext>
            </a:extLst>
          </p:cNvPr>
          <p:cNvSpPr txBox="1">
            <a:spLocks/>
          </p:cNvSpPr>
          <p:nvPr/>
        </p:nvSpPr>
        <p:spPr>
          <a:xfrm>
            <a:off x="290512" y="295399"/>
            <a:ext cx="11610975" cy="369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890A78D9-24D5-3F57-484C-490C85D65C8F}"/>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890A78D9-24D5-3F57-484C-490C85D65C8F}"/>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FE959C5B-19DA-92A3-6F95-1C4324C5BCAD}"/>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sp>
        <p:nvSpPr>
          <p:cNvPr id="5" name="TextBox 4">
            <a:extLst>
              <a:ext uri="{FF2B5EF4-FFF2-40B4-BE49-F238E27FC236}">
                <a16:creationId xmlns:a16="http://schemas.microsoft.com/office/drawing/2014/main" id="{4A644788-18CC-3353-C27A-CA1CE67C89F0}"/>
              </a:ext>
            </a:extLst>
          </p:cNvPr>
          <p:cNvSpPr txBox="1"/>
          <p:nvPr/>
        </p:nvSpPr>
        <p:spPr>
          <a:xfrm>
            <a:off x="928567" y="184799"/>
            <a:ext cx="10872908" cy="2862322"/>
          </a:xfrm>
          <a:prstGeom prst="rect">
            <a:avLst/>
          </a:prstGeom>
          <a:noFill/>
        </p:spPr>
        <p:txBody>
          <a:bodyPr wrap="square">
            <a:spAutoFit/>
          </a:bodyPr>
          <a:lstStyle/>
          <a:p>
            <a:pPr algn="ctr"/>
            <a:r>
              <a:rPr lang="el-GR" dirty="0"/>
              <a:t>Συμπλήρωση των</a:t>
            </a:r>
            <a:r>
              <a:rPr lang="en-US" dirty="0"/>
              <a:t> </a:t>
            </a:r>
            <a:r>
              <a:rPr lang="el-GR" dirty="0"/>
              <a:t>πεδίων ελέγχου</a:t>
            </a:r>
            <a:r>
              <a:rPr lang="en-US" dirty="0"/>
              <a:t> </a:t>
            </a:r>
            <a:r>
              <a:rPr lang="el-GR" dirty="0"/>
              <a:t> (</a:t>
            </a:r>
            <a:r>
              <a:rPr lang="el-GR" dirty="0" err="1"/>
              <a:t>check</a:t>
            </a:r>
            <a:r>
              <a:rPr lang="el-GR" dirty="0"/>
              <a:t> </a:t>
            </a:r>
            <a:r>
              <a:rPr lang="el-GR" dirty="0" err="1"/>
              <a:t>boxes</a:t>
            </a:r>
            <a:r>
              <a:rPr lang="el-GR" dirty="0"/>
              <a:t>)  στο τμήμα «</a:t>
            </a:r>
            <a:r>
              <a:rPr lang="el-GR" b="1" dirty="0"/>
              <a:t>Υπεύθυνη Δήλωση Νόμιμου Εκπροσώπου</a:t>
            </a:r>
            <a:r>
              <a:rPr lang="el-GR" dirty="0"/>
              <a:t>».</a:t>
            </a:r>
          </a:p>
          <a:p>
            <a:pPr algn="ctr"/>
            <a:r>
              <a:rPr lang="el-GR" dirty="0"/>
              <a:t>Χρειάζεται προσοχή για την κατανόηση της ερώτησης. </a:t>
            </a:r>
          </a:p>
          <a:p>
            <a:pPr algn="just"/>
            <a:r>
              <a:rPr lang="el-GR" dirty="0"/>
              <a:t>Πχ: α)   </a:t>
            </a:r>
            <a:r>
              <a:rPr lang="el-GR" i="1" dirty="0">
                <a:latin typeface="Times New Roman" panose="02020603050405020304" pitchFamily="18" charset="0"/>
                <a:cs typeface="Times New Roman" panose="02020603050405020304" pitchFamily="18" charset="0"/>
              </a:rPr>
              <a:t>Οι προβλεπόμενες δαπάνες της εν λόγω πράξης, ή μέρος αυτών, </a:t>
            </a:r>
            <a:r>
              <a:rPr lang="el-GR" i="1" dirty="0">
                <a:highlight>
                  <a:srgbClr val="FFFF00"/>
                </a:highlight>
                <a:latin typeface="Times New Roman" panose="02020603050405020304" pitchFamily="18" charset="0"/>
                <a:cs typeface="Times New Roman" panose="02020603050405020304" pitchFamily="18" charset="0"/>
              </a:rPr>
              <a:t>δεν έχουν </a:t>
            </a:r>
            <a:r>
              <a:rPr lang="el-GR" i="1" u="sng" dirty="0">
                <a:highlight>
                  <a:srgbClr val="FFFF00"/>
                </a:highlight>
                <a:latin typeface="Times New Roman" panose="02020603050405020304" pitchFamily="18" charset="0"/>
                <a:cs typeface="Times New Roman" panose="02020603050405020304" pitchFamily="18" charset="0"/>
              </a:rPr>
              <a:t>τύχει</a:t>
            </a:r>
            <a:r>
              <a:rPr lang="el-GR" i="1" dirty="0">
                <a:latin typeface="Times New Roman" panose="02020603050405020304" pitchFamily="18" charset="0"/>
                <a:cs typeface="Times New Roman" panose="02020603050405020304" pitchFamily="18" charset="0"/>
              </a:rPr>
              <a:t> ούτε θα τύχουν χρηματοδότησης από άλλο Ταμείο ή χρηματοδοτικό μέσο ή από άλλο πρόγραμμα ευρωπαϊκό ή εθνικό, στο πλαίσιο της τρέχουσας ή προηγούμενης προγραμματικής περιόδου.</a:t>
            </a:r>
          </a:p>
          <a:p>
            <a:pPr algn="just"/>
            <a:r>
              <a:rPr lang="el-GR" dirty="0">
                <a:cs typeface="Arial" panose="020B0604020202020204" pitchFamily="34" charset="0"/>
              </a:rPr>
              <a:t>β) </a:t>
            </a:r>
            <a:r>
              <a:rPr lang="el-GR" i="1" dirty="0">
                <a:highlight>
                  <a:srgbClr val="FFFF00"/>
                </a:highlight>
                <a:latin typeface="Times New Roman" panose="02020603050405020304" pitchFamily="18" charset="0"/>
                <a:cs typeface="Times New Roman" panose="02020603050405020304" pitchFamily="18" charset="0"/>
              </a:rPr>
              <a:t>Δεν έχει ολοκληρωθεί </a:t>
            </a:r>
            <a:r>
              <a:rPr lang="el-GR" i="1" dirty="0">
                <a:latin typeface="Times New Roman" panose="02020603050405020304" pitchFamily="18" charset="0"/>
                <a:cs typeface="Times New Roman" panose="02020603050405020304" pitchFamily="18" charset="0"/>
              </a:rPr>
              <a:t>το φυσικό αντικείμενο της προτεινόμενης πράξης…….</a:t>
            </a:r>
          </a:p>
          <a:p>
            <a:pPr algn="just"/>
            <a:r>
              <a:rPr lang="el-GR" i="1" dirty="0">
                <a:cs typeface="Times New Roman" panose="02020603050405020304" pitchFamily="18" charset="0"/>
              </a:rPr>
              <a:t>γ) </a:t>
            </a:r>
            <a:r>
              <a:rPr lang="el-GR" i="1" dirty="0">
                <a:latin typeface="Times New Roman" panose="02020603050405020304" pitchFamily="18" charset="0"/>
                <a:cs typeface="Times New Roman" panose="02020603050405020304" pitchFamily="18" charset="0"/>
              </a:rPr>
              <a:t>Η προτεινόμενη πράξη </a:t>
            </a:r>
            <a:r>
              <a:rPr lang="el-GR" i="1" dirty="0">
                <a:highlight>
                  <a:srgbClr val="FFFF00"/>
                </a:highlight>
                <a:latin typeface="Times New Roman" panose="02020603050405020304" pitchFamily="18" charset="0"/>
                <a:cs typeface="Times New Roman" panose="02020603050405020304" pitchFamily="18" charset="0"/>
              </a:rPr>
              <a:t>δεν περιλαμβάνει </a:t>
            </a:r>
            <a:r>
              <a:rPr lang="el-GR" i="1" dirty="0">
                <a:latin typeface="Times New Roman" panose="02020603050405020304" pitchFamily="18" charset="0"/>
                <a:cs typeface="Times New Roman" panose="02020603050405020304" pitchFamily="18" charset="0"/>
              </a:rPr>
              <a:t>τμήμα επένδυσης σε υποδομή, επένδυση η οποία έπαυσε ή </a:t>
            </a:r>
            <a:r>
              <a:rPr lang="el-GR" i="1" dirty="0" err="1">
                <a:latin typeface="Times New Roman" panose="02020603050405020304" pitchFamily="18" charset="0"/>
                <a:cs typeface="Times New Roman" panose="02020603050405020304" pitchFamily="18" charset="0"/>
              </a:rPr>
              <a:t>μετεγκαταστάθηκε</a:t>
            </a:r>
            <a:r>
              <a:rPr lang="el-GR" i="1" dirty="0">
                <a:latin typeface="Times New Roman" panose="02020603050405020304" pitchFamily="18" charset="0"/>
                <a:cs typeface="Times New Roman" panose="02020603050405020304" pitchFamily="18" charset="0"/>
              </a:rPr>
              <a:t> …….</a:t>
            </a:r>
          </a:p>
          <a:p>
            <a:pPr algn="just"/>
            <a:r>
              <a:rPr lang="el-GR" sz="1400" dirty="0">
                <a:latin typeface="Arial" panose="020B0604020202020204" pitchFamily="34" charset="0"/>
                <a:cs typeface="Arial" panose="020B0604020202020204" pitchFamily="34" charset="0"/>
              </a:rPr>
              <a:t>Απαντάμε </a:t>
            </a:r>
            <a:r>
              <a:rPr lang="el-GR" sz="1400" b="1" dirty="0">
                <a:latin typeface="Arial" panose="020B0604020202020204" pitchFamily="34" charset="0"/>
                <a:cs typeface="Arial" panose="020B0604020202020204" pitchFamily="34" charset="0"/>
              </a:rPr>
              <a:t>ΝΑΙ</a:t>
            </a:r>
            <a:r>
              <a:rPr lang="el-GR" sz="1400" dirty="0">
                <a:latin typeface="Arial" panose="020B0604020202020204" pitchFamily="34" charset="0"/>
                <a:cs typeface="Arial" panose="020B0604020202020204" pitchFamily="34" charset="0"/>
              </a:rPr>
              <a:t>, </a:t>
            </a:r>
            <a:r>
              <a:rPr lang="el-GR" sz="1400" u="sng" dirty="0">
                <a:latin typeface="Arial" panose="020B0604020202020204" pitchFamily="34" charset="0"/>
                <a:cs typeface="Arial" panose="020B0604020202020204" pitchFamily="34" charset="0"/>
              </a:rPr>
              <a:t>όταν ισχύει το  </a:t>
            </a:r>
            <a:r>
              <a:rPr lang="el-GR" sz="1400" dirty="0">
                <a:highlight>
                  <a:srgbClr val="FFFF00"/>
                </a:highlight>
                <a:latin typeface="Arial" panose="020B0604020202020204" pitchFamily="34" charset="0"/>
                <a:cs typeface="Arial" panose="020B0604020202020204" pitchFamily="34" charset="0"/>
              </a:rPr>
              <a:t>«</a:t>
            </a:r>
            <a:r>
              <a:rPr lang="el-GR" i="1" dirty="0">
                <a:highlight>
                  <a:srgbClr val="FFFF00"/>
                </a:highlight>
                <a:latin typeface="Times New Roman" panose="02020603050405020304" pitchFamily="18" charset="0"/>
                <a:cs typeface="Times New Roman" panose="02020603050405020304" pitchFamily="18" charset="0"/>
              </a:rPr>
              <a:t>δεν έχουν τύχει», </a:t>
            </a:r>
            <a:r>
              <a:rPr lang="el-GR" i="1" dirty="0">
                <a:latin typeface="Times New Roman" panose="02020603050405020304" pitchFamily="18" charset="0"/>
                <a:cs typeface="Times New Roman" panose="02020603050405020304" pitchFamily="18" charset="0"/>
              </a:rPr>
              <a:t>«</a:t>
            </a:r>
            <a:r>
              <a:rPr lang="el-GR" i="1" dirty="0">
                <a:highlight>
                  <a:srgbClr val="FFFF00"/>
                </a:highlight>
                <a:latin typeface="Times New Roman" panose="02020603050405020304" pitchFamily="18" charset="0"/>
                <a:cs typeface="Times New Roman" panose="02020603050405020304" pitchFamily="18" charset="0"/>
              </a:rPr>
              <a:t>Δεν έχει ολοκληρωθεί», «δεν περιλαμβάνει» </a:t>
            </a:r>
            <a:endParaRPr lang="el-GR" dirty="0"/>
          </a:p>
          <a:p>
            <a:pPr algn="ctr"/>
            <a:endParaRPr lang="el-GR" dirty="0"/>
          </a:p>
        </p:txBody>
      </p:sp>
      <p:pic>
        <p:nvPicPr>
          <p:cNvPr id="7" name="Εικόνα 6">
            <a:extLst>
              <a:ext uri="{FF2B5EF4-FFF2-40B4-BE49-F238E27FC236}">
                <a16:creationId xmlns:a16="http://schemas.microsoft.com/office/drawing/2014/main" id="{AE01660A-C53E-2732-F2F6-1ACCECECC3CB}"/>
              </a:ext>
            </a:extLst>
          </p:cNvPr>
          <p:cNvPicPr>
            <a:picLocks noChangeAspect="1"/>
          </p:cNvPicPr>
          <p:nvPr/>
        </p:nvPicPr>
        <p:blipFill>
          <a:blip r:embed="rId4"/>
          <a:stretch>
            <a:fillRect/>
          </a:stretch>
        </p:blipFill>
        <p:spPr>
          <a:xfrm>
            <a:off x="713821" y="2805435"/>
            <a:ext cx="10764356" cy="3541049"/>
          </a:xfrm>
          <a:prstGeom prst="rect">
            <a:avLst/>
          </a:prstGeom>
        </p:spPr>
      </p:pic>
    </p:spTree>
    <p:extLst>
      <p:ext uri="{BB962C8B-B14F-4D97-AF65-F5344CB8AC3E}">
        <p14:creationId xmlns:p14="http://schemas.microsoft.com/office/powerpoint/2010/main" val="303092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80E30-E044-3E5E-C8EB-FDF07A420329}"/>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C1F04812-3953-54E2-02DE-E3685A3A55A2}"/>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5BC21AD5-75BD-A3E6-E2E5-D9EF65D1800D}"/>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5BC21AD5-75BD-A3E6-E2E5-D9EF65D1800D}"/>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BAC5AF10-1D15-BEDC-51FE-70621698754A}"/>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sp>
        <p:nvSpPr>
          <p:cNvPr id="5" name="TextBox 4">
            <a:extLst>
              <a:ext uri="{FF2B5EF4-FFF2-40B4-BE49-F238E27FC236}">
                <a16:creationId xmlns:a16="http://schemas.microsoft.com/office/drawing/2014/main" id="{231B3022-4E14-4125-1D59-C4C6372AD600}"/>
              </a:ext>
            </a:extLst>
          </p:cNvPr>
          <p:cNvSpPr txBox="1"/>
          <p:nvPr/>
        </p:nvSpPr>
        <p:spPr>
          <a:xfrm>
            <a:off x="1169347" y="248174"/>
            <a:ext cx="9857774" cy="1754326"/>
          </a:xfrm>
          <a:prstGeom prst="rect">
            <a:avLst/>
          </a:prstGeom>
          <a:noFill/>
        </p:spPr>
        <p:txBody>
          <a:bodyPr wrap="square">
            <a:spAutoFit/>
          </a:bodyPr>
          <a:lstStyle/>
          <a:p>
            <a:pPr algn="just"/>
            <a:r>
              <a:rPr lang="el-GR" dirty="0"/>
              <a:t>Στο τμήμα </a:t>
            </a:r>
            <a:r>
              <a:rPr lang="el-GR" b="1" dirty="0"/>
              <a:t>Επιπλέον Πληροφορίες </a:t>
            </a:r>
            <a:r>
              <a:rPr lang="el-GR" dirty="0"/>
              <a:t>εμφανίζονται ερωτήματα που αφορούν την πράξη. </a:t>
            </a:r>
            <a:endParaRPr lang="el-GR" b="1" dirty="0"/>
          </a:p>
          <a:p>
            <a:pPr algn="just"/>
            <a:r>
              <a:rPr lang="el-GR" dirty="0"/>
              <a:t>Συγκεκριμένα:</a:t>
            </a:r>
          </a:p>
          <a:p>
            <a:pPr algn="just"/>
            <a:r>
              <a:rPr lang="el-GR" dirty="0"/>
              <a:t>•	το τμήμα του δελτίου που αφορά το ερώτημα.</a:t>
            </a:r>
          </a:p>
          <a:p>
            <a:pPr algn="just"/>
            <a:r>
              <a:rPr lang="el-GR" dirty="0"/>
              <a:t>•	η “Απάντηση“ στο ερώτημα, </a:t>
            </a:r>
            <a:r>
              <a:rPr lang="el-GR" b="1" dirty="0"/>
              <a:t>που</a:t>
            </a:r>
            <a:r>
              <a:rPr lang="el-GR" dirty="0"/>
              <a:t> </a:t>
            </a:r>
            <a:r>
              <a:rPr lang="el-GR" b="1" dirty="0"/>
              <a:t>συμπληρώνεται υποχρεωτικά</a:t>
            </a:r>
            <a:r>
              <a:rPr lang="el-GR" dirty="0"/>
              <a:t>.</a:t>
            </a:r>
          </a:p>
          <a:p>
            <a:pPr algn="just"/>
            <a:r>
              <a:rPr lang="el-GR" dirty="0"/>
              <a:t>•	και οι “Παρατηρήσεις” που δύναται να συμπληρωθούν προαιρετικά από τον χρήστη είτε με  σχετική τεκμηρίωση για την απάντηση, είτε σχόλια επί της απάντησης.</a:t>
            </a:r>
          </a:p>
        </p:txBody>
      </p:sp>
      <p:pic>
        <p:nvPicPr>
          <p:cNvPr id="7" name="Εικόνα 6">
            <a:extLst>
              <a:ext uri="{FF2B5EF4-FFF2-40B4-BE49-F238E27FC236}">
                <a16:creationId xmlns:a16="http://schemas.microsoft.com/office/drawing/2014/main" id="{AACA8104-1912-B6B0-A4CD-01A3E34DDD1D}"/>
              </a:ext>
            </a:extLst>
          </p:cNvPr>
          <p:cNvPicPr>
            <a:picLocks noChangeAspect="1"/>
          </p:cNvPicPr>
          <p:nvPr/>
        </p:nvPicPr>
        <p:blipFill>
          <a:blip r:embed="rId4"/>
          <a:stretch>
            <a:fillRect/>
          </a:stretch>
        </p:blipFill>
        <p:spPr>
          <a:xfrm>
            <a:off x="722455" y="1883121"/>
            <a:ext cx="11215829" cy="4345663"/>
          </a:xfrm>
          <a:prstGeom prst="rect">
            <a:avLst/>
          </a:prstGeom>
        </p:spPr>
      </p:pic>
    </p:spTree>
    <p:extLst>
      <p:ext uri="{BB962C8B-B14F-4D97-AF65-F5344CB8AC3E}">
        <p14:creationId xmlns:p14="http://schemas.microsoft.com/office/powerpoint/2010/main" val="99832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BE298-55CA-76BD-7BF7-792DF74692E5}"/>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02A48B3C-334F-1D49-C76D-30CCAB9CB12B}"/>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A23D5C4A-CDF4-288F-99CA-63977C7C27DF}"/>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A23D5C4A-CDF4-288F-99CA-63977C7C27DF}"/>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FDDECC74-BEBF-0816-38B1-D44359D3B55D}"/>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pic>
        <p:nvPicPr>
          <p:cNvPr id="3" name="Εικόνα 2">
            <a:extLst>
              <a:ext uri="{FF2B5EF4-FFF2-40B4-BE49-F238E27FC236}">
                <a16:creationId xmlns:a16="http://schemas.microsoft.com/office/drawing/2014/main" id="{B1621AF3-4567-5F51-158D-BA38B6B08C8C}"/>
              </a:ext>
            </a:extLst>
          </p:cNvPr>
          <p:cNvPicPr>
            <a:picLocks noChangeAspect="1"/>
          </p:cNvPicPr>
          <p:nvPr/>
        </p:nvPicPr>
        <p:blipFill>
          <a:blip r:embed="rId4"/>
          <a:stretch>
            <a:fillRect/>
          </a:stretch>
        </p:blipFill>
        <p:spPr>
          <a:xfrm>
            <a:off x="2471590" y="874433"/>
            <a:ext cx="8055536" cy="3266359"/>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Γραφή 8">
                <a:extLst>
                  <a:ext uri="{FF2B5EF4-FFF2-40B4-BE49-F238E27FC236}">
                    <a16:creationId xmlns:a16="http://schemas.microsoft.com/office/drawing/2014/main" id="{4B570D5B-5FEF-A57A-6705-2335702CCA2F}"/>
                  </a:ext>
                </a:extLst>
              </p14:cNvPr>
              <p14:cNvContentPartPr/>
              <p14:nvPr/>
            </p14:nvContentPartPr>
            <p14:xfrm>
              <a:off x="2704550" y="3073269"/>
              <a:ext cx="3227400" cy="15840"/>
            </p14:xfrm>
          </p:contentPart>
        </mc:Choice>
        <mc:Fallback xmlns="">
          <p:pic>
            <p:nvPicPr>
              <p:cNvPr id="9" name="Γραφή 8">
                <a:extLst>
                  <a:ext uri="{FF2B5EF4-FFF2-40B4-BE49-F238E27FC236}">
                    <a16:creationId xmlns:a16="http://schemas.microsoft.com/office/drawing/2014/main" id="{4B570D5B-5FEF-A57A-6705-2335702CCA2F}"/>
                  </a:ext>
                </a:extLst>
              </p:cNvPr>
              <p:cNvPicPr/>
              <p:nvPr/>
            </p:nvPicPr>
            <p:blipFill>
              <a:blip r:embed="rId6"/>
              <a:stretch>
                <a:fillRect/>
              </a:stretch>
            </p:blipFill>
            <p:spPr>
              <a:xfrm>
                <a:off x="2650550" y="2965269"/>
                <a:ext cx="333504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Γραφή 10">
                <a:extLst>
                  <a:ext uri="{FF2B5EF4-FFF2-40B4-BE49-F238E27FC236}">
                    <a16:creationId xmlns:a16="http://schemas.microsoft.com/office/drawing/2014/main" id="{89DBB7C4-E4B3-4D5F-53B0-74E934419255}"/>
                  </a:ext>
                </a:extLst>
              </p14:cNvPr>
              <p14:cNvContentPartPr/>
              <p14:nvPr/>
            </p14:nvContentPartPr>
            <p14:xfrm>
              <a:off x="2720030" y="3411309"/>
              <a:ext cx="2635920" cy="360"/>
            </p14:xfrm>
          </p:contentPart>
        </mc:Choice>
        <mc:Fallback xmlns="">
          <p:pic>
            <p:nvPicPr>
              <p:cNvPr id="11" name="Γραφή 10">
                <a:extLst>
                  <a:ext uri="{FF2B5EF4-FFF2-40B4-BE49-F238E27FC236}">
                    <a16:creationId xmlns:a16="http://schemas.microsoft.com/office/drawing/2014/main" id="{89DBB7C4-E4B3-4D5F-53B0-74E934419255}"/>
                  </a:ext>
                </a:extLst>
              </p:cNvPr>
              <p:cNvPicPr/>
              <p:nvPr/>
            </p:nvPicPr>
            <p:blipFill>
              <a:blip r:embed="rId8"/>
              <a:stretch>
                <a:fillRect/>
              </a:stretch>
            </p:blipFill>
            <p:spPr>
              <a:xfrm>
                <a:off x="2666030" y="3303309"/>
                <a:ext cx="2743560" cy="216000"/>
              </a:xfrm>
              <a:prstGeom prst="rect">
                <a:avLst/>
              </a:prstGeom>
            </p:spPr>
          </p:pic>
        </mc:Fallback>
      </mc:AlternateContent>
    </p:spTree>
    <p:extLst>
      <p:ext uri="{BB962C8B-B14F-4D97-AF65-F5344CB8AC3E}">
        <p14:creationId xmlns:p14="http://schemas.microsoft.com/office/powerpoint/2010/main" val="392027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693F1-D085-8266-50C5-F18861BF156C}"/>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AF3B4781-106A-BCDF-BD17-4A98F558E582}"/>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C47CA5A2-8DDE-C137-63A7-A45547DD4358}"/>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C47CA5A2-8DDE-C137-63A7-A45547DD4358}"/>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BB9F5F80-B038-F508-9A27-9EEE75C279CB}"/>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sp>
        <p:nvSpPr>
          <p:cNvPr id="8" name="TextBox 7">
            <a:extLst>
              <a:ext uri="{FF2B5EF4-FFF2-40B4-BE49-F238E27FC236}">
                <a16:creationId xmlns:a16="http://schemas.microsoft.com/office/drawing/2014/main" id="{241A0865-703E-9FEB-BD7A-17354D09793A}"/>
              </a:ext>
            </a:extLst>
          </p:cNvPr>
          <p:cNvSpPr txBox="1"/>
          <p:nvPr/>
        </p:nvSpPr>
        <p:spPr>
          <a:xfrm>
            <a:off x="640756" y="183238"/>
            <a:ext cx="10710461" cy="6463308"/>
          </a:xfrm>
          <a:prstGeom prst="rect">
            <a:avLst/>
          </a:prstGeom>
          <a:noFill/>
        </p:spPr>
        <p:txBody>
          <a:bodyPr wrap="square">
            <a:spAutoFit/>
          </a:bodyPr>
          <a:lstStyle/>
          <a:p>
            <a:pPr algn="ctr"/>
            <a:r>
              <a:rPr lang="el-GR" b="1" dirty="0">
                <a:solidFill>
                  <a:srgbClr val="0070C0"/>
                </a:solidFill>
              </a:rPr>
              <a:t>Προσθήκη συνημμένων αρχείων</a:t>
            </a:r>
            <a:endParaRPr lang="el-GR" dirty="0"/>
          </a:p>
          <a:p>
            <a:pPr marL="342900" indent="-342900">
              <a:buAutoNum type="arabicPeriod"/>
            </a:pPr>
            <a:r>
              <a:rPr lang="el-GR" b="1" dirty="0"/>
              <a:t>Ομοειδή έγγραφα </a:t>
            </a:r>
            <a:r>
              <a:rPr lang="el-GR" dirty="0"/>
              <a:t>μεγάλου αριθμού, να αναρτώνται σε συμπιεσμένο αρχείο (πχ Σχέδια Λεπτομερειών τεχνικού έργου)</a:t>
            </a:r>
          </a:p>
          <a:p>
            <a:pPr marL="342900" indent="-342900">
              <a:buAutoNum type="arabicPeriod"/>
            </a:pPr>
            <a:endParaRPr lang="el-GR" dirty="0"/>
          </a:p>
          <a:p>
            <a:pPr marL="342900" indent="-342900">
              <a:buAutoNum type="arabicPeriod" startAt="2"/>
            </a:pPr>
            <a:r>
              <a:rPr lang="el-GR" dirty="0"/>
              <a:t>Για </a:t>
            </a:r>
            <a:r>
              <a:rPr lang="el-GR" b="1" dirty="0"/>
              <a:t>εκτεταμένα συναπτά Αρχεία </a:t>
            </a:r>
            <a:r>
              <a:rPr lang="el-GR" dirty="0"/>
              <a:t>που λόγω μεγάλου όγκου δεν μπορούν να επισυναφθούν στο ΤΔΠ, όπου το μέγιστο επιτρεπτό μέγεθος αρχείου προς επισύναψη είναι 40ΜΒ, ή η καταχώριση γίνεται σε τμήματα, ή αν αυτό δεν είναι δυνατόν, χρησιμοποιείται διαδικτυακή εφαρμογή αποστολής, στο email της υπηρεσίας με   κοινοποίηση στον χειριστή της πράξης οπότε σε συνεννόηση με την ΔΑ αναρτώνται σημαντικά αρχεία της ενότητας. (Όπως στην περίπτωση 1)</a:t>
            </a:r>
          </a:p>
          <a:p>
            <a:pPr marL="342900" indent="-342900">
              <a:buAutoNum type="arabicPeriod" startAt="2"/>
            </a:pPr>
            <a:endParaRPr lang="el-GR" dirty="0"/>
          </a:p>
          <a:p>
            <a:pPr marL="342900" indent="-342900">
              <a:buAutoNum type="arabicPeriod" startAt="3"/>
            </a:pPr>
            <a:r>
              <a:rPr lang="el-GR" dirty="0"/>
              <a:t>Ο </a:t>
            </a:r>
            <a:r>
              <a:rPr lang="el-GR" b="1" dirty="0"/>
              <a:t>τίτλος του συνημμένου του αρχείου </a:t>
            </a:r>
            <a:r>
              <a:rPr lang="el-GR" dirty="0"/>
              <a:t>να παραπέμπει σαφώς στο περιεχόμενο.                                                                              Πχ «Η.01.6 ΟΡΙΖΟΝΤΙΟΓΡΑΦΙΑ» «0.ΠΙΝΑΚΑΣ ΠΕΡΙΕΧΟΜΕΝΩΝ HM ΜΕΛΕΤΗΣ ΕΦΑΡΜΟΓΗΣ» ή «Απόφαση Έγκρισης ….» και όχι συντμήσεις «25869.2025 ΥΔΟΜ </a:t>
            </a:r>
            <a:r>
              <a:rPr lang="el-GR" dirty="0" err="1"/>
              <a:t>βεβ</a:t>
            </a:r>
            <a:r>
              <a:rPr lang="el-GR" dirty="0"/>
              <a:t> </a:t>
            </a:r>
            <a:r>
              <a:rPr lang="el-GR" dirty="0" err="1"/>
              <a:t>συμβ</a:t>
            </a:r>
            <a:r>
              <a:rPr lang="el-GR" dirty="0"/>
              <a:t> </a:t>
            </a:r>
            <a:r>
              <a:rPr lang="el-GR" dirty="0" err="1"/>
              <a:t>χρ</a:t>
            </a:r>
            <a:r>
              <a:rPr lang="el-GR" dirty="0"/>
              <a:t> γης 2 έργα» ή «211.6Ζ1ΨΟΡΝΚ-1ΩΑ»</a:t>
            </a:r>
          </a:p>
          <a:p>
            <a:pPr marL="342900" indent="-342900">
              <a:buAutoNum type="arabicPeriod" startAt="3"/>
            </a:pPr>
            <a:endParaRPr lang="el-GR" dirty="0"/>
          </a:p>
          <a:p>
            <a:pPr marL="342900" indent="-342900">
              <a:buAutoNum type="arabicPeriod" startAt="4"/>
            </a:pPr>
            <a:r>
              <a:rPr lang="el-GR" dirty="0"/>
              <a:t>Το </a:t>
            </a:r>
            <a:r>
              <a:rPr lang="el-GR" b="1" dirty="0"/>
              <a:t>όνομα (τίτλος ) του συνημμένου αρχείου </a:t>
            </a:r>
            <a:r>
              <a:rPr lang="el-GR" dirty="0"/>
              <a:t>να μην ξεπερνά τους 190 χαρακτήρες και να μην περιέχει ειδικούς χαρακτήρες (π.χ. !, @,*,&amp; κ.λπ.). Επιτρέπονται η παύλα (-) και η κάτω παύλα ( _ ).</a:t>
            </a:r>
          </a:p>
          <a:p>
            <a:pPr marL="342900" indent="-342900">
              <a:buAutoNum type="arabicPeriod" startAt="4"/>
            </a:pPr>
            <a:endParaRPr lang="el-GR" dirty="0"/>
          </a:p>
          <a:p>
            <a:pPr marL="342900" indent="-342900">
              <a:buAutoNum type="arabicPeriod" startAt="5"/>
            </a:pPr>
            <a:r>
              <a:rPr lang="el-GR" dirty="0"/>
              <a:t>Η </a:t>
            </a:r>
            <a:r>
              <a:rPr lang="el-GR" b="1" dirty="0"/>
              <a:t>περιγραφή του αρχείου </a:t>
            </a:r>
            <a:r>
              <a:rPr lang="el-GR" dirty="0"/>
              <a:t>να μην ξεπερνά τους 250 χαρακτήρες.</a:t>
            </a:r>
          </a:p>
          <a:p>
            <a:pPr marL="342900" indent="-342900">
              <a:buAutoNum type="arabicPeriod" startAt="5"/>
            </a:pPr>
            <a:endParaRPr lang="el-GR" dirty="0"/>
          </a:p>
          <a:p>
            <a:r>
              <a:rPr lang="el-GR" dirty="0"/>
              <a:t>6.	Η </a:t>
            </a:r>
            <a:r>
              <a:rPr lang="el-GR" b="1" dirty="0"/>
              <a:t>Ανάρτηση να μην είναι άναρχη</a:t>
            </a:r>
            <a:r>
              <a:rPr lang="el-GR" dirty="0"/>
              <a:t>, δηλαδή καλό θα είναι να γίνεται ομαδοποίηση σε κατηγορίες εγγράφων και να αναρτάται ανά κατηγορία του ΟΠΣ. Πχ: Μελέτες-Σχέδια διάφορων μελετών-Τεύχη Δημοπράτησης-</a:t>
            </a:r>
            <a:r>
              <a:rPr lang="el-GR" dirty="0" err="1"/>
              <a:t>Αδειοδοτήσεις</a:t>
            </a:r>
            <a:r>
              <a:rPr lang="el-GR" dirty="0"/>
              <a:t>-Αλληλογραφία με τρίτους  φορείς-Εγκριτικές Αποφάσεις φορέα κλπ.</a:t>
            </a:r>
          </a:p>
          <a:p>
            <a:endParaRPr lang="el-GR" dirty="0"/>
          </a:p>
        </p:txBody>
      </p:sp>
    </p:spTree>
    <p:extLst>
      <p:ext uri="{BB962C8B-B14F-4D97-AF65-F5344CB8AC3E}">
        <p14:creationId xmlns:p14="http://schemas.microsoft.com/office/powerpoint/2010/main" val="31322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BC84-E3FC-CD1B-4FD3-FC145F9C9C53}"/>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8FA8DD11-84C5-70B3-39FE-8FD24A96BFFB}"/>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DDACA130-1217-8A6F-E484-70085FDEE899}"/>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DDACA130-1217-8A6F-E484-70085FDEE899}"/>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3E714917-B2DD-6876-A7A7-A32D9962EE4B}"/>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pic>
        <p:nvPicPr>
          <p:cNvPr id="5" name="Εικόνα 4">
            <a:extLst>
              <a:ext uri="{FF2B5EF4-FFF2-40B4-BE49-F238E27FC236}">
                <a16:creationId xmlns:a16="http://schemas.microsoft.com/office/drawing/2014/main" id="{26A8B6B5-DFE5-7E1D-37E9-C0383979B7DB}"/>
              </a:ext>
            </a:extLst>
          </p:cNvPr>
          <p:cNvPicPr>
            <a:picLocks noChangeAspect="1"/>
          </p:cNvPicPr>
          <p:nvPr/>
        </p:nvPicPr>
        <p:blipFill>
          <a:blip r:embed="rId4"/>
          <a:stretch>
            <a:fillRect/>
          </a:stretch>
        </p:blipFill>
        <p:spPr>
          <a:xfrm>
            <a:off x="627528" y="538239"/>
            <a:ext cx="11373972" cy="1969225"/>
          </a:xfrm>
          <a:prstGeom prst="rect">
            <a:avLst/>
          </a:prstGeom>
        </p:spPr>
      </p:pic>
      <p:pic>
        <p:nvPicPr>
          <p:cNvPr id="7" name="Εικόνα 6">
            <a:extLst>
              <a:ext uri="{FF2B5EF4-FFF2-40B4-BE49-F238E27FC236}">
                <a16:creationId xmlns:a16="http://schemas.microsoft.com/office/drawing/2014/main" id="{00151EB3-4D86-31E3-881F-DD95DE8FB3DC}"/>
              </a:ext>
            </a:extLst>
          </p:cNvPr>
          <p:cNvPicPr>
            <a:picLocks noChangeAspect="1"/>
          </p:cNvPicPr>
          <p:nvPr/>
        </p:nvPicPr>
        <p:blipFill>
          <a:blip r:embed="rId5"/>
          <a:stretch>
            <a:fillRect/>
          </a:stretch>
        </p:blipFill>
        <p:spPr>
          <a:xfrm>
            <a:off x="2933272" y="2839866"/>
            <a:ext cx="6325455" cy="2739840"/>
          </a:xfrm>
          <a:prstGeom prst="rect">
            <a:avLst/>
          </a:prstGeom>
        </p:spPr>
      </p:pic>
    </p:spTree>
    <p:extLst>
      <p:ext uri="{BB962C8B-B14F-4D97-AF65-F5344CB8AC3E}">
        <p14:creationId xmlns:p14="http://schemas.microsoft.com/office/powerpoint/2010/main" val="177059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C8B6E-8579-683A-6084-C86F022E513E}"/>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0F90ED04-7B3F-CFA9-367A-9D233B462A16}"/>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AD889D4C-3BFB-6F64-DFAA-1ADAD11A214A}"/>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AD889D4C-3BFB-6F64-DFAA-1ADAD11A214A}"/>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980635E4-3CC9-D1E2-605B-47A221FEB8BC}"/>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pic>
        <p:nvPicPr>
          <p:cNvPr id="3" name="Εικόνα 2">
            <a:extLst>
              <a:ext uri="{FF2B5EF4-FFF2-40B4-BE49-F238E27FC236}">
                <a16:creationId xmlns:a16="http://schemas.microsoft.com/office/drawing/2014/main" id="{40BF1716-68AD-06C4-C67B-671EF5DD18D8}"/>
              </a:ext>
            </a:extLst>
          </p:cNvPr>
          <p:cNvPicPr>
            <a:picLocks noChangeAspect="1"/>
          </p:cNvPicPr>
          <p:nvPr/>
        </p:nvPicPr>
        <p:blipFill>
          <a:blip r:embed="rId4"/>
          <a:stretch>
            <a:fillRect/>
          </a:stretch>
        </p:blipFill>
        <p:spPr>
          <a:xfrm>
            <a:off x="2872357" y="780835"/>
            <a:ext cx="6691160" cy="4999754"/>
          </a:xfrm>
          <a:prstGeom prst="rect">
            <a:avLst/>
          </a:prstGeom>
        </p:spPr>
      </p:pic>
    </p:spTree>
    <p:extLst>
      <p:ext uri="{BB962C8B-B14F-4D97-AF65-F5344CB8AC3E}">
        <p14:creationId xmlns:p14="http://schemas.microsoft.com/office/powerpoint/2010/main" val="225755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FE775-4C6A-2A77-B3BE-B85AB7D1C77C}"/>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7D3F04FB-E81A-1E7A-CA69-3915F40289CE}"/>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09E3BC11-DBE4-CBD5-718D-4C3768B8C925}"/>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09E3BC11-DBE4-CBD5-718D-4C3768B8C925}"/>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1467265D-D607-E411-1583-90F911340DF3}"/>
              </a:ext>
            </a:extLst>
          </p:cNvPr>
          <p:cNvSpPr txBox="1"/>
          <p:nvPr/>
        </p:nvSpPr>
        <p:spPr>
          <a:xfrm>
            <a:off x="640396" y="1300160"/>
            <a:ext cx="10711181" cy="923330"/>
          </a:xfrm>
          <a:prstGeom prst="rect">
            <a:avLst/>
          </a:prstGeom>
          <a:noFill/>
        </p:spPr>
        <p:txBody>
          <a:bodyPr wrap="square">
            <a:spAutoFit/>
          </a:bodyPr>
          <a:lstStyle/>
          <a:p>
            <a:pPr marL="285750" indent="-285750">
              <a:buFont typeface="Arial" panose="020B0604020202020204" pitchFamily="34" charset="0"/>
              <a:buChar char="•"/>
            </a:pPr>
            <a:r>
              <a:rPr lang="el-GR" dirty="0"/>
              <a:t>το αρχείο είναι ήδη διαθέσιμο στο ΟΠΣ οπότε πρέπει να συμπληρωθεί και το πεδίο «Σχόλια μη επισύναψης»</a:t>
            </a:r>
          </a:p>
          <a:p>
            <a:pPr marL="285750" indent="-285750">
              <a:buFont typeface="Arial" panose="020B0604020202020204" pitchFamily="34" charset="0"/>
              <a:buChar char="•"/>
            </a:pPr>
            <a:r>
              <a:rPr lang="el-GR" dirty="0"/>
              <a:t>η απαίτηση ανάρτησης δεν αφορά την πράξη, οπότε και αιτιολογείται</a:t>
            </a:r>
          </a:p>
          <a:p>
            <a:pPr marL="285750" indent="-285750" algn="ctr">
              <a:buFont typeface="Arial" panose="020B0604020202020204" pitchFamily="34" charset="0"/>
              <a:buChar char="•"/>
            </a:pPr>
            <a:endParaRPr lang="el-GR" dirty="0"/>
          </a:p>
        </p:txBody>
      </p:sp>
      <p:sp>
        <p:nvSpPr>
          <p:cNvPr id="8" name="TextBox 7">
            <a:extLst>
              <a:ext uri="{FF2B5EF4-FFF2-40B4-BE49-F238E27FC236}">
                <a16:creationId xmlns:a16="http://schemas.microsoft.com/office/drawing/2014/main" id="{1CF3B8DD-1483-E957-720F-51CDAE00CB92}"/>
              </a:ext>
            </a:extLst>
          </p:cNvPr>
          <p:cNvSpPr txBox="1"/>
          <p:nvPr/>
        </p:nvSpPr>
        <p:spPr>
          <a:xfrm>
            <a:off x="190500" y="404039"/>
            <a:ext cx="11724691" cy="923330"/>
          </a:xfrm>
          <a:prstGeom prst="rect">
            <a:avLst/>
          </a:prstGeom>
          <a:noFill/>
        </p:spPr>
        <p:txBody>
          <a:bodyPr wrap="square">
            <a:spAutoFit/>
          </a:bodyPr>
          <a:lstStyle/>
          <a:p>
            <a:pPr lvl="0" algn="ctr"/>
            <a:r>
              <a:rPr lang="el-GR" dirty="0"/>
              <a:t>Επιλέγεται «</a:t>
            </a:r>
            <a:r>
              <a:rPr lang="el-GR" b="1" dirty="0"/>
              <a:t>Μη επισύναψη αρχείου</a:t>
            </a:r>
            <a:r>
              <a:rPr lang="el-GR" dirty="0"/>
              <a:t>» όταν:</a:t>
            </a:r>
          </a:p>
          <a:p>
            <a:pPr marL="742950" lvl="1" indent="-285750">
              <a:buFont typeface="Arial" panose="020B0604020202020204" pitchFamily="34" charset="0"/>
              <a:buChar char="•"/>
            </a:pPr>
            <a:r>
              <a:rPr lang="el-GR" dirty="0"/>
              <a:t>Το σχετικό αρχείο είναι διαθέσιμο &amp; </a:t>
            </a:r>
            <a:r>
              <a:rPr lang="el-GR" dirty="0" err="1"/>
              <a:t>προσβάσιμο</a:t>
            </a:r>
            <a:r>
              <a:rPr lang="el-GR" dirty="0"/>
              <a:t> σε πληροφοριακό σύστημα. Στην περίπτωση αυτή συμπληρώνονται τα πεδία «Ταυτοποίηση μέσω» και «</a:t>
            </a:r>
            <a:r>
              <a:rPr lang="el-GR" dirty="0" err="1"/>
              <a:t>Κωδ</a:t>
            </a:r>
            <a:r>
              <a:rPr lang="el-GR" dirty="0"/>
              <a:t>. Συστήματος ή </a:t>
            </a:r>
            <a:r>
              <a:rPr lang="el-GR" dirty="0" err="1"/>
              <a:t>Αρ</a:t>
            </a:r>
            <a:r>
              <a:rPr lang="el-GR" dirty="0"/>
              <a:t>. </a:t>
            </a:r>
            <a:r>
              <a:rPr lang="el-GR" dirty="0" err="1"/>
              <a:t>πρωτ</a:t>
            </a:r>
            <a:r>
              <a:rPr lang="el-GR" dirty="0"/>
              <a:t>.»</a:t>
            </a:r>
          </a:p>
        </p:txBody>
      </p:sp>
      <p:pic>
        <p:nvPicPr>
          <p:cNvPr id="7" name="Εικόνα 6">
            <a:extLst>
              <a:ext uri="{FF2B5EF4-FFF2-40B4-BE49-F238E27FC236}">
                <a16:creationId xmlns:a16="http://schemas.microsoft.com/office/drawing/2014/main" id="{FA3A2BDC-9C89-8469-C7DE-71D53A8C3522}"/>
              </a:ext>
            </a:extLst>
          </p:cNvPr>
          <p:cNvPicPr>
            <a:picLocks noChangeAspect="1"/>
          </p:cNvPicPr>
          <p:nvPr/>
        </p:nvPicPr>
        <p:blipFill>
          <a:blip r:embed="rId4"/>
          <a:stretch>
            <a:fillRect/>
          </a:stretch>
        </p:blipFill>
        <p:spPr>
          <a:xfrm>
            <a:off x="2780522" y="1908781"/>
            <a:ext cx="5421086" cy="4328915"/>
          </a:xfrm>
          <a:prstGeom prst="rect">
            <a:avLst/>
          </a:prstGeom>
        </p:spPr>
      </p:pic>
    </p:spTree>
    <p:extLst>
      <p:ext uri="{BB962C8B-B14F-4D97-AF65-F5344CB8AC3E}">
        <p14:creationId xmlns:p14="http://schemas.microsoft.com/office/powerpoint/2010/main" val="127900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E6657-3E80-55A7-86D8-02FB785E00F5}"/>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1F90148F-651B-FC78-1B0E-96DF2EB42565}"/>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01BD6EDD-D7B2-B0D3-4F9C-940B8A5F2CC1}"/>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01BD6EDD-D7B2-B0D3-4F9C-940B8A5F2CC1}"/>
                  </a:ext>
                </a:extLst>
              </p:cNvPr>
              <p:cNvPicPr/>
              <p:nvPr/>
            </p:nvPicPr>
            <p:blipFill>
              <a:blip r:embed="rId3"/>
              <a:stretch>
                <a:fillRect/>
              </a:stretch>
            </p:blipFill>
            <p:spPr>
              <a:xfrm>
                <a:off x="-1273680" y="1653825"/>
                <a:ext cx="108000" cy="216000"/>
              </a:xfrm>
              <a:prstGeom prst="rect">
                <a:avLst/>
              </a:prstGeom>
            </p:spPr>
          </p:pic>
        </mc:Fallback>
      </mc:AlternateContent>
      <p:sp>
        <p:nvSpPr>
          <p:cNvPr id="6" name="TextBox 5">
            <a:extLst>
              <a:ext uri="{FF2B5EF4-FFF2-40B4-BE49-F238E27FC236}">
                <a16:creationId xmlns:a16="http://schemas.microsoft.com/office/drawing/2014/main" id="{67FDE23A-5C99-2711-B401-69A03C462443}"/>
              </a:ext>
            </a:extLst>
          </p:cNvPr>
          <p:cNvSpPr txBox="1"/>
          <p:nvPr/>
        </p:nvSpPr>
        <p:spPr>
          <a:xfrm>
            <a:off x="1090294" y="2400790"/>
            <a:ext cx="10711181" cy="646331"/>
          </a:xfrm>
          <a:prstGeom prst="rect">
            <a:avLst/>
          </a:prstGeom>
          <a:noFill/>
        </p:spPr>
        <p:txBody>
          <a:bodyPr wrap="square">
            <a:spAutoFit/>
          </a:bodyPr>
          <a:lstStyle/>
          <a:p>
            <a:endParaRPr lang="el-GR" dirty="0"/>
          </a:p>
          <a:p>
            <a:pPr algn="ctr"/>
            <a:endParaRPr lang="el-GR" dirty="0"/>
          </a:p>
        </p:txBody>
      </p:sp>
      <p:sp>
        <p:nvSpPr>
          <p:cNvPr id="8" name="TextBox 7">
            <a:extLst>
              <a:ext uri="{FF2B5EF4-FFF2-40B4-BE49-F238E27FC236}">
                <a16:creationId xmlns:a16="http://schemas.microsoft.com/office/drawing/2014/main" id="{957C49AA-CF81-7F11-EFDA-E0AD530326A9}"/>
              </a:ext>
            </a:extLst>
          </p:cNvPr>
          <p:cNvSpPr txBox="1"/>
          <p:nvPr/>
        </p:nvSpPr>
        <p:spPr>
          <a:xfrm>
            <a:off x="878547" y="1200461"/>
            <a:ext cx="10710461" cy="4524315"/>
          </a:xfrm>
          <a:prstGeom prst="rect">
            <a:avLst/>
          </a:prstGeom>
          <a:noFill/>
        </p:spPr>
        <p:txBody>
          <a:bodyPr wrap="square">
            <a:spAutoFit/>
          </a:bodyPr>
          <a:lstStyle/>
          <a:p>
            <a:pPr algn="ctr"/>
            <a:r>
              <a:rPr lang="el-GR" b="1" dirty="0"/>
              <a:t>Επεξεργασία &amp; Διαγραφή συνημμένων αρχείων</a:t>
            </a:r>
          </a:p>
          <a:p>
            <a:endParaRPr lang="el-GR" dirty="0"/>
          </a:p>
          <a:p>
            <a:pPr marL="342900" indent="-342900">
              <a:buFont typeface="+mj-lt"/>
              <a:buAutoNum type="arabicPeriod"/>
            </a:pPr>
            <a:r>
              <a:rPr lang="el-GR" dirty="0"/>
              <a:t>Για την επεξεργασία συνημμένου ο χρήστης επιλέγει την ενέργεια επεξεργασία                του πίνακα, ενώ η      </a:t>
            </a:r>
          </a:p>
          <a:p>
            <a:r>
              <a:rPr lang="el-GR" dirty="0"/>
              <a:t>                           διαγραφή συνημμένου είναι διαθέσιμη με περιορισμούς.</a:t>
            </a:r>
          </a:p>
          <a:p>
            <a:endParaRPr lang="el-GR" dirty="0"/>
          </a:p>
          <a:p>
            <a:pPr marL="342900" indent="-342900">
              <a:buFont typeface="+mj-lt"/>
              <a:buAutoNum type="arabicPeriod"/>
            </a:pPr>
            <a:r>
              <a:rPr lang="el-GR" dirty="0"/>
              <a:t>Ο Δικαιούχος επεξεργάζεται ή/και διαγράφει συνημμένα αρχεία που προσθέτει ο ίδιος ή στέλεχος του φορέα του στο σύστημα, όσο το δελτίο είναι σε κατάσταση «Υπό Υποβολή».</a:t>
            </a:r>
          </a:p>
          <a:p>
            <a:pPr marL="342900" indent="-342900">
              <a:buFont typeface="+mj-lt"/>
              <a:buAutoNum type="arabicPeriod"/>
            </a:pPr>
            <a:endParaRPr lang="el-GR" dirty="0"/>
          </a:p>
          <a:p>
            <a:pPr marL="342900" indent="-342900">
              <a:buFont typeface="+mj-lt"/>
              <a:buAutoNum type="arabicPeriod"/>
            </a:pPr>
            <a:r>
              <a:rPr lang="el-GR" dirty="0"/>
              <a:t>  Ο χρήστης ΔΑ επεξεργάζεται συνημμένα αρχεία όταν τα δελτία είναι σε Επεξεργασία αλλά και μετά την οριστικοποίηση των δελτίων, ενώ η διαγραφή συνημμένων μετά την Οριστικοποίηση δεν επιτρέπεται.</a:t>
            </a:r>
          </a:p>
          <a:p>
            <a:pPr marL="342900" indent="-342900">
              <a:buFont typeface="+mj-lt"/>
              <a:buAutoNum type="arabicPeriod"/>
            </a:pPr>
            <a:endParaRPr lang="el-GR" dirty="0"/>
          </a:p>
          <a:p>
            <a:pPr marL="342900" indent="-342900">
              <a:buFont typeface="+mj-lt"/>
              <a:buAutoNum type="arabicPeriod"/>
            </a:pPr>
            <a:r>
              <a:rPr lang="el-GR" dirty="0"/>
              <a:t>  Χρήστης Δικαιούχου δεν επιτρέπεται να διαγράψει συνημμένο που προστέθηκε από χρήστη ΔΑ και αντίστροφα.</a:t>
            </a:r>
          </a:p>
          <a:p>
            <a:pPr marL="342900" indent="-342900">
              <a:buFont typeface="+mj-lt"/>
              <a:buAutoNum type="arabicPeriod"/>
            </a:pPr>
            <a:endParaRPr lang="el-GR" dirty="0"/>
          </a:p>
          <a:p>
            <a:pPr marL="342900" indent="-342900">
              <a:buFont typeface="+mj-lt"/>
              <a:buAutoNum type="arabicPeriod"/>
            </a:pPr>
            <a:r>
              <a:rPr lang="el-GR" dirty="0"/>
              <a:t>Επεξεργασία και Διαγραφή σε αρχείο «</a:t>
            </a:r>
            <a:r>
              <a:rPr lang="el-GR" dirty="0" err="1"/>
              <a:t>pdf</a:t>
            </a:r>
            <a:r>
              <a:rPr lang="el-GR" dirty="0"/>
              <a:t> από ΟΠΣ» δεν επιτρέπεται.</a:t>
            </a:r>
          </a:p>
          <a:p>
            <a:endParaRPr lang="el-GR" dirty="0"/>
          </a:p>
        </p:txBody>
      </p:sp>
      <p:pic>
        <p:nvPicPr>
          <p:cNvPr id="3" name="Εικόνα 2">
            <a:extLst>
              <a:ext uri="{FF2B5EF4-FFF2-40B4-BE49-F238E27FC236}">
                <a16:creationId xmlns:a16="http://schemas.microsoft.com/office/drawing/2014/main" id="{16C205DD-1F52-97C4-3BB8-D6D9868D1A02}"/>
              </a:ext>
            </a:extLst>
          </p:cNvPr>
          <p:cNvPicPr>
            <a:picLocks noChangeAspect="1"/>
          </p:cNvPicPr>
          <p:nvPr/>
        </p:nvPicPr>
        <p:blipFill>
          <a:blip r:embed="rId4"/>
          <a:stretch>
            <a:fillRect/>
          </a:stretch>
        </p:blipFill>
        <p:spPr>
          <a:xfrm>
            <a:off x="8817131" y="1627005"/>
            <a:ext cx="652794" cy="568563"/>
          </a:xfrm>
          <a:prstGeom prst="rect">
            <a:avLst/>
          </a:prstGeom>
        </p:spPr>
      </p:pic>
      <p:pic>
        <p:nvPicPr>
          <p:cNvPr id="5" name="Εικόνα 4">
            <a:extLst>
              <a:ext uri="{FF2B5EF4-FFF2-40B4-BE49-F238E27FC236}">
                <a16:creationId xmlns:a16="http://schemas.microsoft.com/office/drawing/2014/main" id="{EEBC2364-8A16-4901-7E08-06C9FCA691BD}"/>
              </a:ext>
            </a:extLst>
          </p:cNvPr>
          <p:cNvPicPr>
            <a:picLocks noChangeAspect="1"/>
          </p:cNvPicPr>
          <p:nvPr/>
        </p:nvPicPr>
        <p:blipFill>
          <a:blip r:embed="rId5"/>
          <a:stretch>
            <a:fillRect/>
          </a:stretch>
        </p:blipFill>
        <p:spPr>
          <a:xfrm>
            <a:off x="1567386" y="2031403"/>
            <a:ext cx="512837" cy="446665"/>
          </a:xfrm>
          <a:prstGeom prst="rect">
            <a:avLst/>
          </a:prstGeom>
        </p:spPr>
      </p:pic>
    </p:spTree>
    <p:extLst>
      <p:ext uri="{BB962C8B-B14F-4D97-AF65-F5344CB8AC3E}">
        <p14:creationId xmlns:p14="http://schemas.microsoft.com/office/powerpoint/2010/main" val="234214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6726A-1098-2CCF-DAD8-F9CAAEF9E15F}"/>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3DEFCEDD-4D7B-444F-2633-D68C74673427}"/>
              </a:ext>
            </a:extLst>
          </p:cNvPr>
          <p:cNvPicPr>
            <a:picLocks noChangeAspect="1"/>
          </p:cNvPicPr>
          <p:nvPr/>
        </p:nvPicPr>
        <p:blipFill>
          <a:blip r:embed="rId2"/>
          <a:stretch>
            <a:fillRect/>
          </a:stretch>
        </p:blipFill>
        <p:spPr>
          <a:xfrm>
            <a:off x="1152546" y="335753"/>
            <a:ext cx="10366411" cy="5832000"/>
          </a:xfrm>
          <a:prstGeom prst="rect">
            <a:avLst/>
          </a:prstGeom>
        </p:spPr>
      </p:pic>
      <p:sp>
        <p:nvSpPr>
          <p:cNvPr id="4" name="Οβάλ 3">
            <a:extLst>
              <a:ext uri="{FF2B5EF4-FFF2-40B4-BE49-F238E27FC236}">
                <a16:creationId xmlns:a16="http://schemas.microsoft.com/office/drawing/2014/main" id="{1083948D-FC43-9943-B2B5-79557FEB4165}"/>
              </a:ext>
            </a:extLst>
          </p:cNvPr>
          <p:cNvSpPr/>
          <p:nvPr/>
        </p:nvSpPr>
        <p:spPr>
          <a:xfrm>
            <a:off x="9753600" y="1153816"/>
            <a:ext cx="334297" cy="457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Βέλος: Δεξιό 4">
            <a:extLst>
              <a:ext uri="{FF2B5EF4-FFF2-40B4-BE49-F238E27FC236}">
                <a16:creationId xmlns:a16="http://schemas.microsoft.com/office/drawing/2014/main" id="{E5BA7FB5-51A8-D724-7172-8806DE3347C7}"/>
              </a:ext>
            </a:extLst>
          </p:cNvPr>
          <p:cNvSpPr/>
          <p:nvPr/>
        </p:nvSpPr>
        <p:spPr>
          <a:xfrm>
            <a:off x="2064774" y="4467335"/>
            <a:ext cx="1440524" cy="22265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l-GR"/>
          </a:p>
        </p:txBody>
      </p:sp>
      <p:sp>
        <p:nvSpPr>
          <p:cNvPr id="6" name="Βέλος: Δεξιό 5">
            <a:extLst>
              <a:ext uri="{FF2B5EF4-FFF2-40B4-BE49-F238E27FC236}">
                <a16:creationId xmlns:a16="http://schemas.microsoft.com/office/drawing/2014/main" id="{40E6BDF6-79DB-C20D-1294-249831D9BCC6}"/>
              </a:ext>
            </a:extLst>
          </p:cNvPr>
          <p:cNvSpPr/>
          <p:nvPr/>
        </p:nvSpPr>
        <p:spPr>
          <a:xfrm>
            <a:off x="5138132" y="4467335"/>
            <a:ext cx="1440524" cy="222651"/>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822019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450CB-45A4-5812-9E08-9CD294989DD4}"/>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9A597532-452F-91AD-D1E2-A3A8CBE6E69B}"/>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8FBD5DBC-6B50-E0AF-D0B9-62D397FA8081}"/>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8FBD5DBC-6B50-E0AF-D0B9-62D397FA8081}"/>
                  </a:ext>
                </a:extLst>
              </p:cNvPr>
              <p:cNvPicPr/>
              <p:nvPr/>
            </p:nvPicPr>
            <p:blipFill>
              <a:blip r:embed="rId3"/>
              <a:stretch>
                <a:fillRect/>
              </a:stretch>
            </p:blipFill>
            <p:spPr>
              <a:xfrm>
                <a:off x="-1273680" y="1653825"/>
                <a:ext cx="108000" cy="216000"/>
              </a:xfrm>
              <a:prstGeom prst="rect">
                <a:avLst/>
              </a:prstGeom>
            </p:spPr>
          </p:pic>
        </mc:Fallback>
      </mc:AlternateContent>
      <p:sp>
        <p:nvSpPr>
          <p:cNvPr id="9" name="TextBox 8">
            <a:extLst>
              <a:ext uri="{FF2B5EF4-FFF2-40B4-BE49-F238E27FC236}">
                <a16:creationId xmlns:a16="http://schemas.microsoft.com/office/drawing/2014/main" id="{BDDB3838-4706-BA0F-1A85-4C5218BC130F}"/>
              </a:ext>
            </a:extLst>
          </p:cNvPr>
          <p:cNvSpPr txBox="1"/>
          <p:nvPr/>
        </p:nvSpPr>
        <p:spPr>
          <a:xfrm>
            <a:off x="4947558" y="404039"/>
            <a:ext cx="2442287" cy="400110"/>
          </a:xfrm>
          <a:prstGeom prst="rect">
            <a:avLst/>
          </a:prstGeom>
          <a:noFill/>
        </p:spPr>
        <p:txBody>
          <a:bodyPr wrap="square">
            <a:spAutoFit/>
          </a:bodyPr>
          <a:lstStyle/>
          <a:p>
            <a:r>
              <a:rPr lang="el-GR" sz="2000" dirty="0">
                <a:solidFill>
                  <a:srgbClr val="0070C0"/>
                </a:solidFill>
              </a:rPr>
              <a:t>ΕΠΙΚΥΡΩΣΗ ΔΕΛΤΙΟΥ</a:t>
            </a:r>
          </a:p>
        </p:txBody>
      </p:sp>
      <p:sp>
        <p:nvSpPr>
          <p:cNvPr id="11" name="TextBox 10">
            <a:extLst>
              <a:ext uri="{FF2B5EF4-FFF2-40B4-BE49-F238E27FC236}">
                <a16:creationId xmlns:a16="http://schemas.microsoft.com/office/drawing/2014/main" id="{219E161E-1FD7-A322-1D38-94ED9F8711A6}"/>
              </a:ext>
            </a:extLst>
          </p:cNvPr>
          <p:cNvSpPr txBox="1"/>
          <p:nvPr/>
        </p:nvSpPr>
        <p:spPr>
          <a:xfrm>
            <a:off x="1011233" y="834285"/>
            <a:ext cx="11610975" cy="646331"/>
          </a:xfrm>
          <a:prstGeom prst="rect">
            <a:avLst/>
          </a:prstGeom>
          <a:noFill/>
        </p:spPr>
        <p:txBody>
          <a:bodyPr wrap="square">
            <a:spAutoFit/>
          </a:bodyPr>
          <a:lstStyle/>
          <a:p>
            <a:r>
              <a:rPr lang="el-GR" dirty="0"/>
              <a:t>Ο χρήστης αφού ολοκληρώσει την καταχώριση στοιχείων στο επιθυμητό δελτίο, μπορεί να ελέγξει την ορθότητα συμπλήρωσης των δεδομένων του δελτίου με την επιλογή                                            από τη γραμμή εργαλείων</a:t>
            </a:r>
          </a:p>
        </p:txBody>
      </p:sp>
      <p:pic>
        <p:nvPicPr>
          <p:cNvPr id="12" name="Εικόνα 11">
            <a:extLst>
              <a:ext uri="{FF2B5EF4-FFF2-40B4-BE49-F238E27FC236}">
                <a16:creationId xmlns:a16="http://schemas.microsoft.com/office/drawing/2014/main" id="{9B6C3BA5-4E84-4ACB-DB2F-AB5E41342E7E}"/>
              </a:ext>
            </a:extLst>
          </p:cNvPr>
          <p:cNvPicPr>
            <a:picLocks noChangeAspect="1"/>
          </p:cNvPicPr>
          <p:nvPr/>
        </p:nvPicPr>
        <p:blipFill>
          <a:blip r:embed="rId4"/>
          <a:stretch>
            <a:fillRect/>
          </a:stretch>
        </p:blipFill>
        <p:spPr>
          <a:xfrm>
            <a:off x="6962080" y="1178178"/>
            <a:ext cx="1459084" cy="645971"/>
          </a:xfrm>
          <a:prstGeom prst="rect">
            <a:avLst/>
          </a:prstGeom>
        </p:spPr>
      </p:pic>
      <p:pic>
        <p:nvPicPr>
          <p:cNvPr id="13" name="Εικόνα 12">
            <a:extLst>
              <a:ext uri="{FF2B5EF4-FFF2-40B4-BE49-F238E27FC236}">
                <a16:creationId xmlns:a16="http://schemas.microsoft.com/office/drawing/2014/main" id="{8709CC50-3B4A-5630-3995-0A89F090AA89}"/>
              </a:ext>
            </a:extLst>
          </p:cNvPr>
          <p:cNvPicPr>
            <a:picLocks noChangeAspect="1"/>
          </p:cNvPicPr>
          <p:nvPr/>
        </p:nvPicPr>
        <p:blipFill>
          <a:blip r:embed="rId5"/>
          <a:stretch>
            <a:fillRect/>
          </a:stretch>
        </p:blipFill>
        <p:spPr>
          <a:xfrm>
            <a:off x="1282973" y="1824149"/>
            <a:ext cx="9426028" cy="2343515"/>
          </a:xfrm>
          <a:prstGeom prst="rect">
            <a:avLst/>
          </a:prstGeom>
        </p:spPr>
      </p:pic>
      <p:sp>
        <p:nvSpPr>
          <p:cNvPr id="15" name="TextBox 14">
            <a:extLst>
              <a:ext uri="{FF2B5EF4-FFF2-40B4-BE49-F238E27FC236}">
                <a16:creationId xmlns:a16="http://schemas.microsoft.com/office/drawing/2014/main" id="{6B92DD9D-163C-C864-FC77-100D15A27131}"/>
              </a:ext>
            </a:extLst>
          </p:cNvPr>
          <p:cNvSpPr txBox="1"/>
          <p:nvPr/>
        </p:nvSpPr>
        <p:spPr>
          <a:xfrm>
            <a:off x="1282973" y="4273832"/>
            <a:ext cx="10333639" cy="369332"/>
          </a:xfrm>
          <a:prstGeom prst="rect">
            <a:avLst/>
          </a:prstGeom>
          <a:noFill/>
        </p:spPr>
        <p:txBody>
          <a:bodyPr wrap="square">
            <a:spAutoFit/>
          </a:bodyPr>
          <a:lstStyle/>
          <a:p>
            <a:r>
              <a:rPr lang="el-GR" b="1" dirty="0"/>
              <a:t>Σημειώνεται ότι πρέπει να πραγματοποιείται αποθήκευση των αλλαγών πριν από κάθε Επικύρωση</a:t>
            </a:r>
            <a:r>
              <a:rPr lang="el-GR" dirty="0"/>
              <a:t>.</a:t>
            </a:r>
          </a:p>
        </p:txBody>
      </p:sp>
      <p:sp>
        <p:nvSpPr>
          <p:cNvPr id="17" name="TextBox 16">
            <a:extLst>
              <a:ext uri="{FF2B5EF4-FFF2-40B4-BE49-F238E27FC236}">
                <a16:creationId xmlns:a16="http://schemas.microsoft.com/office/drawing/2014/main" id="{71A2754D-DDAA-DD2C-EFB7-D5D2233EF720}"/>
              </a:ext>
            </a:extLst>
          </p:cNvPr>
          <p:cNvSpPr txBox="1"/>
          <p:nvPr/>
        </p:nvSpPr>
        <p:spPr>
          <a:xfrm>
            <a:off x="1282973" y="4749332"/>
            <a:ext cx="9337400" cy="923330"/>
          </a:xfrm>
          <a:prstGeom prst="rect">
            <a:avLst/>
          </a:prstGeom>
          <a:noFill/>
        </p:spPr>
        <p:txBody>
          <a:bodyPr wrap="square">
            <a:spAutoFit/>
          </a:bodyPr>
          <a:lstStyle/>
          <a:p>
            <a:r>
              <a:rPr lang="el-GR" dirty="0"/>
              <a:t>Το σύστημα εκτελεί τους ελέγχους επικύρωσης και είτε εμφανίζει αναδυόμενο παράθυρο με μήνυμα επιτυχούς επικύρωσης αν το δελτίο δεν έχει σφάλματα, είτε εμφανίζει τα σφάλματα και τις προειδοποιήσεις που εντοπίστηκαν στο δελτίο:</a:t>
            </a:r>
          </a:p>
        </p:txBody>
      </p:sp>
    </p:spTree>
    <p:extLst>
      <p:ext uri="{BB962C8B-B14F-4D97-AF65-F5344CB8AC3E}">
        <p14:creationId xmlns:p14="http://schemas.microsoft.com/office/powerpoint/2010/main" val="15172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5830D-6335-63B9-B7C8-D9660EB98371}"/>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8D3F665D-10CD-31F7-86F1-0A0401BA2B13}"/>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9A2DAD04-9D84-1E84-EEB7-1C92202D9AC6}"/>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9A2DAD04-9D84-1E84-EEB7-1C92202D9AC6}"/>
                  </a:ext>
                </a:extLst>
              </p:cNvPr>
              <p:cNvPicPr/>
              <p:nvPr/>
            </p:nvPicPr>
            <p:blipFill>
              <a:blip r:embed="rId3"/>
              <a:stretch>
                <a:fillRect/>
              </a:stretch>
            </p:blipFill>
            <p:spPr>
              <a:xfrm>
                <a:off x="-1273680" y="1653825"/>
                <a:ext cx="108000" cy="216000"/>
              </a:xfrm>
              <a:prstGeom prst="rect">
                <a:avLst/>
              </a:prstGeom>
            </p:spPr>
          </p:pic>
        </mc:Fallback>
      </mc:AlternateContent>
      <p:pic>
        <p:nvPicPr>
          <p:cNvPr id="3" name="Εικόνα 2">
            <a:extLst>
              <a:ext uri="{FF2B5EF4-FFF2-40B4-BE49-F238E27FC236}">
                <a16:creationId xmlns:a16="http://schemas.microsoft.com/office/drawing/2014/main" id="{6F4328A1-59F3-DFDF-D92A-0B10791F964C}"/>
              </a:ext>
            </a:extLst>
          </p:cNvPr>
          <p:cNvPicPr>
            <a:picLocks noChangeAspect="1"/>
          </p:cNvPicPr>
          <p:nvPr/>
        </p:nvPicPr>
        <p:blipFill>
          <a:blip r:embed="rId4"/>
          <a:stretch>
            <a:fillRect/>
          </a:stretch>
        </p:blipFill>
        <p:spPr>
          <a:xfrm>
            <a:off x="2733870" y="258321"/>
            <a:ext cx="7350830" cy="5391481"/>
          </a:xfrm>
          <a:prstGeom prst="rect">
            <a:avLst/>
          </a:prstGeom>
        </p:spPr>
      </p:pic>
    </p:spTree>
    <p:extLst>
      <p:ext uri="{BB962C8B-B14F-4D97-AF65-F5344CB8AC3E}">
        <p14:creationId xmlns:p14="http://schemas.microsoft.com/office/powerpoint/2010/main" val="21275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FE788-2F94-7D39-1E95-6454F5B2B8D2}"/>
            </a:ext>
          </a:extLst>
        </p:cNvPr>
        <p:cNvGrpSpPr/>
        <p:nvPr/>
      </p:nvGrpSpPr>
      <p:grpSpPr>
        <a:xfrm>
          <a:off x="0" y="0"/>
          <a:ext cx="0" cy="0"/>
          <a:chOff x="0" y="0"/>
          <a:chExt cx="0" cy="0"/>
        </a:xfrm>
      </p:grpSpPr>
      <p:sp>
        <p:nvSpPr>
          <p:cNvPr id="4" name="Υπότιτλος 2">
            <a:extLst>
              <a:ext uri="{FF2B5EF4-FFF2-40B4-BE49-F238E27FC236}">
                <a16:creationId xmlns:a16="http://schemas.microsoft.com/office/drawing/2014/main" id="{5FF17111-D646-27F0-1F1A-EB2BBF924C4E}"/>
              </a:ext>
            </a:extLst>
          </p:cNvPr>
          <p:cNvSpPr txBox="1">
            <a:spLocks/>
          </p:cNvSpPr>
          <p:nvPr/>
        </p:nvSpPr>
        <p:spPr>
          <a:xfrm>
            <a:off x="190500" y="404039"/>
            <a:ext cx="11610975" cy="7535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9BEDE"/>
                </a:solidFill>
                <a:latin typeface="Trebuchet MS" panose="020B0603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D4F8C"/>
                </a:solidFill>
                <a:latin typeface="Trebuchet MS" panose="020B0603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D4F8C"/>
                </a:solidFill>
                <a:latin typeface="Trebuchet MS" panose="020B0603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D4F8C"/>
                </a:solidFill>
                <a:latin typeface="Trebuchet MS" panose="020B0603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l-GR" sz="4000" b="1" dirty="0">
              <a:solidFill>
                <a:srgbClr val="00BFE0"/>
              </a:solidFill>
            </a:endParaRPr>
          </a:p>
        </p:txBody>
      </p:sp>
      <mc:AlternateContent xmlns:mc="http://schemas.openxmlformats.org/markup-compatibility/2006" xmlns:p14="http://schemas.microsoft.com/office/powerpoint/2010/main">
        <mc:Choice Requires="p14">
          <p:contentPart p14:bwMode="auto" r:id="rId2">
            <p14:nvContentPartPr>
              <p14:cNvPr id="2" name="Γραφή 1">
                <a:extLst>
                  <a:ext uri="{FF2B5EF4-FFF2-40B4-BE49-F238E27FC236}">
                    <a16:creationId xmlns:a16="http://schemas.microsoft.com/office/drawing/2014/main" id="{4336FA24-85D2-9725-5814-3B6E2EA8EEFB}"/>
                  </a:ext>
                </a:extLst>
              </p14:cNvPr>
              <p14:cNvContentPartPr/>
              <p14:nvPr/>
            </p14:nvContentPartPr>
            <p14:xfrm>
              <a:off x="-1219680" y="1761825"/>
              <a:ext cx="360" cy="360"/>
            </p14:xfrm>
          </p:contentPart>
        </mc:Choice>
        <mc:Fallback xmlns="">
          <p:pic>
            <p:nvPicPr>
              <p:cNvPr id="2" name="Γραφή 1">
                <a:extLst>
                  <a:ext uri="{FF2B5EF4-FFF2-40B4-BE49-F238E27FC236}">
                    <a16:creationId xmlns:a16="http://schemas.microsoft.com/office/drawing/2014/main" id="{4336FA24-85D2-9725-5814-3B6E2EA8EEFB}"/>
                  </a:ext>
                </a:extLst>
              </p:cNvPr>
              <p:cNvPicPr/>
              <p:nvPr/>
            </p:nvPicPr>
            <p:blipFill>
              <a:blip r:embed="rId3"/>
              <a:stretch>
                <a:fillRect/>
              </a:stretch>
            </p:blipFill>
            <p:spPr>
              <a:xfrm>
                <a:off x="-1273680" y="1653825"/>
                <a:ext cx="108000" cy="216000"/>
              </a:xfrm>
              <a:prstGeom prst="rect">
                <a:avLst/>
              </a:prstGeom>
            </p:spPr>
          </p:pic>
        </mc:Fallback>
      </mc:AlternateContent>
      <p:sp>
        <p:nvSpPr>
          <p:cNvPr id="8" name="TextBox 7">
            <a:extLst>
              <a:ext uri="{FF2B5EF4-FFF2-40B4-BE49-F238E27FC236}">
                <a16:creationId xmlns:a16="http://schemas.microsoft.com/office/drawing/2014/main" id="{85572659-21F5-2F65-08FC-C09BC098AC53}"/>
              </a:ext>
            </a:extLst>
          </p:cNvPr>
          <p:cNvSpPr txBox="1"/>
          <p:nvPr/>
        </p:nvSpPr>
        <p:spPr>
          <a:xfrm>
            <a:off x="700156" y="404039"/>
            <a:ext cx="10999712" cy="923330"/>
          </a:xfrm>
          <a:prstGeom prst="rect">
            <a:avLst/>
          </a:prstGeom>
          <a:noFill/>
        </p:spPr>
        <p:txBody>
          <a:bodyPr wrap="square">
            <a:spAutoFit/>
          </a:bodyPr>
          <a:lstStyle/>
          <a:p>
            <a:r>
              <a:rPr lang="el-GR" dirty="0"/>
              <a:t>Στην οθόνη αναζήτησης ενός δελτίου και </a:t>
            </a:r>
            <a:r>
              <a:rPr lang="el-GR" b="1" dirty="0"/>
              <a:t>στον πίνακα αποτελεσμάτων υπάρχει η στήλη «Ενέργειες»</a:t>
            </a:r>
            <a:r>
              <a:rPr lang="el-GR" dirty="0"/>
              <a:t>.</a:t>
            </a:r>
          </a:p>
          <a:p>
            <a:r>
              <a:rPr lang="el-GR" dirty="0"/>
              <a:t>Με επιλογή                στην επιθυμητή γραμμή ενεργοποιείται αναδυόμενη λίστα με τις διαθέσιμες Ενέργειες (Ενεργές και Ανενεργές) ανάλογα με την κατάσταση του δελτίου, τα δικαιώματα και τις αρμοδιότητες του χρήστη.</a:t>
            </a:r>
          </a:p>
        </p:txBody>
      </p:sp>
      <p:pic>
        <p:nvPicPr>
          <p:cNvPr id="9" name="Εικόνα 8">
            <a:extLst>
              <a:ext uri="{FF2B5EF4-FFF2-40B4-BE49-F238E27FC236}">
                <a16:creationId xmlns:a16="http://schemas.microsoft.com/office/drawing/2014/main" id="{E8BDCA2B-98E4-FBEE-19E3-DE72BC5AA058}"/>
              </a:ext>
            </a:extLst>
          </p:cNvPr>
          <p:cNvPicPr>
            <a:picLocks noChangeAspect="1"/>
          </p:cNvPicPr>
          <p:nvPr/>
        </p:nvPicPr>
        <p:blipFill>
          <a:blip r:embed="rId4"/>
          <a:stretch>
            <a:fillRect/>
          </a:stretch>
        </p:blipFill>
        <p:spPr>
          <a:xfrm>
            <a:off x="2146041" y="708515"/>
            <a:ext cx="405145" cy="314378"/>
          </a:xfrm>
          <a:prstGeom prst="rect">
            <a:avLst/>
          </a:prstGeom>
        </p:spPr>
      </p:pic>
      <p:pic>
        <p:nvPicPr>
          <p:cNvPr id="10" name="Εικόνα 9">
            <a:extLst>
              <a:ext uri="{FF2B5EF4-FFF2-40B4-BE49-F238E27FC236}">
                <a16:creationId xmlns:a16="http://schemas.microsoft.com/office/drawing/2014/main" id="{5769BFC0-8C95-E591-7841-003858A316DB}"/>
              </a:ext>
            </a:extLst>
          </p:cNvPr>
          <p:cNvPicPr>
            <a:picLocks noChangeAspect="1"/>
          </p:cNvPicPr>
          <p:nvPr/>
        </p:nvPicPr>
        <p:blipFill>
          <a:blip r:embed="rId5"/>
          <a:stretch>
            <a:fillRect/>
          </a:stretch>
        </p:blipFill>
        <p:spPr>
          <a:xfrm>
            <a:off x="4540061" y="1412469"/>
            <a:ext cx="1455926" cy="2338438"/>
          </a:xfrm>
          <a:prstGeom prst="rect">
            <a:avLst/>
          </a:prstGeom>
        </p:spPr>
      </p:pic>
      <p:sp>
        <p:nvSpPr>
          <p:cNvPr id="12" name="TextBox 11">
            <a:extLst>
              <a:ext uri="{FF2B5EF4-FFF2-40B4-BE49-F238E27FC236}">
                <a16:creationId xmlns:a16="http://schemas.microsoft.com/office/drawing/2014/main" id="{96548D66-3313-08BC-3A09-7930781E8D6E}"/>
              </a:ext>
            </a:extLst>
          </p:cNvPr>
          <p:cNvSpPr txBox="1"/>
          <p:nvPr/>
        </p:nvSpPr>
        <p:spPr>
          <a:xfrm>
            <a:off x="700156" y="3750907"/>
            <a:ext cx="10795157" cy="2031325"/>
          </a:xfrm>
          <a:prstGeom prst="rect">
            <a:avLst/>
          </a:prstGeom>
          <a:noFill/>
        </p:spPr>
        <p:txBody>
          <a:bodyPr wrap="square">
            <a:spAutoFit/>
          </a:bodyPr>
          <a:lstStyle/>
          <a:p>
            <a:r>
              <a:rPr lang="el-GR" b="1" dirty="0"/>
              <a:t>Επιλέγοντας «Υποβολή» το σύστημα εκτελεί λογικούς ελέγχους επικύρωσης</a:t>
            </a:r>
            <a:r>
              <a:rPr lang="el-GR" dirty="0"/>
              <a:t> και εμφανίζει:</a:t>
            </a:r>
          </a:p>
          <a:p>
            <a:pPr marL="285750" indent="-285750">
              <a:buFont typeface="Arial" panose="020B0604020202020204" pitchFamily="34" charset="0"/>
              <a:buChar char="•"/>
            </a:pPr>
            <a:r>
              <a:rPr lang="el-GR" dirty="0"/>
              <a:t>είτε σφάλματα και προειδοποιήσεις που εντοπίστηκαν στο δελτίο,</a:t>
            </a:r>
          </a:p>
          <a:p>
            <a:pPr marL="285750" indent="-285750">
              <a:buFont typeface="Arial" panose="020B0604020202020204" pitchFamily="34" charset="0"/>
              <a:buChar char="•"/>
            </a:pPr>
            <a:r>
              <a:rPr lang="el-GR" dirty="0"/>
              <a:t>είτε μήνυμα «Επιβεβαίωσης Ενέργειας», όταν δεν εντοπιστούν προβλήματα. Ο χρήστης μετά την καταχώριση σχόλιων, επιλέγει «ΟΚ» στην ερώτηση «Θέλετε να προχωρήσετε με την ενέργεια Υποβολή;» για να ολοκληρωθεί η υποβολή του δελτίου.</a:t>
            </a:r>
          </a:p>
          <a:p>
            <a:pPr marL="285750" indent="-285750">
              <a:buFont typeface="Arial" panose="020B0604020202020204" pitchFamily="34" charset="0"/>
              <a:buChar char="•"/>
            </a:pPr>
            <a:r>
              <a:rPr lang="el-GR" dirty="0"/>
              <a:t>_______________________________</a:t>
            </a:r>
          </a:p>
          <a:p>
            <a:endParaRPr lang="el-GR" dirty="0"/>
          </a:p>
        </p:txBody>
      </p:sp>
    </p:spTree>
    <p:extLst>
      <p:ext uri="{BB962C8B-B14F-4D97-AF65-F5344CB8AC3E}">
        <p14:creationId xmlns:p14="http://schemas.microsoft.com/office/powerpoint/2010/main" val="145648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408" y="319177"/>
            <a:ext cx="2820837" cy="1414732"/>
          </a:xfrm>
          <a:prstGeom prst="rect">
            <a:avLst/>
          </a:prstGeom>
          <a:solidFill>
            <a:srgbClr val="0D4F8C"/>
          </a:solidFill>
        </p:spPr>
        <p:txBody>
          <a:bodyPr wrap="square" rtlCol="0">
            <a:spAutoFit/>
          </a:bodyPr>
          <a:lstStyle/>
          <a:p>
            <a:endParaRPr lang="el-GR" dirty="0"/>
          </a:p>
        </p:txBody>
      </p:sp>
      <p:pic>
        <p:nvPicPr>
          <p:cNvPr id="7" name="Εικόνα 6">
            <a:extLst>
              <a:ext uri="{FF2B5EF4-FFF2-40B4-BE49-F238E27FC236}">
                <a16:creationId xmlns:a16="http://schemas.microsoft.com/office/drawing/2014/main" id="{7A2D5A6B-96A2-4A00-A837-A28A3A63C3B7}"/>
              </a:ext>
            </a:extLst>
          </p:cNvPr>
          <p:cNvPicPr>
            <a:picLocks noChangeAspect="1"/>
          </p:cNvPicPr>
          <p:nvPr/>
        </p:nvPicPr>
        <p:blipFill>
          <a:blip r:embed="rId2"/>
          <a:stretch>
            <a:fillRect/>
          </a:stretch>
        </p:blipFill>
        <p:spPr>
          <a:xfrm>
            <a:off x="4685581" y="510055"/>
            <a:ext cx="2820837" cy="2820837"/>
          </a:xfrm>
          <a:prstGeom prst="rect">
            <a:avLst/>
          </a:prstGeom>
        </p:spPr>
      </p:pic>
      <p:sp>
        <p:nvSpPr>
          <p:cNvPr id="2" name="Τίτλος 1">
            <a:extLst>
              <a:ext uri="{FF2B5EF4-FFF2-40B4-BE49-F238E27FC236}">
                <a16:creationId xmlns:a16="http://schemas.microsoft.com/office/drawing/2014/main" id="{4EA2F15A-455E-E61D-541D-C3483ADD1525}"/>
              </a:ext>
            </a:extLst>
          </p:cNvPr>
          <p:cNvSpPr>
            <a:spLocks noGrp="1"/>
          </p:cNvSpPr>
          <p:nvPr>
            <p:ph type="ctrTitle"/>
          </p:nvPr>
        </p:nvSpPr>
        <p:spPr>
          <a:xfrm>
            <a:off x="1235462" y="1763044"/>
            <a:ext cx="3164522" cy="966765"/>
          </a:xfrm>
        </p:spPr>
        <p:txBody>
          <a:bodyPr anchor="ctr">
            <a:noAutofit/>
          </a:bodyPr>
          <a:lstStyle/>
          <a:p>
            <a:pPr algn="ctr"/>
            <a:br>
              <a:rPr lang="el-GR" sz="2400" dirty="0"/>
            </a:br>
            <a:br>
              <a:rPr lang="el-GR" sz="2400" dirty="0"/>
            </a:br>
            <a:r>
              <a:rPr lang="el-GR" sz="2400" dirty="0"/>
              <a:t>Σας ευχαριστώ</a:t>
            </a:r>
            <a:br>
              <a:rPr lang="el-GR" sz="2400" dirty="0"/>
            </a:br>
            <a:r>
              <a:rPr lang="el-GR" sz="2400" dirty="0"/>
              <a:t>για την προσοχή σας.</a:t>
            </a:r>
            <a:br>
              <a:rPr lang="el-GR" sz="2400" dirty="0"/>
            </a:br>
            <a:br>
              <a:rPr lang="el-GR" sz="2400" dirty="0"/>
            </a:br>
            <a:endParaRPr lang="el-GR" sz="2400" dirty="0"/>
          </a:p>
        </p:txBody>
      </p:sp>
      <p:sp>
        <p:nvSpPr>
          <p:cNvPr id="3" name="Υπότιτλος 2">
            <a:extLst>
              <a:ext uri="{FF2B5EF4-FFF2-40B4-BE49-F238E27FC236}">
                <a16:creationId xmlns:a16="http://schemas.microsoft.com/office/drawing/2014/main" id="{AF4C35F4-0304-55DE-B493-0D5FA8737181}"/>
              </a:ext>
            </a:extLst>
          </p:cNvPr>
          <p:cNvSpPr>
            <a:spLocks noGrp="1"/>
          </p:cNvSpPr>
          <p:nvPr>
            <p:ph type="subTitle" idx="1"/>
          </p:nvPr>
        </p:nvSpPr>
        <p:spPr>
          <a:xfrm>
            <a:off x="-1" y="4128192"/>
            <a:ext cx="12192000" cy="357666"/>
          </a:xfrm>
        </p:spPr>
        <p:txBody>
          <a:bodyPr>
            <a:normAutofit fontScale="92500" lnSpcReduction="20000"/>
          </a:bodyPr>
          <a:lstStyle/>
          <a:p>
            <a:pPr algn="ctr"/>
            <a:r>
              <a:rPr lang="el-GR" b="1">
                <a:solidFill>
                  <a:schemeClr val="accent4">
                    <a:lumMod val="60000"/>
                    <a:lumOff val="40000"/>
                  </a:schemeClr>
                </a:solidFill>
              </a:rPr>
              <a:t>Αλεξανδρούπολη, </a:t>
            </a:r>
            <a:r>
              <a:rPr lang="el-GR" b="1" dirty="0">
                <a:solidFill>
                  <a:schemeClr val="accent4">
                    <a:lumMod val="60000"/>
                    <a:lumOff val="40000"/>
                  </a:schemeClr>
                </a:solidFill>
              </a:rPr>
              <a:t>20/04/202</a:t>
            </a:r>
            <a:r>
              <a:rPr lang="en-US" b="1" dirty="0">
                <a:solidFill>
                  <a:schemeClr val="accent4">
                    <a:lumMod val="60000"/>
                    <a:lumOff val="40000"/>
                  </a:schemeClr>
                </a:solidFill>
              </a:rPr>
              <a:t>6</a:t>
            </a:r>
            <a:endParaRPr lang="el-GR" b="1" dirty="0">
              <a:solidFill>
                <a:schemeClr val="accent4">
                  <a:lumMod val="60000"/>
                  <a:lumOff val="40000"/>
                </a:schemeClr>
              </a:solidFill>
            </a:endParaRPr>
          </a:p>
        </p:txBody>
      </p:sp>
      <p:pic>
        <p:nvPicPr>
          <p:cNvPr id="5" name="Εικόνα 4" descr="Εικόνα που περιέχει κείμενο, γραμματοσειρά, στιγμιότυπο οθόνης&#10;&#10;Περιγραφή που δημιουργήθηκε αυτόματα">
            <a:extLst>
              <a:ext uri="{FF2B5EF4-FFF2-40B4-BE49-F238E27FC236}">
                <a16:creationId xmlns:a16="http://schemas.microsoft.com/office/drawing/2014/main" id="{C6D72732-E87A-1E23-01FE-5932187FF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08" y="5857489"/>
            <a:ext cx="3794271" cy="668749"/>
          </a:xfrm>
          <a:prstGeom prst="rect">
            <a:avLst/>
          </a:prstGeom>
        </p:spPr>
      </p:pic>
      <p:sp>
        <p:nvSpPr>
          <p:cNvPr id="6" name="7 - TextBox">
            <a:extLst>
              <a:ext uri="{FF2B5EF4-FFF2-40B4-BE49-F238E27FC236}">
                <a16:creationId xmlns:a16="http://schemas.microsoft.com/office/drawing/2014/main" id="{5E88F8EC-9231-3127-A7C5-E015FEC94DD0}"/>
              </a:ext>
            </a:extLst>
          </p:cNvPr>
          <p:cNvSpPr txBox="1">
            <a:spLocks noChangeArrowheads="1"/>
          </p:cNvSpPr>
          <p:nvPr/>
        </p:nvSpPr>
        <p:spPr bwMode="auto">
          <a:xfrm>
            <a:off x="8613235" y="5695241"/>
            <a:ext cx="3578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lvl="0">
              <a:spcBef>
                <a:spcPct val="0"/>
              </a:spcBef>
              <a:buClrTx/>
              <a:buSzTx/>
              <a:buNone/>
            </a:pPr>
            <a:r>
              <a:rPr lang="el-GR" altLang="el-GR" sz="1200" b="1" dirty="0">
                <a:solidFill>
                  <a:srgbClr val="144E8C"/>
                </a:solidFill>
                <a:latin typeface="Calibri" panose="020F0502020204030204" pitchFamily="34" charset="0"/>
                <a:cs typeface="Arial" panose="020B0604020202020204" pitchFamily="34" charset="0"/>
              </a:rPr>
              <a:t>Ελένη Κουφού</a:t>
            </a:r>
            <a:endParaRPr lang="en-US" altLang="el-GR" sz="1200" b="1" dirty="0">
              <a:solidFill>
                <a:srgbClr val="144E8C"/>
              </a:solidFill>
              <a:latin typeface="Calibri" panose="020F0502020204030204" pitchFamily="34" charset="0"/>
              <a:cs typeface="Arial" panose="020B0604020202020204" pitchFamily="34" charset="0"/>
            </a:endParaRPr>
          </a:p>
          <a:p>
            <a:pPr lvl="0">
              <a:spcBef>
                <a:spcPct val="0"/>
              </a:spcBef>
              <a:buClrTx/>
              <a:buSzTx/>
              <a:buNone/>
            </a:pPr>
            <a:r>
              <a:rPr lang="el-GR" altLang="el-GR" sz="1200" dirty="0">
                <a:solidFill>
                  <a:srgbClr val="144E8C"/>
                </a:solidFill>
                <a:latin typeface="Calibri" panose="020F0502020204030204" pitchFamily="34" charset="0"/>
                <a:cs typeface="Arial" panose="020B0604020202020204" pitchFamily="34" charset="0"/>
              </a:rPr>
              <a:t>Μονάδα Α΄ - Προγραμματισμού &amp; Αξιολόγησης</a:t>
            </a:r>
            <a:endParaRPr lang="en-US" altLang="el-GR" sz="1200" dirty="0">
              <a:solidFill>
                <a:srgbClr val="144E8C"/>
              </a:solidFill>
              <a:latin typeface="Calibri" panose="020F0502020204030204" pitchFamily="34" charset="0"/>
              <a:cs typeface="Arial" panose="020B0604020202020204" pitchFamily="34" charset="0"/>
            </a:endParaRPr>
          </a:p>
          <a:p>
            <a:pPr lvl="0">
              <a:spcBef>
                <a:spcPct val="0"/>
              </a:spcBef>
              <a:buClrTx/>
              <a:buSzTx/>
              <a:buNone/>
            </a:pPr>
            <a:r>
              <a:rPr lang="el-GR" altLang="el-GR" sz="1200" dirty="0">
                <a:solidFill>
                  <a:srgbClr val="144E8C"/>
                </a:solidFill>
                <a:latin typeface="Calibri" panose="020F0502020204030204" pitchFamily="34" charset="0"/>
                <a:cs typeface="Arial" panose="020B0604020202020204" pitchFamily="34" charset="0"/>
              </a:rPr>
              <a:t>Ειδικής Υπηρεσίας Διαχείρισης</a:t>
            </a:r>
            <a:r>
              <a:rPr lang="en-US" altLang="el-GR" sz="1200" dirty="0">
                <a:solidFill>
                  <a:srgbClr val="144E8C"/>
                </a:solidFill>
                <a:latin typeface="Calibri" panose="020F0502020204030204" pitchFamily="34" charset="0"/>
                <a:cs typeface="Arial" panose="020B0604020202020204" pitchFamily="34" charset="0"/>
              </a:rPr>
              <a:t> </a:t>
            </a:r>
            <a:r>
              <a:rPr lang="el-GR" altLang="el-GR" sz="1200" dirty="0">
                <a:solidFill>
                  <a:srgbClr val="144E8C"/>
                </a:solidFill>
                <a:latin typeface="Calibri" panose="020F0502020204030204" pitchFamily="34" charset="0"/>
                <a:cs typeface="Arial" panose="020B0604020202020204" pitchFamily="34" charset="0"/>
              </a:rPr>
              <a:t>Προγράμματος «Ανατολική Μακεδονία, Θράκη»</a:t>
            </a:r>
          </a:p>
        </p:txBody>
      </p:sp>
      <p:sp>
        <p:nvSpPr>
          <p:cNvPr id="10" name="TextBox 9">
            <a:extLst>
              <a:ext uri="{FF2B5EF4-FFF2-40B4-BE49-F238E27FC236}">
                <a16:creationId xmlns:a16="http://schemas.microsoft.com/office/drawing/2014/main" id="{57302A9E-1D24-0769-BB3F-FA0B705F9E30}"/>
              </a:ext>
            </a:extLst>
          </p:cNvPr>
          <p:cNvSpPr txBox="1"/>
          <p:nvPr/>
        </p:nvSpPr>
        <p:spPr>
          <a:xfrm>
            <a:off x="8413824" y="193254"/>
            <a:ext cx="2685725" cy="4893647"/>
          </a:xfrm>
          <a:prstGeom prst="rect">
            <a:avLst/>
          </a:prstGeom>
          <a:noFill/>
        </p:spPr>
        <p:txBody>
          <a:bodyPr wrap="square">
            <a:spAutoFit/>
          </a:bodyPr>
          <a:lstStyle/>
          <a:p>
            <a:r>
              <a:rPr lang="en-US" sz="1400" b="0" i="0" dirty="0">
                <a:solidFill>
                  <a:schemeClr val="accent6">
                    <a:lumMod val="60000"/>
                    <a:lumOff val="40000"/>
                  </a:schemeClr>
                </a:solidFill>
                <a:effectLst/>
                <a:latin typeface="Arial" panose="020B0604020202020204" pitchFamily="34" charset="0"/>
                <a:cs typeface="Arial" panose="020B0604020202020204" pitchFamily="34" charset="0"/>
              </a:rPr>
              <a:t>Merci</a:t>
            </a:r>
            <a:endParaRPr lang="el-GR" sz="1400" b="0" i="0" dirty="0">
              <a:solidFill>
                <a:schemeClr val="accent6">
                  <a:lumMod val="60000"/>
                  <a:lumOff val="40000"/>
                </a:schemeClr>
              </a:solidFill>
              <a:effectLst/>
              <a:latin typeface="Arial" panose="020B0604020202020204" pitchFamily="34" charset="0"/>
              <a:cs typeface="Arial" panose="020B0604020202020204" pitchFamily="34" charset="0"/>
            </a:endParaRPr>
          </a:p>
          <a:p>
            <a:r>
              <a:rPr lang="el-GR" sz="1400" dirty="0">
                <a:solidFill>
                  <a:schemeClr val="accent6">
                    <a:lumMod val="60000"/>
                    <a:lumOff val="40000"/>
                  </a:schemeClr>
                </a:solidFill>
                <a:latin typeface="Arial" panose="020B0604020202020204" pitchFamily="34" charset="0"/>
                <a:cs typeface="Arial" panose="020B0604020202020204" pitchFamily="34" charset="0"/>
              </a:rPr>
              <a:t>           </a:t>
            </a:r>
            <a:r>
              <a:rPr lang="en-US" sz="1400" dirty="0">
                <a:solidFill>
                  <a:schemeClr val="accent6">
                    <a:lumMod val="60000"/>
                    <a:lumOff val="40000"/>
                  </a:schemeClr>
                </a:solidFill>
                <a:latin typeface="Arial" panose="020B0604020202020204" pitchFamily="34" charset="0"/>
                <a:cs typeface="Arial" panose="020B0604020202020204" pitchFamily="34" charset="0"/>
              </a:rPr>
              <a:t>Danke</a:t>
            </a:r>
            <a:endParaRPr lang="el-GR" sz="1400" dirty="0">
              <a:solidFill>
                <a:schemeClr val="accent6">
                  <a:lumMod val="60000"/>
                  <a:lumOff val="40000"/>
                </a:schemeClr>
              </a:solidFill>
              <a:latin typeface="Arial" panose="020B0604020202020204" pitchFamily="34" charset="0"/>
              <a:cs typeface="Arial" panose="020B0604020202020204" pitchFamily="34" charset="0"/>
            </a:endParaRPr>
          </a:p>
          <a:p>
            <a:r>
              <a:rPr lang="el-GR" sz="1400" dirty="0">
                <a:solidFill>
                  <a:schemeClr val="accent6">
                    <a:lumMod val="60000"/>
                    <a:lumOff val="40000"/>
                  </a:schemeClr>
                </a:solidFill>
                <a:latin typeface="Arial" panose="020B0604020202020204" pitchFamily="34" charset="0"/>
                <a:cs typeface="Arial" panose="020B0604020202020204" pitchFamily="34" charset="0"/>
              </a:rPr>
              <a:t>                       </a:t>
            </a:r>
            <a:r>
              <a:rPr lang="en-US" sz="1400" dirty="0">
                <a:solidFill>
                  <a:schemeClr val="accent6">
                    <a:lumMod val="60000"/>
                    <a:lumOff val="40000"/>
                  </a:schemeClr>
                </a:solidFill>
                <a:latin typeface="Arial" panose="020B0604020202020204" pitchFamily="34" charset="0"/>
                <a:cs typeface="Arial" panose="020B0604020202020204" pitchFamily="34" charset="0"/>
              </a:rPr>
              <a:t>Tak</a:t>
            </a:r>
          </a:p>
          <a:p>
            <a:r>
              <a:rPr lang="az-Cyrl-AZ" sz="1400" dirty="0">
                <a:solidFill>
                  <a:schemeClr val="accent6">
                    <a:lumMod val="60000"/>
                    <a:lumOff val="40000"/>
                  </a:schemeClr>
                </a:solidFill>
                <a:latin typeface="Arial" panose="020B0604020202020204" pitchFamily="34" charset="0"/>
                <a:cs typeface="Arial" panose="020B0604020202020204" pitchFamily="34" charset="0"/>
              </a:rPr>
              <a:t>Благодаря</a:t>
            </a:r>
            <a:endParaRPr lang="en-US" sz="1400" dirty="0">
              <a:solidFill>
                <a:schemeClr val="accent6">
                  <a:lumMod val="60000"/>
                  <a:lumOff val="40000"/>
                </a:schemeClr>
              </a:solidFill>
              <a:latin typeface="Arial" panose="020B0604020202020204" pitchFamily="34" charset="0"/>
              <a:cs typeface="Arial" panose="020B0604020202020204" pitchFamily="34" charset="0"/>
            </a:endParaRPr>
          </a:p>
          <a:p>
            <a:r>
              <a:rPr lang="en-US" sz="1400" dirty="0">
                <a:solidFill>
                  <a:schemeClr val="accent6">
                    <a:lumMod val="60000"/>
                    <a:lumOff val="40000"/>
                  </a:schemeClr>
                </a:solidFill>
                <a:latin typeface="Arial" panose="020B0604020202020204" pitchFamily="34" charset="0"/>
                <a:cs typeface="Arial" panose="020B0604020202020204" pitchFamily="34" charset="0"/>
              </a:rPr>
              <a:t>                      </a:t>
            </a:r>
            <a:r>
              <a:rPr lang="en-US" sz="1400" dirty="0" err="1">
                <a:solidFill>
                  <a:schemeClr val="accent6">
                    <a:lumMod val="60000"/>
                    <a:lumOff val="40000"/>
                  </a:schemeClr>
                </a:solidFill>
                <a:latin typeface="Arial" panose="020B0604020202020204" pitchFamily="34" charset="0"/>
                <a:cs typeface="Arial" panose="020B0604020202020204" pitchFamily="34" charset="0"/>
              </a:rPr>
              <a:t>Aitäh</a:t>
            </a:r>
            <a:endParaRPr lang="en-US" sz="1400" dirty="0">
              <a:solidFill>
                <a:schemeClr val="accent6">
                  <a:lumMod val="60000"/>
                  <a:lumOff val="40000"/>
                </a:schemeClr>
              </a:solidFill>
              <a:latin typeface="Arial" panose="020B0604020202020204" pitchFamily="34" charset="0"/>
              <a:cs typeface="Arial" panose="020B0604020202020204" pitchFamily="34" charset="0"/>
            </a:endParaRPr>
          </a:p>
          <a:p>
            <a:r>
              <a:rPr lang="en-US" sz="1400" dirty="0">
                <a:solidFill>
                  <a:schemeClr val="accent6">
                    <a:lumMod val="60000"/>
                    <a:lumOff val="40000"/>
                  </a:schemeClr>
                </a:solidFill>
                <a:latin typeface="Arial" panose="020B0604020202020204" pitchFamily="34" charset="0"/>
                <a:cs typeface="Arial" panose="020B0604020202020204" pitchFamily="34" charset="0"/>
              </a:rPr>
              <a:t>Gracias </a:t>
            </a:r>
          </a:p>
          <a:p>
            <a:r>
              <a:rPr lang="en-US" sz="1400" dirty="0">
                <a:solidFill>
                  <a:schemeClr val="accent6">
                    <a:lumMod val="60000"/>
                    <a:lumOff val="40000"/>
                  </a:schemeClr>
                </a:solidFill>
                <a:latin typeface="Arial" panose="020B0604020202020204" pitchFamily="34" charset="0"/>
                <a:cs typeface="Arial" panose="020B0604020202020204" pitchFamily="34" charset="0"/>
              </a:rPr>
              <a:t>         Go </a:t>
            </a:r>
            <a:r>
              <a:rPr lang="en-US" sz="1400" dirty="0" err="1">
                <a:solidFill>
                  <a:schemeClr val="accent6">
                    <a:lumMod val="60000"/>
                    <a:lumOff val="40000"/>
                  </a:schemeClr>
                </a:solidFill>
                <a:latin typeface="Arial" panose="020B0604020202020204" pitchFamily="34" charset="0"/>
                <a:cs typeface="Arial" panose="020B0604020202020204" pitchFamily="34" charset="0"/>
              </a:rPr>
              <a:t>raibh</a:t>
            </a:r>
            <a:r>
              <a:rPr lang="en-US" sz="1400" dirty="0">
                <a:solidFill>
                  <a:schemeClr val="accent6">
                    <a:lumMod val="60000"/>
                    <a:lumOff val="40000"/>
                  </a:schemeClr>
                </a:solidFill>
                <a:latin typeface="Arial" panose="020B0604020202020204" pitchFamily="34" charset="0"/>
                <a:cs typeface="Arial" panose="020B0604020202020204" pitchFamily="34" charset="0"/>
              </a:rPr>
              <a:t> </a:t>
            </a:r>
            <a:r>
              <a:rPr lang="en-US" sz="1400" dirty="0" err="1">
                <a:solidFill>
                  <a:schemeClr val="accent6">
                    <a:lumMod val="60000"/>
                    <a:lumOff val="40000"/>
                  </a:schemeClr>
                </a:solidFill>
                <a:latin typeface="Arial" panose="020B0604020202020204" pitchFamily="34" charset="0"/>
                <a:cs typeface="Arial" panose="020B0604020202020204" pitchFamily="34" charset="0"/>
              </a:rPr>
              <a:t>maith</a:t>
            </a:r>
            <a:r>
              <a:rPr lang="en-US" sz="1400" dirty="0">
                <a:solidFill>
                  <a:schemeClr val="accent6">
                    <a:lumMod val="60000"/>
                    <a:lumOff val="40000"/>
                  </a:schemeClr>
                </a:solidFill>
                <a:latin typeface="Arial" panose="020B0604020202020204" pitchFamily="34" charset="0"/>
                <a:cs typeface="Arial" panose="020B0604020202020204" pitchFamily="34" charset="0"/>
              </a:rPr>
              <a:t> </a:t>
            </a:r>
            <a:r>
              <a:rPr lang="en-US" sz="1400" dirty="0" err="1">
                <a:solidFill>
                  <a:schemeClr val="accent6">
                    <a:lumMod val="60000"/>
                    <a:lumOff val="40000"/>
                  </a:schemeClr>
                </a:solidFill>
                <a:latin typeface="Arial" panose="020B0604020202020204" pitchFamily="34" charset="0"/>
                <a:cs typeface="Arial" panose="020B0604020202020204" pitchFamily="34" charset="0"/>
              </a:rPr>
              <a:t>agat</a:t>
            </a:r>
            <a:endParaRPr lang="en-US" sz="1400" dirty="0">
              <a:solidFill>
                <a:schemeClr val="accent6">
                  <a:lumMod val="60000"/>
                  <a:lumOff val="40000"/>
                </a:schemeClr>
              </a:solidFill>
              <a:latin typeface="Arial" panose="020B0604020202020204" pitchFamily="34" charset="0"/>
              <a:cs typeface="Arial" panose="020B0604020202020204" pitchFamily="34" charset="0"/>
            </a:endParaRPr>
          </a:p>
          <a:p>
            <a:r>
              <a:rPr lang="en-US" sz="1400" dirty="0">
                <a:solidFill>
                  <a:schemeClr val="accent6">
                    <a:lumMod val="60000"/>
                    <a:lumOff val="40000"/>
                  </a:schemeClr>
                </a:solidFill>
                <a:latin typeface="Arial" panose="020B0604020202020204" pitchFamily="34" charset="0"/>
                <a:cs typeface="Arial" panose="020B0604020202020204" pitchFamily="34" charset="0"/>
              </a:rPr>
              <a:t>Grazie  </a:t>
            </a:r>
          </a:p>
          <a:p>
            <a:r>
              <a:rPr lang="en-US" sz="1400" dirty="0">
                <a:solidFill>
                  <a:schemeClr val="accent6">
                    <a:lumMod val="60000"/>
                    <a:lumOff val="40000"/>
                  </a:schemeClr>
                </a:solidFill>
                <a:latin typeface="Arial" panose="020B0604020202020204" pitchFamily="34" charset="0"/>
                <a:cs typeface="Arial" panose="020B0604020202020204" pitchFamily="34" charset="0"/>
              </a:rPr>
              <a:t>            Hvala</a:t>
            </a:r>
          </a:p>
          <a:p>
            <a:r>
              <a:rPr lang="en-US" sz="1400" dirty="0">
                <a:solidFill>
                  <a:schemeClr val="accent6">
                    <a:lumMod val="60000"/>
                    <a:lumOff val="40000"/>
                  </a:schemeClr>
                </a:solidFill>
                <a:latin typeface="Arial" panose="020B0604020202020204" pitchFamily="34" charset="0"/>
                <a:cs typeface="Arial" panose="020B0604020202020204" pitchFamily="34" charset="0"/>
              </a:rPr>
              <a:t>                           </a:t>
            </a:r>
            <a:r>
              <a:rPr lang="en-US" sz="1400" dirty="0" err="1">
                <a:solidFill>
                  <a:schemeClr val="accent6">
                    <a:lumMod val="60000"/>
                    <a:lumOff val="40000"/>
                  </a:schemeClr>
                </a:solidFill>
                <a:latin typeface="Arial" panose="020B0604020202020204" pitchFamily="34" charset="0"/>
                <a:cs typeface="Arial" panose="020B0604020202020204" pitchFamily="34" charset="0"/>
              </a:rPr>
              <a:t>Paldies</a:t>
            </a:r>
            <a:endParaRPr lang="en-US" sz="1400" dirty="0">
              <a:solidFill>
                <a:schemeClr val="accent6">
                  <a:lumMod val="60000"/>
                  <a:lumOff val="40000"/>
                </a:schemeClr>
              </a:solidFill>
              <a:latin typeface="Arial" panose="020B0604020202020204" pitchFamily="34" charset="0"/>
              <a:cs typeface="Arial" panose="020B0604020202020204" pitchFamily="34" charset="0"/>
            </a:endParaRPr>
          </a:p>
          <a:p>
            <a:r>
              <a:rPr lang="en-US" sz="1400" dirty="0" err="1">
                <a:solidFill>
                  <a:schemeClr val="accent6">
                    <a:lumMod val="60000"/>
                    <a:lumOff val="40000"/>
                  </a:schemeClr>
                </a:solidFill>
                <a:latin typeface="Arial" panose="020B0604020202020204" pitchFamily="34" charset="0"/>
                <a:cs typeface="Arial" panose="020B0604020202020204" pitchFamily="34" charset="0"/>
              </a:rPr>
              <a:t>Ačiū</a:t>
            </a:r>
            <a:r>
              <a:rPr lang="en-US" sz="1400" dirty="0">
                <a:solidFill>
                  <a:schemeClr val="accent6">
                    <a:lumMod val="60000"/>
                    <a:lumOff val="40000"/>
                  </a:schemeClr>
                </a:solidFill>
                <a:latin typeface="Arial" panose="020B0604020202020204" pitchFamily="34" charset="0"/>
                <a:cs typeface="Arial" panose="020B0604020202020204" pitchFamily="34" charset="0"/>
              </a:rPr>
              <a:t>      </a:t>
            </a:r>
            <a:r>
              <a:rPr lang="en-US" sz="1400" dirty="0" err="1">
                <a:solidFill>
                  <a:schemeClr val="accent6">
                    <a:lumMod val="60000"/>
                    <a:lumOff val="40000"/>
                  </a:schemeClr>
                </a:solidFill>
                <a:latin typeface="Arial" panose="020B0604020202020204" pitchFamily="34" charset="0"/>
                <a:cs typeface="Arial" panose="020B0604020202020204" pitchFamily="34" charset="0"/>
              </a:rPr>
              <a:t>Grazzi</a:t>
            </a:r>
            <a:endParaRPr lang="en-US" sz="1400" dirty="0">
              <a:solidFill>
                <a:schemeClr val="accent6">
                  <a:lumMod val="60000"/>
                  <a:lumOff val="40000"/>
                </a:schemeClr>
              </a:solidFill>
              <a:latin typeface="Arial" panose="020B0604020202020204" pitchFamily="34" charset="0"/>
              <a:cs typeface="Arial" panose="020B0604020202020204" pitchFamily="34" charset="0"/>
            </a:endParaRPr>
          </a:p>
          <a:p>
            <a:r>
              <a:rPr lang="en-US" sz="1400" dirty="0">
                <a:solidFill>
                  <a:schemeClr val="accent6">
                    <a:lumMod val="60000"/>
                    <a:lumOff val="40000"/>
                  </a:schemeClr>
                </a:solidFill>
                <a:latin typeface="Arial" panose="020B0604020202020204" pitchFamily="34" charset="0"/>
                <a:cs typeface="Arial" panose="020B0604020202020204" pitchFamily="34" charset="0"/>
              </a:rPr>
              <a:t>                             Dank je</a:t>
            </a:r>
          </a:p>
          <a:p>
            <a:r>
              <a:rPr lang="en-US" sz="1400" dirty="0" err="1">
                <a:solidFill>
                  <a:schemeClr val="accent6">
                    <a:lumMod val="60000"/>
                    <a:lumOff val="40000"/>
                  </a:schemeClr>
                </a:solidFill>
                <a:latin typeface="Arial" panose="020B0604020202020204" pitchFamily="34" charset="0"/>
                <a:cs typeface="Arial" panose="020B0604020202020204" pitchFamily="34" charset="0"/>
              </a:rPr>
              <a:t>Köszönöm</a:t>
            </a:r>
            <a:endParaRPr lang="en-US" sz="1400" dirty="0">
              <a:solidFill>
                <a:schemeClr val="accent6">
                  <a:lumMod val="60000"/>
                  <a:lumOff val="40000"/>
                </a:schemeClr>
              </a:solidFill>
              <a:latin typeface="Arial" panose="020B0604020202020204" pitchFamily="34" charset="0"/>
              <a:cs typeface="Arial" panose="020B0604020202020204" pitchFamily="34" charset="0"/>
            </a:endParaRPr>
          </a:p>
          <a:p>
            <a:r>
              <a:rPr lang="en-US" sz="1400" dirty="0">
                <a:solidFill>
                  <a:srgbClr val="0A0A0A"/>
                </a:solidFill>
                <a:latin typeface="Arial" panose="020B0604020202020204" pitchFamily="34" charset="0"/>
                <a:cs typeface="Arial" panose="020B0604020202020204" pitchFamily="34" charset="0"/>
              </a:rPr>
              <a:t>                        </a:t>
            </a:r>
            <a:r>
              <a:rPr lang="en-US" sz="1400" dirty="0" err="1">
                <a:solidFill>
                  <a:srgbClr val="0A0A0A"/>
                </a:solidFill>
                <a:latin typeface="Arial" panose="020B0604020202020204" pitchFamily="34" charset="0"/>
                <a:cs typeface="Arial" panose="020B0604020202020204" pitchFamily="34" charset="0"/>
              </a:rPr>
              <a:t>Dziękuję</a:t>
            </a:r>
            <a:endParaRPr lang="en-US" sz="1400" dirty="0">
              <a:solidFill>
                <a:srgbClr val="0A0A0A"/>
              </a:solidFill>
              <a:latin typeface="Arial" panose="020B0604020202020204" pitchFamily="34" charset="0"/>
              <a:cs typeface="Arial" panose="020B0604020202020204" pitchFamily="34" charset="0"/>
            </a:endParaRPr>
          </a:p>
          <a:p>
            <a:r>
              <a:rPr lang="en-US" sz="1400" dirty="0" err="1">
                <a:solidFill>
                  <a:schemeClr val="accent6">
                    <a:lumMod val="60000"/>
                    <a:lumOff val="40000"/>
                  </a:schemeClr>
                </a:solidFill>
                <a:latin typeface="Arial" panose="020B0604020202020204" pitchFamily="34" charset="0"/>
                <a:cs typeface="Arial" panose="020B0604020202020204" pitchFamily="34" charset="0"/>
              </a:rPr>
              <a:t>Obr</a:t>
            </a:r>
            <a:r>
              <a:rPr lang="en-US" sz="1400" dirty="0" err="1">
                <a:solidFill>
                  <a:srgbClr val="0A0A0A"/>
                </a:solidFill>
                <a:latin typeface="Arial" panose="020B0604020202020204" pitchFamily="34" charset="0"/>
                <a:cs typeface="Arial" panose="020B0604020202020204" pitchFamily="34" charset="0"/>
              </a:rPr>
              <a:t>igado</a:t>
            </a:r>
            <a:r>
              <a:rPr lang="en-US" sz="1400" dirty="0">
                <a:solidFill>
                  <a:srgbClr val="0A0A0A"/>
                </a:solidFill>
                <a:latin typeface="Arial" panose="020B0604020202020204" pitchFamily="34" charset="0"/>
                <a:cs typeface="Arial" panose="020B0604020202020204" pitchFamily="34" charset="0"/>
              </a:rPr>
              <a:t>   </a:t>
            </a:r>
          </a:p>
          <a:p>
            <a:r>
              <a:rPr lang="en-US" sz="1400" dirty="0">
                <a:solidFill>
                  <a:srgbClr val="0A0A0A"/>
                </a:solidFill>
                <a:latin typeface="Arial" panose="020B0604020202020204" pitchFamily="34" charset="0"/>
                <a:cs typeface="Arial" panose="020B0604020202020204" pitchFamily="34" charset="0"/>
              </a:rPr>
              <a:t>                  </a:t>
            </a:r>
            <a:r>
              <a:rPr lang="en-US" sz="1400" dirty="0" err="1">
                <a:solidFill>
                  <a:srgbClr val="0A0A0A"/>
                </a:solidFill>
                <a:latin typeface="Arial" panose="020B0604020202020204" pitchFamily="34" charset="0"/>
                <a:cs typeface="Arial" panose="020B0604020202020204" pitchFamily="34" charset="0"/>
              </a:rPr>
              <a:t>Obrigada</a:t>
            </a:r>
            <a:endParaRPr lang="en-US" sz="1400" dirty="0">
              <a:solidFill>
                <a:srgbClr val="0A0A0A"/>
              </a:solidFill>
              <a:latin typeface="Arial" panose="020B0604020202020204" pitchFamily="34" charset="0"/>
              <a:cs typeface="Arial" panose="020B0604020202020204" pitchFamily="34" charset="0"/>
            </a:endParaRPr>
          </a:p>
          <a:p>
            <a:r>
              <a:rPr lang="en-US" sz="1400" dirty="0" err="1">
                <a:solidFill>
                  <a:srgbClr val="0A0A0A"/>
                </a:solidFill>
                <a:latin typeface="Arial" panose="020B0604020202020204" pitchFamily="34" charset="0"/>
                <a:cs typeface="Arial" panose="020B0604020202020204" pitchFamily="34" charset="0"/>
              </a:rPr>
              <a:t>Mulțumesc</a:t>
            </a:r>
            <a:endParaRPr lang="en-US" sz="1400" dirty="0">
              <a:solidFill>
                <a:srgbClr val="0A0A0A"/>
              </a:solidFill>
              <a:latin typeface="Arial" panose="020B0604020202020204" pitchFamily="34" charset="0"/>
              <a:cs typeface="Arial" panose="020B0604020202020204" pitchFamily="34" charset="0"/>
            </a:endParaRPr>
          </a:p>
          <a:p>
            <a:r>
              <a:rPr lang="en-US" sz="1400" dirty="0">
                <a:solidFill>
                  <a:srgbClr val="0A0A0A"/>
                </a:solidFill>
                <a:latin typeface="Arial" panose="020B0604020202020204" pitchFamily="34" charset="0"/>
                <a:cs typeface="Arial" panose="020B0604020202020204" pitchFamily="34" charset="0"/>
              </a:rPr>
              <a:t>                     </a:t>
            </a:r>
            <a:r>
              <a:rPr lang="en-US" sz="1400" dirty="0" err="1">
                <a:solidFill>
                  <a:srgbClr val="0A0A0A"/>
                </a:solidFill>
                <a:latin typeface="Arial" panose="020B0604020202020204" pitchFamily="34" charset="0"/>
                <a:cs typeface="Arial" panose="020B0604020202020204" pitchFamily="34" charset="0"/>
              </a:rPr>
              <a:t>Ďakujem</a:t>
            </a:r>
            <a:endParaRPr lang="en-US" sz="1400" dirty="0">
              <a:solidFill>
                <a:srgbClr val="0A0A0A"/>
              </a:solidFill>
              <a:latin typeface="Arial" panose="020B0604020202020204" pitchFamily="34" charset="0"/>
              <a:cs typeface="Arial" panose="020B0604020202020204" pitchFamily="34" charset="0"/>
            </a:endParaRPr>
          </a:p>
          <a:p>
            <a:r>
              <a:rPr lang="en-US" sz="1400" dirty="0">
                <a:solidFill>
                  <a:srgbClr val="0A0A0A"/>
                </a:solidFill>
                <a:latin typeface="Arial" panose="020B0604020202020204" pitchFamily="34" charset="0"/>
                <a:cs typeface="Arial" panose="020B0604020202020204" pitchFamily="34" charset="0"/>
              </a:rPr>
              <a:t>Hvala                           Tack</a:t>
            </a:r>
          </a:p>
          <a:p>
            <a:r>
              <a:rPr lang="en-US" sz="1400" dirty="0">
                <a:solidFill>
                  <a:srgbClr val="0A0A0A"/>
                </a:solidFill>
                <a:latin typeface="Arial" panose="020B0604020202020204" pitchFamily="34" charset="0"/>
                <a:cs typeface="Arial" panose="020B0604020202020204" pitchFamily="34" charset="0"/>
              </a:rPr>
              <a:t>          </a:t>
            </a:r>
            <a:r>
              <a:rPr lang="en-US" sz="1400" dirty="0" err="1">
                <a:solidFill>
                  <a:srgbClr val="0A0A0A"/>
                </a:solidFill>
                <a:latin typeface="Arial" panose="020B0604020202020204" pitchFamily="34" charset="0"/>
                <a:cs typeface="Arial" panose="020B0604020202020204" pitchFamily="34" charset="0"/>
              </a:rPr>
              <a:t>Děkuju</a:t>
            </a:r>
            <a:endParaRPr lang="en-US" sz="1400" dirty="0">
              <a:solidFill>
                <a:srgbClr val="0A0A0A"/>
              </a:solidFill>
              <a:latin typeface="Arial" panose="020B0604020202020204" pitchFamily="34" charset="0"/>
              <a:cs typeface="Arial" panose="020B0604020202020204" pitchFamily="34" charset="0"/>
            </a:endParaRPr>
          </a:p>
          <a:p>
            <a:r>
              <a:rPr lang="en-US" sz="1400" dirty="0">
                <a:solidFill>
                  <a:srgbClr val="0A0A0A"/>
                </a:solidFill>
                <a:latin typeface="Arial" panose="020B0604020202020204" pitchFamily="34" charset="0"/>
                <a:cs typeface="Arial" panose="020B0604020202020204" pitchFamily="34" charset="0"/>
              </a:rPr>
              <a:t>                          </a:t>
            </a:r>
            <a:r>
              <a:rPr lang="en-US" sz="1400" dirty="0">
                <a:solidFill>
                  <a:schemeClr val="accent6">
                    <a:lumMod val="60000"/>
                    <a:lumOff val="40000"/>
                  </a:schemeClr>
                </a:solidFill>
                <a:latin typeface="Arial" panose="020B0604020202020204" pitchFamily="34" charset="0"/>
                <a:cs typeface="Arial" panose="020B0604020202020204" pitchFamily="34" charset="0"/>
              </a:rPr>
              <a:t>Kiitos</a:t>
            </a:r>
          </a:p>
          <a:p>
            <a:r>
              <a:rPr lang="en-US" dirty="0">
                <a:solidFill>
                  <a:srgbClr val="0A0A0A"/>
                </a:solidFill>
                <a:latin typeface="Google Sans"/>
              </a:rPr>
              <a:t>                 </a:t>
            </a:r>
            <a:endParaRPr lang="en-US" dirty="0"/>
          </a:p>
        </p:txBody>
      </p:sp>
    </p:spTree>
    <p:extLst>
      <p:ext uri="{BB962C8B-B14F-4D97-AF65-F5344CB8AC3E}">
        <p14:creationId xmlns:p14="http://schemas.microsoft.com/office/powerpoint/2010/main" val="40897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9D9F7-7C79-7700-8C3E-5ADA0745106D}"/>
            </a:ext>
          </a:extLst>
        </p:cNvPr>
        <p:cNvGrpSpPr/>
        <p:nvPr/>
      </p:nvGrpSpPr>
      <p:grpSpPr>
        <a:xfrm>
          <a:off x="0" y="0"/>
          <a:ext cx="0" cy="0"/>
          <a:chOff x="0" y="0"/>
          <a:chExt cx="0" cy="0"/>
        </a:xfrm>
      </p:grpSpPr>
      <p:pic>
        <p:nvPicPr>
          <p:cNvPr id="2" name="Εικόνα 1">
            <a:extLst>
              <a:ext uri="{FF2B5EF4-FFF2-40B4-BE49-F238E27FC236}">
                <a16:creationId xmlns:a16="http://schemas.microsoft.com/office/drawing/2014/main" id="{C12AC4DB-A77D-4109-5450-3918BAE6DC90}"/>
              </a:ext>
            </a:extLst>
          </p:cNvPr>
          <p:cNvPicPr>
            <a:picLocks noChangeAspect="1"/>
          </p:cNvPicPr>
          <p:nvPr/>
        </p:nvPicPr>
        <p:blipFill>
          <a:blip r:embed="rId2"/>
          <a:stretch>
            <a:fillRect/>
          </a:stretch>
        </p:blipFill>
        <p:spPr>
          <a:xfrm>
            <a:off x="2477162" y="715505"/>
            <a:ext cx="7237675" cy="5622234"/>
          </a:xfrm>
          <a:prstGeom prst="rect">
            <a:avLst/>
          </a:prstGeom>
        </p:spPr>
      </p:pic>
      <p:sp>
        <p:nvSpPr>
          <p:cNvPr id="3" name="Τίτλος 2">
            <a:extLst>
              <a:ext uri="{FF2B5EF4-FFF2-40B4-BE49-F238E27FC236}">
                <a16:creationId xmlns:a16="http://schemas.microsoft.com/office/drawing/2014/main" id="{D4EB4FA5-E788-83A3-464B-4C43BD4337BF}"/>
              </a:ext>
            </a:extLst>
          </p:cNvPr>
          <p:cNvSpPr>
            <a:spLocks noGrp="1"/>
          </p:cNvSpPr>
          <p:nvPr>
            <p:ph type="title"/>
          </p:nvPr>
        </p:nvSpPr>
        <p:spPr>
          <a:xfrm>
            <a:off x="777766" y="305964"/>
            <a:ext cx="10867696" cy="409541"/>
          </a:xfrm>
        </p:spPr>
        <p:txBody>
          <a:bodyPr>
            <a:noAutofit/>
          </a:bodyPr>
          <a:lstStyle/>
          <a:p>
            <a:pPr algn="ctr"/>
            <a:r>
              <a:rPr lang="en-US" sz="1400" b="1" dirty="0">
                <a:solidFill>
                  <a:srgbClr val="0070C0"/>
                </a:solidFill>
                <a:latin typeface="Arial" panose="020B0604020202020204" pitchFamily="34" charset="0"/>
                <a:cs typeface="Arial" panose="020B0604020202020204" pitchFamily="34" charset="0"/>
                <a:hlinkClick r:id="rId3"/>
              </a:rPr>
              <a:t>https://ops.gr/wp-content/uploads/2025/01/EGXEIR_XR_21-27_TDP.pdf</a:t>
            </a:r>
            <a:r>
              <a:rPr lang="el-GR" sz="1400" b="1"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89601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C54ED-0E6F-BF39-FFA2-6511049EE965}"/>
            </a:ext>
          </a:extLst>
        </p:cNvPr>
        <p:cNvGrpSpPr/>
        <p:nvPr/>
      </p:nvGrpSpPr>
      <p:grpSpPr>
        <a:xfrm>
          <a:off x="0" y="0"/>
          <a:ext cx="0" cy="0"/>
          <a:chOff x="0" y="0"/>
          <a:chExt cx="0" cy="0"/>
        </a:xfrm>
      </p:grpSpPr>
      <p:sp>
        <p:nvSpPr>
          <p:cNvPr id="3" name="Τίτλος 2">
            <a:extLst>
              <a:ext uri="{FF2B5EF4-FFF2-40B4-BE49-F238E27FC236}">
                <a16:creationId xmlns:a16="http://schemas.microsoft.com/office/drawing/2014/main" id="{9C56B857-E0E6-B1D5-8EF4-3DFDA0E50143}"/>
              </a:ext>
            </a:extLst>
          </p:cNvPr>
          <p:cNvSpPr>
            <a:spLocks noGrp="1"/>
          </p:cNvSpPr>
          <p:nvPr>
            <p:ph type="title"/>
          </p:nvPr>
        </p:nvSpPr>
        <p:spPr>
          <a:xfrm>
            <a:off x="777766" y="305964"/>
            <a:ext cx="10867696" cy="409541"/>
          </a:xfrm>
        </p:spPr>
        <p:txBody>
          <a:bodyPr>
            <a:noAutofit/>
          </a:bodyPr>
          <a:lstStyle/>
          <a:p>
            <a:pPr algn="ctr"/>
            <a:r>
              <a:rPr lang="en-US" sz="1400" b="1" dirty="0">
                <a:solidFill>
                  <a:srgbClr val="0070C0"/>
                </a:solidFill>
                <a:latin typeface="Arial" panose="020B0604020202020204" pitchFamily="34" charset="0"/>
                <a:cs typeface="Arial" panose="020B0604020202020204" pitchFamily="34" charset="0"/>
                <a:hlinkClick r:id="rId2"/>
              </a:rPr>
              <a:t>https://ops.gr/wp-content/uploads/2025/01/EGXEIR_XR_21-27_TDP.pdf</a:t>
            </a:r>
            <a:r>
              <a:rPr lang="el-GR" sz="1400" b="1" dirty="0">
                <a:solidFill>
                  <a:srgbClr val="0070C0"/>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3D6D48C1-B08D-9A1B-4CBA-AD527AF44DB4}"/>
              </a:ext>
            </a:extLst>
          </p:cNvPr>
          <p:cNvSpPr txBox="1"/>
          <p:nvPr/>
        </p:nvSpPr>
        <p:spPr>
          <a:xfrm>
            <a:off x="3048755" y="615108"/>
            <a:ext cx="6097508" cy="5632311"/>
          </a:xfrm>
          <a:prstGeom prst="rect">
            <a:avLst/>
          </a:prstGeom>
          <a:noFill/>
        </p:spPr>
        <p:txBody>
          <a:bodyPr wrap="square">
            <a:spAutoFit/>
          </a:bodyPr>
          <a:lstStyle/>
          <a:p>
            <a:pPr marL="342900" lvl="0" indent="-342900">
              <a:spcBef>
                <a:spcPts val="1210"/>
              </a:spcBef>
              <a:buSzPts val="1000"/>
              <a:buFont typeface="Calibri" panose="020F0502020204030204" pitchFamily="34" charset="0"/>
              <a:buAutoNum type="arabicPeriod"/>
              <a:tabLst>
                <a:tab pos="345440" algn="l"/>
                <a:tab pos="6026785" algn="r"/>
              </a:tabLst>
            </a:pPr>
            <a:r>
              <a:rPr lang="el-GR" sz="1000" b="1" u="none" strike="noStrike" spc="-10" dirty="0">
                <a:effectLst/>
                <a:latin typeface="Calibri" panose="020F0502020204030204" pitchFamily="34" charset="0"/>
                <a:ea typeface="Calibri" panose="020F0502020204030204" pitchFamily="34" charset="0"/>
                <a:hlinkClick r:id="rId3" action="ppaction://hlinkfile"/>
              </a:rPr>
              <a:t>Εισαγωγή</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3" action="ppaction://hlinkfile"/>
              </a:rPr>
              <a:t>	</a:t>
            </a:r>
            <a:r>
              <a:rPr lang="el-GR" sz="1000" b="1" u="none" strike="noStrike" spc="-50" dirty="0">
                <a:effectLst/>
                <a:latin typeface="Calibri" panose="020F0502020204030204" pitchFamily="34" charset="0"/>
                <a:ea typeface="Calibri" panose="020F0502020204030204" pitchFamily="34" charset="0"/>
                <a:hlinkClick r:id="rId3" action="ppaction://hlinkfile"/>
              </a:rPr>
              <a:t>5</a:t>
            </a:r>
            <a:endParaRPr lang="el-GR" sz="1000" b="1" spc="-5" dirty="0">
              <a:effectLst/>
              <a:latin typeface="Calibri" panose="020F0502020204030204" pitchFamily="34" charset="0"/>
              <a:ea typeface="Calibri" panose="020F0502020204030204" pitchFamily="34" charset="0"/>
            </a:endParaRPr>
          </a:p>
          <a:p>
            <a:pPr marL="342900" lvl="0" indent="-342900">
              <a:spcBef>
                <a:spcPts val="1445"/>
              </a:spcBef>
              <a:buSzPts val="1000"/>
              <a:buFont typeface="Calibri" panose="020F0502020204030204" pitchFamily="34" charset="0"/>
              <a:buAutoNum type="arabicPeriod"/>
              <a:tabLst>
                <a:tab pos="345440" algn="l"/>
                <a:tab pos="6026785" algn="r"/>
              </a:tabLst>
            </a:pPr>
            <a:r>
              <a:rPr lang="el-GR" sz="1000" b="1" u="none" strike="noStrike" spc="-10" dirty="0">
                <a:effectLst/>
                <a:latin typeface="Calibri" panose="020F0502020204030204" pitchFamily="34" charset="0"/>
                <a:ea typeface="Calibri" panose="020F0502020204030204" pitchFamily="34" charset="0"/>
                <a:hlinkClick r:id="rId4" action="ppaction://hlinkfile"/>
              </a:rPr>
              <a:t>Συντομογραφίες</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4" action="ppaction://hlinkfile"/>
              </a:rPr>
              <a:t>	</a:t>
            </a:r>
            <a:r>
              <a:rPr lang="el-GR" sz="1000" b="1" u="none" strike="noStrike" spc="-50" dirty="0">
                <a:effectLst/>
                <a:latin typeface="Calibri" panose="020F0502020204030204" pitchFamily="34" charset="0"/>
                <a:ea typeface="Calibri" panose="020F0502020204030204" pitchFamily="34" charset="0"/>
                <a:hlinkClick r:id="rId4" action="ppaction://hlinkfile"/>
              </a:rPr>
              <a:t>5</a:t>
            </a:r>
            <a:endParaRPr lang="el-GR" sz="1000" b="1" spc="-5" dirty="0">
              <a:effectLst/>
              <a:latin typeface="Calibri" panose="020F0502020204030204" pitchFamily="34" charset="0"/>
              <a:ea typeface="Calibri" panose="020F0502020204030204" pitchFamily="34" charset="0"/>
            </a:endParaRPr>
          </a:p>
          <a:p>
            <a:pPr marL="342900" lvl="0" indent="-342900">
              <a:spcBef>
                <a:spcPts val="1440"/>
              </a:spcBef>
              <a:buSzPts val="1000"/>
              <a:buFont typeface="Calibri" panose="020F0502020204030204" pitchFamily="34" charset="0"/>
              <a:buAutoNum type="arabicPeriod"/>
              <a:tabLst>
                <a:tab pos="345440" algn="l"/>
                <a:tab pos="6026785" algn="r"/>
              </a:tabLst>
            </a:pPr>
            <a:r>
              <a:rPr lang="el-GR" sz="1000" b="1" u="none" strike="noStrike" spc="-5" dirty="0">
                <a:effectLst/>
                <a:latin typeface="Calibri" panose="020F0502020204030204" pitchFamily="34" charset="0"/>
                <a:ea typeface="Calibri" panose="020F0502020204030204" pitchFamily="34" charset="0"/>
                <a:hlinkClick r:id="rId5" action="ppaction://hlinkfile"/>
              </a:rPr>
              <a:t>Δημιουργία</a:t>
            </a:r>
            <a:r>
              <a:rPr lang="el-GR" sz="1000" b="1" u="none" strike="noStrike" spc="-55" dirty="0">
                <a:effectLst/>
                <a:latin typeface="Calibri" panose="020F0502020204030204" pitchFamily="34" charset="0"/>
                <a:ea typeface="Calibri" panose="020F0502020204030204" pitchFamily="34" charset="0"/>
                <a:hlinkClick r:id="rId5" action="ppaction://hlinkfile"/>
              </a:rPr>
              <a:t> </a:t>
            </a:r>
            <a:r>
              <a:rPr lang="el-GR" sz="1000" b="1" u="none" strike="noStrike" spc="-5" dirty="0">
                <a:effectLst/>
                <a:latin typeface="Calibri" panose="020F0502020204030204" pitchFamily="34" charset="0"/>
                <a:ea typeface="Calibri" panose="020F0502020204030204" pitchFamily="34" charset="0"/>
                <a:hlinkClick r:id="rId5" action="ppaction://hlinkfile"/>
              </a:rPr>
              <a:t>&amp;</a:t>
            </a:r>
            <a:r>
              <a:rPr lang="el-GR" sz="1000" b="1" u="none" strike="noStrike" spc="-50" dirty="0">
                <a:effectLst/>
                <a:latin typeface="Calibri" panose="020F0502020204030204" pitchFamily="34" charset="0"/>
                <a:ea typeface="Calibri" panose="020F0502020204030204" pitchFamily="34" charset="0"/>
                <a:hlinkClick r:id="rId5" action="ppaction://hlinkfile"/>
              </a:rPr>
              <a:t> </a:t>
            </a:r>
            <a:r>
              <a:rPr lang="el-GR" sz="1000" b="1" u="none" strike="noStrike" spc="-5" dirty="0">
                <a:effectLst/>
                <a:latin typeface="Calibri" panose="020F0502020204030204" pitchFamily="34" charset="0"/>
                <a:ea typeface="Calibri" panose="020F0502020204030204" pitchFamily="34" charset="0"/>
                <a:hlinkClick r:id="rId5" action="ppaction://hlinkfile"/>
              </a:rPr>
              <a:t>Συμπλήρωση</a:t>
            </a:r>
            <a:r>
              <a:rPr lang="el-GR" sz="1000" b="1" u="none" strike="noStrike" spc="-45" dirty="0">
                <a:effectLst/>
                <a:latin typeface="Calibri" panose="020F0502020204030204" pitchFamily="34" charset="0"/>
                <a:ea typeface="Calibri" panose="020F0502020204030204" pitchFamily="34" charset="0"/>
                <a:hlinkClick r:id="rId5" action="ppaction://hlinkfile"/>
              </a:rPr>
              <a:t> </a:t>
            </a:r>
            <a:r>
              <a:rPr lang="el-GR" sz="1000" b="1" u="none" strike="noStrike" spc="-5" dirty="0">
                <a:effectLst/>
                <a:latin typeface="Calibri" panose="020F0502020204030204" pitchFamily="34" charset="0"/>
                <a:ea typeface="Calibri" panose="020F0502020204030204" pitchFamily="34" charset="0"/>
                <a:hlinkClick r:id="rId5" action="ppaction://hlinkfile"/>
              </a:rPr>
              <a:t>Τεχνικού</a:t>
            </a:r>
            <a:r>
              <a:rPr lang="el-GR" sz="1000" b="1" u="none" strike="noStrike" spc="-45" dirty="0">
                <a:effectLst/>
                <a:latin typeface="Calibri" panose="020F0502020204030204" pitchFamily="34" charset="0"/>
                <a:ea typeface="Calibri" panose="020F0502020204030204" pitchFamily="34" charset="0"/>
                <a:hlinkClick r:id="rId5" action="ppaction://hlinkfile"/>
              </a:rPr>
              <a:t> </a:t>
            </a:r>
            <a:r>
              <a:rPr lang="el-GR" sz="1000" b="1" u="none" strike="noStrike" spc="-5" dirty="0">
                <a:effectLst/>
                <a:latin typeface="Calibri" panose="020F0502020204030204" pitchFamily="34" charset="0"/>
                <a:ea typeface="Calibri" panose="020F0502020204030204" pitchFamily="34" charset="0"/>
                <a:hlinkClick r:id="rId5" action="ppaction://hlinkfile"/>
              </a:rPr>
              <a:t>Δελτίου</a:t>
            </a:r>
            <a:r>
              <a:rPr lang="el-GR" sz="1000" b="1" u="none" strike="noStrike" spc="-50" dirty="0">
                <a:effectLst/>
                <a:latin typeface="Calibri" panose="020F0502020204030204" pitchFamily="34" charset="0"/>
                <a:ea typeface="Calibri" panose="020F0502020204030204" pitchFamily="34" charset="0"/>
                <a:hlinkClick r:id="rId5" action="ppaction://hlinkfile"/>
              </a:rPr>
              <a:t> </a:t>
            </a:r>
            <a:r>
              <a:rPr lang="el-GR" sz="1000" b="1" u="none" strike="noStrike" spc="-10" dirty="0">
                <a:effectLst/>
                <a:latin typeface="Calibri" panose="020F0502020204030204" pitchFamily="34" charset="0"/>
                <a:ea typeface="Calibri" panose="020F0502020204030204" pitchFamily="34" charset="0"/>
                <a:hlinkClick r:id="rId5" action="ppaction://hlinkfile"/>
              </a:rPr>
              <a:t>Πράξης</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5" action="ppaction://hlinkfile"/>
              </a:rPr>
              <a:t>	</a:t>
            </a:r>
            <a:r>
              <a:rPr lang="el-GR" sz="1000" b="1" u="none" strike="noStrike" spc="-50" dirty="0">
                <a:effectLst/>
                <a:latin typeface="Calibri" panose="020F0502020204030204" pitchFamily="34" charset="0"/>
                <a:ea typeface="Calibri" panose="020F0502020204030204" pitchFamily="34" charset="0"/>
                <a:hlinkClick r:id="rId5" action="ppaction://hlinkfile"/>
              </a:rPr>
              <a:t>6</a:t>
            </a:r>
            <a:endParaRPr lang="el-GR" sz="1000" b="1" spc="-5" dirty="0">
              <a:effectLst/>
              <a:latin typeface="Calibri" panose="020F0502020204030204" pitchFamily="34" charset="0"/>
              <a:ea typeface="Calibri" panose="020F0502020204030204" pitchFamily="34" charset="0"/>
            </a:endParaRPr>
          </a:p>
          <a:p>
            <a:pPr marL="742950" lvl="1" indent="-285750">
              <a:spcBef>
                <a:spcPts val="845"/>
              </a:spcBef>
              <a:buSzPts val="1000"/>
              <a:buFont typeface="Calibri" panose="020F0502020204030204" pitchFamily="34" charset="0"/>
              <a:buAutoNum type="arabicPeriod"/>
              <a:tabLst>
                <a:tab pos="598170" algn="l"/>
                <a:tab pos="6026785" algn="r"/>
              </a:tabLst>
            </a:pPr>
            <a:r>
              <a:rPr lang="el-GR" sz="1000" b="1" u="none" strike="noStrike" spc="-10" dirty="0" err="1">
                <a:effectLst/>
                <a:latin typeface="Calibri" panose="020F0502020204030204" pitchFamily="34" charset="0"/>
                <a:ea typeface="Calibri" panose="020F0502020204030204" pitchFamily="34" charset="0"/>
                <a:hlinkClick r:id="rId6" action="ppaction://hlinkfile"/>
              </a:rPr>
              <a:t>Προαπαιτούμενα</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6" action="ppaction://hlinkfile"/>
              </a:rPr>
              <a:t>	</a:t>
            </a:r>
            <a:r>
              <a:rPr lang="el-GR" sz="1000" b="1" u="none" strike="noStrike" spc="-50" dirty="0">
                <a:effectLst/>
                <a:latin typeface="Calibri" panose="020F0502020204030204" pitchFamily="34" charset="0"/>
                <a:ea typeface="Calibri" panose="020F0502020204030204" pitchFamily="34" charset="0"/>
                <a:hlinkClick r:id="rId6" action="ppaction://hlinkfile"/>
              </a:rPr>
              <a:t>6</a:t>
            </a:r>
            <a:endParaRPr lang="el-GR" sz="1000" b="1" spc="-5" dirty="0">
              <a:effectLst/>
              <a:latin typeface="Calibri" panose="020F0502020204030204" pitchFamily="34" charset="0"/>
              <a:ea typeface="Calibri" panose="020F0502020204030204" pitchFamily="34" charset="0"/>
            </a:endParaRPr>
          </a:p>
          <a:p>
            <a:pPr marL="742950" lvl="1" indent="-285750">
              <a:spcBef>
                <a:spcPts val="845"/>
              </a:spcBef>
              <a:buSzPts val="1000"/>
              <a:buFont typeface="Calibri" panose="020F0502020204030204" pitchFamily="34" charset="0"/>
              <a:buAutoNum type="arabicPeriod"/>
              <a:tabLst>
                <a:tab pos="598170" algn="l"/>
                <a:tab pos="6026785" algn="r"/>
              </a:tabLst>
            </a:pPr>
            <a:r>
              <a:rPr lang="el-GR" sz="1000" b="1" u="none" strike="noStrike" spc="-5" dirty="0">
                <a:effectLst/>
                <a:latin typeface="Calibri" panose="020F0502020204030204" pitchFamily="34" charset="0"/>
                <a:ea typeface="Calibri" panose="020F0502020204030204" pitchFamily="34" charset="0"/>
                <a:hlinkClick r:id="rId7" action="ppaction://hlinkfile"/>
              </a:rPr>
              <a:t>Δημιουργία</a:t>
            </a:r>
            <a:r>
              <a:rPr lang="el-GR" sz="1000" b="1" u="none" strike="noStrike" spc="-60" dirty="0">
                <a:effectLst/>
                <a:latin typeface="Calibri" panose="020F0502020204030204" pitchFamily="34" charset="0"/>
                <a:ea typeface="Calibri" panose="020F0502020204030204" pitchFamily="34" charset="0"/>
                <a:hlinkClick r:id="rId7" action="ppaction://hlinkfile"/>
              </a:rPr>
              <a:t> </a:t>
            </a:r>
            <a:r>
              <a:rPr lang="el-GR" sz="1000" b="1" u="none" strike="noStrike" spc="-5" dirty="0">
                <a:effectLst/>
                <a:latin typeface="Calibri" panose="020F0502020204030204" pitchFamily="34" charset="0"/>
                <a:ea typeface="Calibri" panose="020F0502020204030204" pitchFamily="34" charset="0"/>
                <a:hlinkClick r:id="rId7" action="ppaction://hlinkfile"/>
              </a:rPr>
              <a:t>Τεχνικού</a:t>
            </a:r>
            <a:r>
              <a:rPr lang="el-GR" sz="1000" b="1" u="none" strike="noStrike" spc="-55" dirty="0">
                <a:effectLst/>
                <a:latin typeface="Calibri" panose="020F0502020204030204" pitchFamily="34" charset="0"/>
                <a:ea typeface="Calibri" panose="020F0502020204030204" pitchFamily="34" charset="0"/>
                <a:hlinkClick r:id="rId7" action="ppaction://hlinkfile"/>
              </a:rPr>
              <a:t> </a:t>
            </a:r>
            <a:r>
              <a:rPr lang="el-GR" sz="1000" b="1" u="none" strike="noStrike" spc="-5" dirty="0">
                <a:effectLst/>
                <a:latin typeface="Calibri" panose="020F0502020204030204" pitchFamily="34" charset="0"/>
                <a:ea typeface="Calibri" panose="020F0502020204030204" pitchFamily="34" charset="0"/>
                <a:hlinkClick r:id="rId7" action="ppaction://hlinkfile"/>
              </a:rPr>
              <a:t>Δελτίου</a:t>
            </a:r>
            <a:r>
              <a:rPr lang="el-GR" sz="1000" b="1" u="none" strike="noStrike" spc="-50" dirty="0">
                <a:effectLst/>
                <a:latin typeface="Calibri" panose="020F0502020204030204" pitchFamily="34" charset="0"/>
                <a:ea typeface="Calibri" panose="020F0502020204030204" pitchFamily="34" charset="0"/>
                <a:hlinkClick r:id="rId7" action="ppaction://hlinkfile"/>
              </a:rPr>
              <a:t> </a:t>
            </a:r>
            <a:r>
              <a:rPr lang="el-GR" sz="1000" b="1" u="none" strike="noStrike" spc="-10" dirty="0">
                <a:effectLst/>
                <a:latin typeface="Calibri" panose="020F0502020204030204" pitchFamily="34" charset="0"/>
                <a:ea typeface="Calibri" panose="020F0502020204030204" pitchFamily="34" charset="0"/>
                <a:hlinkClick r:id="rId7" action="ppaction://hlinkfile"/>
              </a:rPr>
              <a:t>Πράξης</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7" action="ppaction://hlinkfile"/>
              </a:rPr>
              <a:t>	</a:t>
            </a:r>
            <a:r>
              <a:rPr lang="el-GR" sz="1000" b="1" u="none" strike="noStrike" spc="-50" dirty="0">
                <a:effectLst/>
                <a:latin typeface="Calibri" panose="020F0502020204030204" pitchFamily="34" charset="0"/>
                <a:ea typeface="Calibri" panose="020F0502020204030204" pitchFamily="34" charset="0"/>
                <a:hlinkClick r:id="rId7" action="ppaction://hlinkfile"/>
              </a:rPr>
              <a:t>6</a:t>
            </a:r>
            <a:endParaRPr lang="el-GR" sz="1000" b="1" spc="-5" dirty="0">
              <a:effectLst/>
              <a:latin typeface="Calibri" panose="020F0502020204030204" pitchFamily="34" charset="0"/>
              <a:ea typeface="Calibri" panose="020F0502020204030204" pitchFamily="34" charset="0"/>
            </a:endParaRPr>
          </a:p>
          <a:p>
            <a:pPr marL="742950" lvl="1" indent="-285750">
              <a:spcBef>
                <a:spcPts val="840"/>
              </a:spcBef>
              <a:buSzPts val="1000"/>
              <a:buFont typeface="Calibri" panose="020F0502020204030204" pitchFamily="34" charset="0"/>
              <a:buAutoNum type="arabicPeriod"/>
              <a:tabLst>
                <a:tab pos="598170" algn="l"/>
                <a:tab pos="6026785" algn="r"/>
              </a:tabLst>
            </a:pPr>
            <a:r>
              <a:rPr lang="el-GR" sz="1000" b="1" u="none" strike="noStrike" spc="-5" dirty="0">
                <a:effectLst/>
                <a:latin typeface="Calibri" panose="020F0502020204030204" pitchFamily="34" charset="0"/>
                <a:ea typeface="Calibri" panose="020F0502020204030204" pitchFamily="34" charset="0"/>
                <a:hlinkClick r:id="rId8" action="ppaction://hlinkfile"/>
              </a:rPr>
              <a:t>Τμήμα</a:t>
            </a:r>
            <a:r>
              <a:rPr lang="el-GR" sz="1000" b="1" u="none" strike="noStrike" spc="-40" dirty="0">
                <a:effectLst/>
                <a:latin typeface="Calibri" panose="020F0502020204030204" pitchFamily="34" charset="0"/>
                <a:ea typeface="Calibri" panose="020F0502020204030204" pitchFamily="34" charset="0"/>
                <a:hlinkClick r:id="rId8" action="ppaction://hlinkfile"/>
              </a:rPr>
              <a:t> </a:t>
            </a:r>
            <a:r>
              <a:rPr lang="el-GR" sz="1000" b="1" u="none" strike="noStrike" spc="-5" dirty="0">
                <a:effectLst/>
                <a:latin typeface="Calibri" panose="020F0502020204030204" pitchFamily="34" charset="0"/>
                <a:ea typeface="Calibri" panose="020F0502020204030204" pitchFamily="34" charset="0"/>
                <a:hlinkClick r:id="rId8" action="ppaction://hlinkfile"/>
              </a:rPr>
              <a:t>Α.</a:t>
            </a:r>
            <a:r>
              <a:rPr lang="el-GR" sz="1000" b="1" u="none" strike="noStrike" spc="-40" dirty="0">
                <a:effectLst/>
                <a:latin typeface="Calibri" panose="020F0502020204030204" pitchFamily="34" charset="0"/>
                <a:ea typeface="Calibri" panose="020F0502020204030204" pitchFamily="34" charset="0"/>
                <a:hlinkClick r:id="rId8" action="ppaction://hlinkfile"/>
              </a:rPr>
              <a:t> </a:t>
            </a:r>
            <a:r>
              <a:rPr lang="el-GR" sz="1000" b="1" u="none" strike="noStrike" spc="-5" dirty="0">
                <a:effectLst/>
                <a:latin typeface="Calibri" panose="020F0502020204030204" pitchFamily="34" charset="0"/>
                <a:ea typeface="Calibri" panose="020F0502020204030204" pitchFamily="34" charset="0"/>
                <a:hlinkClick r:id="rId8" action="ppaction://hlinkfile"/>
              </a:rPr>
              <a:t>«Ταυτότητα</a:t>
            </a:r>
            <a:r>
              <a:rPr lang="el-GR" sz="1000" b="1" u="none" strike="noStrike" spc="-35" dirty="0">
                <a:effectLst/>
                <a:latin typeface="Calibri" panose="020F0502020204030204" pitchFamily="34" charset="0"/>
                <a:ea typeface="Calibri" panose="020F0502020204030204" pitchFamily="34" charset="0"/>
                <a:hlinkClick r:id="rId8" action="ppaction://hlinkfile"/>
              </a:rPr>
              <a:t> </a:t>
            </a:r>
            <a:r>
              <a:rPr lang="el-GR" sz="1000" b="1" u="none" strike="noStrike" spc="-10" dirty="0">
                <a:effectLst/>
                <a:latin typeface="Calibri" panose="020F0502020204030204" pitchFamily="34" charset="0"/>
                <a:ea typeface="Calibri" panose="020F0502020204030204" pitchFamily="34" charset="0"/>
                <a:hlinkClick r:id="rId8" action="ppaction://hlinkfile"/>
              </a:rPr>
              <a:t>Πράξης»</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8" action="ppaction://hlinkfile"/>
              </a:rPr>
              <a:t>	</a:t>
            </a:r>
            <a:r>
              <a:rPr lang="el-GR" sz="1000" b="1" u="none" strike="noStrike" spc="-50" dirty="0">
                <a:effectLst/>
                <a:latin typeface="Calibri" panose="020F0502020204030204" pitchFamily="34" charset="0"/>
                <a:ea typeface="Calibri" panose="020F0502020204030204" pitchFamily="34" charset="0"/>
                <a:hlinkClick r:id="rId8" action="ppaction://hlinkfile"/>
              </a:rPr>
              <a:t>9</a:t>
            </a:r>
            <a:endParaRPr lang="el-GR" sz="1000" b="1" spc="-5" dirty="0">
              <a:effectLst/>
              <a:latin typeface="Calibri" panose="020F0502020204030204" pitchFamily="34" charset="0"/>
              <a:ea typeface="Calibri" panose="020F0502020204030204" pitchFamily="34" charset="0"/>
            </a:endParaRPr>
          </a:p>
          <a:p>
            <a:pPr marL="742950" lvl="1" indent="-285750">
              <a:spcBef>
                <a:spcPts val="850"/>
              </a:spcBef>
              <a:buSzPts val="1000"/>
              <a:buFont typeface="Calibri" panose="020F0502020204030204" pitchFamily="34" charset="0"/>
              <a:buAutoNum type="arabicPeriod"/>
              <a:tabLst>
                <a:tab pos="598170" algn="l"/>
                <a:tab pos="6026785" algn="r"/>
              </a:tabLst>
            </a:pPr>
            <a:r>
              <a:rPr lang="el-GR" sz="1000" b="1" u="none" strike="noStrike" spc="-10" dirty="0">
                <a:effectLst/>
                <a:latin typeface="Calibri" panose="020F0502020204030204" pitchFamily="34" charset="0"/>
                <a:ea typeface="Calibri" panose="020F0502020204030204" pitchFamily="34" charset="0"/>
                <a:hlinkClick r:id="rId9" action="ppaction://hlinkfile"/>
              </a:rPr>
              <a:t>Τμήμα</a:t>
            </a:r>
            <a:r>
              <a:rPr lang="el-GR" sz="1000" b="1" u="none" strike="noStrike" spc="35" dirty="0">
                <a:effectLst/>
                <a:latin typeface="Calibri" panose="020F0502020204030204" pitchFamily="34" charset="0"/>
                <a:ea typeface="Calibri" panose="020F0502020204030204" pitchFamily="34" charset="0"/>
                <a:hlinkClick r:id="rId9" action="ppaction://hlinkfile"/>
              </a:rPr>
              <a:t> </a:t>
            </a:r>
            <a:r>
              <a:rPr lang="el-GR" sz="1000" b="1" u="none" strike="noStrike" spc="-10" dirty="0">
                <a:effectLst/>
                <a:latin typeface="Calibri" panose="020F0502020204030204" pitchFamily="34" charset="0"/>
                <a:ea typeface="Calibri" panose="020F0502020204030204" pitchFamily="34" charset="0"/>
                <a:hlinkClick r:id="rId9" action="ppaction://hlinkfile"/>
              </a:rPr>
              <a:t>Β.</a:t>
            </a:r>
            <a:r>
              <a:rPr lang="el-GR" sz="1000" b="1" u="none" strike="noStrike" spc="35" dirty="0">
                <a:effectLst/>
                <a:latin typeface="Calibri" panose="020F0502020204030204" pitchFamily="34" charset="0"/>
                <a:ea typeface="Calibri" panose="020F0502020204030204" pitchFamily="34" charset="0"/>
                <a:hlinkClick r:id="rId9" action="ppaction://hlinkfile"/>
              </a:rPr>
              <a:t> </a:t>
            </a:r>
            <a:r>
              <a:rPr lang="el-GR" sz="1000" b="1" u="none" strike="noStrike" spc="-10" dirty="0">
                <a:effectLst/>
                <a:latin typeface="Calibri" panose="020F0502020204030204" pitchFamily="34" charset="0"/>
                <a:ea typeface="Calibri" panose="020F0502020204030204" pitchFamily="34" charset="0"/>
                <a:hlinkClick r:id="rId9" action="ppaction://hlinkfile"/>
              </a:rPr>
              <a:t>«Στοιχεία</a:t>
            </a:r>
            <a:r>
              <a:rPr lang="el-GR" sz="1000" b="1" u="none" strike="noStrike" spc="45" dirty="0">
                <a:effectLst/>
                <a:latin typeface="Calibri" panose="020F0502020204030204" pitchFamily="34" charset="0"/>
                <a:ea typeface="Calibri" panose="020F0502020204030204" pitchFamily="34" charset="0"/>
                <a:hlinkClick r:id="rId9" action="ppaction://hlinkfile"/>
              </a:rPr>
              <a:t> </a:t>
            </a:r>
            <a:r>
              <a:rPr lang="el-GR" sz="1000" b="1" u="none" strike="noStrike" spc="-10" dirty="0">
                <a:effectLst/>
                <a:latin typeface="Calibri" panose="020F0502020204030204" pitchFamily="34" charset="0"/>
                <a:ea typeface="Calibri" panose="020F0502020204030204" pitchFamily="34" charset="0"/>
                <a:hlinkClick r:id="rId9" action="ppaction://hlinkfile"/>
              </a:rPr>
              <a:t>Δικαιούχων/Εμπλεκόμενοι</a:t>
            </a:r>
            <a:r>
              <a:rPr lang="el-GR" sz="1000" b="1" u="none" strike="noStrike" spc="45" dirty="0">
                <a:effectLst/>
                <a:latin typeface="Calibri" panose="020F0502020204030204" pitchFamily="34" charset="0"/>
                <a:ea typeface="Calibri" panose="020F0502020204030204" pitchFamily="34" charset="0"/>
                <a:hlinkClick r:id="rId9" action="ppaction://hlinkfile"/>
              </a:rPr>
              <a:t> </a:t>
            </a:r>
            <a:r>
              <a:rPr lang="el-GR" sz="1000" b="1" u="none" strike="noStrike" spc="-10" dirty="0">
                <a:effectLst/>
                <a:latin typeface="Calibri" panose="020F0502020204030204" pitchFamily="34" charset="0"/>
                <a:ea typeface="Calibri" panose="020F0502020204030204" pitchFamily="34" charset="0"/>
                <a:hlinkClick r:id="rId9" action="ppaction://hlinkfile"/>
              </a:rPr>
              <a:t>Φορείς»</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9" action="ppaction://hlinkfile"/>
              </a:rPr>
              <a:t>	</a:t>
            </a:r>
            <a:r>
              <a:rPr lang="el-GR" sz="1000" b="1" u="none" strike="noStrike" spc="-50" dirty="0">
                <a:effectLst/>
                <a:latin typeface="Calibri" panose="020F0502020204030204" pitchFamily="34" charset="0"/>
                <a:ea typeface="Calibri" panose="020F0502020204030204" pitchFamily="34" charset="0"/>
                <a:hlinkClick r:id="rId9" action="ppaction://hlinkfile"/>
              </a:rPr>
              <a:t>9</a:t>
            </a:r>
            <a:endParaRPr lang="el-GR" sz="1000" b="1" spc="-5" dirty="0">
              <a:effectLst/>
              <a:latin typeface="Calibri" panose="020F0502020204030204" pitchFamily="34" charset="0"/>
              <a:ea typeface="Calibri" panose="020F0502020204030204" pitchFamily="34" charset="0"/>
            </a:endParaRPr>
          </a:p>
          <a:p>
            <a:pPr marL="742950" lvl="1" indent="-285750">
              <a:spcBef>
                <a:spcPts val="840"/>
              </a:spcBef>
              <a:buSzPts val="1000"/>
              <a:buFont typeface="Calibri" panose="020F0502020204030204" pitchFamily="34" charset="0"/>
              <a:buAutoNum type="arabicPeriod"/>
              <a:tabLst>
                <a:tab pos="598170" algn="l"/>
                <a:tab pos="6026150" algn="r"/>
              </a:tabLst>
            </a:pPr>
            <a:r>
              <a:rPr lang="el-GR" sz="1000" b="1" u="none" strike="noStrike" spc="-5" dirty="0">
                <a:effectLst/>
                <a:latin typeface="Calibri" panose="020F0502020204030204" pitchFamily="34" charset="0"/>
                <a:ea typeface="Calibri" panose="020F0502020204030204" pitchFamily="34" charset="0"/>
                <a:hlinkClick r:id="rId10" action="ppaction://hlinkfile"/>
              </a:rPr>
              <a:t>Τμήμα</a:t>
            </a:r>
            <a:r>
              <a:rPr lang="el-GR" sz="1000" b="1" u="none" strike="noStrike" spc="-40" dirty="0">
                <a:effectLst/>
                <a:latin typeface="Calibri" panose="020F0502020204030204" pitchFamily="34" charset="0"/>
                <a:ea typeface="Calibri" panose="020F0502020204030204" pitchFamily="34" charset="0"/>
                <a:hlinkClick r:id="rId10" action="ppaction://hlinkfile"/>
              </a:rPr>
              <a:t> </a:t>
            </a:r>
            <a:r>
              <a:rPr lang="el-GR" sz="1000" b="1" u="none" strike="noStrike" spc="-5" dirty="0">
                <a:effectLst/>
                <a:latin typeface="Calibri" panose="020F0502020204030204" pitchFamily="34" charset="0"/>
                <a:ea typeface="Calibri" panose="020F0502020204030204" pitchFamily="34" charset="0"/>
                <a:hlinkClick r:id="rId10" action="ppaction://hlinkfile"/>
              </a:rPr>
              <a:t>Γ.</a:t>
            </a:r>
            <a:r>
              <a:rPr lang="el-GR" sz="1000" b="1" u="none" strike="noStrike" spc="-35" dirty="0">
                <a:effectLst/>
                <a:latin typeface="Calibri" panose="020F0502020204030204" pitchFamily="34" charset="0"/>
                <a:ea typeface="Calibri" panose="020F0502020204030204" pitchFamily="34" charset="0"/>
                <a:hlinkClick r:id="rId10" action="ppaction://hlinkfile"/>
              </a:rPr>
              <a:t> </a:t>
            </a:r>
            <a:r>
              <a:rPr lang="el-GR" sz="1000" b="1" u="none" strike="noStrike" spc="-5" dirty="0">
                <a:effectLst/>
                <a:latin typeface="Calibri" panose="020F0502020204030204" pitchFamily="34" charset="0"/>
                <a:ea typeface="Calibri" panose="020F0502020204030204" pitchFamily="34" charset="0"/>
                <a:hlinkClick r:id="rId10" action="ppaction://hlinkfile"/>
              </a:rPr>
              <a:t>«Στοιχεία</a:t>
            </a:r>
            <a:r>
              <a:rPr lang="el-GR" sz="1000" b="1" u="none" strike="noStrike" spc="-30" dirty="0">
                <a:effectLst/>
                <a:latin typeface="Calibri" panose="020F0502020204030204" pitchFamily="34" charset="0"/>
                <a:ea typeface="Calibri" panose="020F0502020204030204" pitchFamily="34" charset="0"/>
                <a:hlinkClick r:id="rId10" action="ppaction://hlinkfile"/>
              </a:rPr>
              <a:t> </a:t>
            </a:r>
            <a:r>
              <a:rPr lang="el-GR" sz="1000" b="1" u="none" strike="noStrike" spc="-10" dirty="0">
                <a:effectLst/>
                <a:latin typeface="Calibri" panose="020F0502020204030204" pitchFamily="34" charset="0"/>
                <a:ea typeface="Calibri" panose="020F0502020204030204" pitchFamily="34" charset="0"/>
                <a:hlinkClick r:id="rId10" action="ppaction://hlinkfile"/>
              </a:rPr>
              <a:t>Προγράμματος»</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10" action="ppaction://hlinkfile"/>
              </a:rPr>
              <a:t>	</a:t>
            </a:r>
            <a:r>
              <a:rPr lang="el-GR" sz="1000" b="1" u="none" strike="noStrike" spc="-25" dirty="0">
                <a:effectLst/>
                <a:latin typeface="Calibri" panose="020F0502020204030204" pitchFamily="34" charset="0"/>
                <a:ea typeface="Calibri" panose="020F0502020204030204" pitchFamily="34" charset="0"/>
                <a:hlinkClick r:id="rId10" action="ppaction://hlinkfile"/>
              </a:rPr>
              <a:t>10</a:t>
            </a:r>
            <a:endParaRPr lang="el-GR" sz="1000" b="1" spc="-5" dirty="0">
              <a:effectLst/>
              <a:latin typeface="Calibri" panose="020F0502020204030204" pitchFamily="34" charset="0"/>
              <a:ea typeface="Calibri" panose="020F0502020204030204" pitchFamily="34" charset="0"/>
            </a:endParaRPr>
          </a:p>
          <a:p>
            <a:pPr marL="742950" lvl="1" indent="-285750">
              <a:spcBef>
                <a:spcPts val="845"/>
              </a:spcBef>
              <a:buSzPts val="1000"/>
              <a:buFont typeface="Calibri" panose="020F0502020204030204" pitchFamily="34" charset="0"/>
              <a:buAutoNum type="arabicPeriod"/>
              <a:tabLst>
                <a:tab pos="598170" algn="l"/>
                <a:tab pos="6026150" algn="r"/>
              </a:tabLst>
            </a:pPr>
            <a:r>
              <a:rPr lang="el-GR" sz="1000" b="1" u="none" strike="noStrike" spc="-5" dirty="0">
                <a:effectLst/>
                <a:latin typeface="Calibri" panose="020F0502020204030204" pitchFamily="34" charset="0"/>
                <a:ea typeface="Calibri" panose="020F0502020204030204" pitchFamily="34" charset="0"/>
                <a:hlinkClick r:id="rId11" action="ppaction://hlinkfile"/>
              </a:rPr>
              <a:t>Τμήμα</a:t>
            </a:r>
            <a:r>
              <a:rPr lang="el-GR" sz="1000" b="1" u="none" strike="noStrike" spc="-40" dirty="0">
                <a:effectLst/>
                <a:latin typeface="Calibri" panose="020F0502020204030204" pitchFamily="34" charset="0"/>
                <a:ea typeface="Calibri" panose="020F0502020204030204" pitchFamily="34" charset="0"/>
                <a:hlinkClick r:id="rId11" action="ppaction://hlinkfile"/>
              </a:rPr>
              <a:t> </a:t>
            </a:r>
            <a:r>
              <a:rPr lang="el-GR" sz="1000" b="1" u="none" strike="noStrike" spc="-5" dirty="0">
                <a:effectLst/>
                <a:latin typeface="Calibri" panose="020F0502020204030204" pitchFamily="34" charset="0"/>
                <a:ea typeface="Calibri" panose="020F0502020204030204" pitchFamily="34" charset="0"/>
                <a:hlinkClick r:id="rId11" action="ppaction://hlinkfile"/>
              </a:rPr>
              <a:t>Δ.</a:t>
            </a:r>
            <a:r>
              <a:rPr lang="el-GR" sz="1000" b="1" u="none" strike="noStrike" spc="-30" dirty="0">
                <a:effectLst/>
                <a:latin typeface="Calibri" panose="020F0502020204030204" pitchFamily="34" charset="0"/>
                <a:ea typeface="Calibri" panose="020F0502020204030204" pitchFamily="34" charset="0"/>
                <a:hlinkClick r:id="rId11" action="ppaction://hlinkfile"/>
              </a:rPr>
              <a:t> </a:t>
            </a:r>
            <a:r>
              <a:rPr lang="el-GR" sz="1000" b="1" u="none" strike="noStrike" spc="-5" dirty="0">
                <a:effectLst/>
                <a:latin typeface="Calibri" panose="020F0502020204030204" pitchFamily="34" charset="0"/>
                <a:ea typeface="Calibri" panose="020F0502020204030204" pitchFamily="34" charset="0"/>
                <a:hlinkClick r:id="rId11" action="ppaction://hlinkfile"/>
              </a:rPr>
              <a:t>«Φυσικό</a:t>
            </a:r>
            <a:r>
              <a:rPr lang="el-GR" sz="1000" b="1" u="none" strike="noStrike" spc="-30" dirty="0">
                <a:effectLst/>
                <a:latin typeface="Calibri" panose="020F0502020204030204" pitchFamily="34" charset="0"/>
                <a:ea typeface="Calibri" panose="020F0502020204030204" pitchFamily="34" charset="0"/>
                <a:hlinkClick r:id="rId11" action="ppaction://hlinkfile"/>
              </a:rPr>
              <a:t> </a:t>
            </a:r>
            <a:r>
              <a:rPr lang="el-GR" sz="1000" b="1" u="none" strike="noStrike" spc="-10" dirty="0">
                <a:effectLst/>
                <a:latin typeface="Calibri" panose="020F0502020204030204" pitchFamily="34" charset="0"/>
                <a:ea typeface="Calibri" panose="020F0502020204030204" pitchFamily="34" charset="0"/>
                <a:hlinkClick r:id="rId11" action="ppaction://hlinkfile"/>
              </a:rPr>
              <a:t>Αντικείμενο»</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11" action="ppaction://hlinkfile"/>
              </a:rPr>
              <a:t>	</a:t>
            </a:r>
            <a:r>
              <a:rPr lang="el-GR" sz="1000" b="1" u="none" strike="noStrike" spc="-25" dirty="0">
                <a:effectLst/>
                <a:latin typeface="Calibri" panose="020F0502020204030204" pitchFamily="34" charset="0"/>
                <a:ea typeface="Calibri" panose="020F0502020204030204" pitchFamily="34" charset="0"/>
                <a:hlinkClick r:id="rId11" action="ppaction://hlinkfile"/>
              </a:rPr>
              <a:t>12</a:t>
            </a:r>
            <a:endParaRPr lang="el-GR" sz="1000" b="1" spc="-5" dirty="0">
              <a:effectLst/>
              <a:latin typeface="Calibri" panose="020F0502020204030204" pitchFamily="34" charset="0"/>
              <a:ea typeface="Calibri" panose="020F0502020204030204" pitchFamily="34" charset="0"/>
            </a:endParaRPr>
          </a:p>
          <a:p>
            <a:pPr marL="742950" lvl="1" indent="-285750">
              <a:spcBef>
                <a:spcPts val="845"/>
              </a:spcBef>
              <a:buSzPts val="1000"/>
              <a:buFont typeface="Calibri" panose="020F0502020204030204" pitchFamily="34" charset="0"/>
              <a:buAutoNum type="arabicPeriod"/>
              <a:tabLst>
                <a:tab pos="598170" algn="l"/>
                <a:tab pos="6026150" algn="r"/>
              </a:tabLst>
            </a:pPr>
            <a:r>
              <a:rPr lang="el-GR" sz="1000" b="1" u="none" strike="noStrike" spc="-5" dirty="0">
                <a:effectLst/>
                <a:latin typeface="Calibri" panose="020F0502020204030204" pitchFamily="34" charset="0"/>
                <a:ea typeface="Calibri" panose="020F0502020204030204" pitchFamily="34" charset="0"/>
                <a:hlinkClick r:id="rId12" action="ppaction://hlinkfile"/>
              </a:rPr>
              <a:t>Τμήμα</a:t>
            </a:r>
            <a:r>
              <a:rPr lang="el-GR" sz="1000" b="1" u="none" strike="noStrike" spc="-40" dirty="0">
                <a:effectLst/>
                <a:latin typeface="Calibri" panose="020F0502020204030204" pitchFamily="34" charset="0"/>
                <a:ea typeface="Calibri" panose="020F0502020204030204" pitchFamily="34" charset="0"/>
                <a:hlinkClick r:id="rId12" action="ppaction://hlinkfile"/>
              </a:rPr>
              <a:t> </a:t>
            </a:r>
            <a:r>
              <a:rPr lang="el-GR" sz="1000" b="1" u="none" strike="noStrike" spc="-5" dirty="0">
                <a:effectLst/>
                <a:latin typeface="Calibri" panose="020F0502020204030204" pitchFamily="34" charset="0"/>
                <a:ea typeface="Calibri" panose="020F0502020204030204" pitchFamily="34" charset="0"/>
                <a:hlinkClick r:id="rId12" action="ppaction://hlinkfile"/>
              </a:rPr>
              <a:t>Ε1.</a:t>
            </a:r>
            <a:r>
              <a:rPr lang="el-GR" sz="1000" b="1" u="none" strike="noStrike" spc="-35" dirty="0">
                <a:effectLst/>
                <a:latin typeface="Calibri" panose="020F0502020204030204" pitchFamily="34" charset="0"/>
                <a:ea typeface="Calibri" panose="020F0502020204030204" pitchFamily="34" charset="0"/>
                <a:hlinkClick r:id="rId12" action="ppaction://hlinkfile"/>
              </a:rPr>
              <a:t> </a:t>
            </a:r>
            <a:r>
              <a:rPr lang="el-GR" sz="1000" b="1" u="none" strike="noStrike" spc="-5" dirty="0">
                <a:effectLst/>
                <a:latin typeface="Calibri" panose="020F0502020204030204" pitchFamily="34" charset="0"/>
                <a:ea typeface="Calibri" panose="020F0502020204030204" pitchFamily="34" charset="0"/>
                <a:hlinkClick r:id="rId12" action="ppaction://hlinkfile"/>
              </a:rPr>
              <a:t>«Δείκτες</a:t>
            </a:r>
            <a:r>
              <a:rPr lang="el-GR" sz="1000" b="1" u="none" strike="noStrike" spc="-30" dirty="0">
                <a:effectLst/>
                <a:latin typeface="Calibri" panose="020F0502020204030204" pitchFamily="34" charset="0"/>
                <a:ea typeface="Calibri" panose="020F0502020204030204" pitchFamily="34" charset="0"/>
                <a:hlinkClick r:id="rId12" action="ppaction://hlinkfile"/>
              </a:rPr>
              <a:t> </a:t>
            </a:r>
            <a:r>
              <a:rPr lang="el-GR" sz="1000" b="1" u="none" strike="noStrike" spc="-10" dirty="0">
                <a:effectLst/>
                <a:latin typeface="Calibri" panose="020F0502020204030204" pitchFamily="34" charset="0"/>
                <a:ea typeface="Calibri" panose="020F0502020204030204" pitchFamily="34" charset="0"/>
                <a:hlinkClick r:id="rId12" action="ppaction://hlinkfile"/>
              </a:rPr>
              <a:t>Παρακολούθησης»</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12" action="ppaction://hlinkfile"/>
              </a:rPr>
              <a:t>	</a:t>
            </a:r>
            <a:r>
              <a:rPr lang="el-GR" sz="1000" b="1" u="none" strike="noStrike" spc="-25" dirty="0">
                <a:effectLst/>
                <a:latin typeface="Calibri" panose="020F0502020204030204" pitchFamily="34" charset="0"/>
                <a:ea typeface="Calibri" panose="020F0502020204030204" pitchFamily="34" charset="0"/>
                <a:hlinkClick r:id="rId12" action="ppaction://hlinkfile"/>
              </a:rPr>
              <a:t>12</a:t>
            </a:r>
            <a:endParaRPr lang="el-GR" sz="1000" b="1" spc="-5" dirty="0">
              <a:effectLst/>
              <a:latin typeface="Calibri" panose="020F0502020204030204" pitchFamily="34" charset="0"/>
              <a:ea typeface="Calibri" panose="020F0502020204030204" pitchFamily="34" charset="0"/>
            </a:endParaRPr>
          </a:p>
          <a:p>
            <a:pPr marL="742950" lvl="1" indent="-285750">
              <a:spcBef>
                <a:spcPts val="840"/>
              </a:spcBef>
              <a:buSzPts val="1000"/>
              <a:buFont typeface="Calibri" panose="020F0502020204030204" pitchFamily="34" charset="0"/>
              <a:buAutoNum type="arabicPeriod"/>
              <a:tabLst>
                <a:tab pos="598170" algn="l"/>
                <a:tab pos="6026150" algn="r"/>
              </a:tabLst>
            </a:pPr>
            <a:r>
              <a:rPr lang="el-GR" sz="1000" b="1" u="none" strike="noStrike" spc="-5" dirty="0">
                <a:effectLst/>
                <a:latin typeface="Calibri" panose="020F0502020204030204" pitchFamily="34" charset="0"/>
                <a:ea typeface="Calibri" panose="020F0502020204030204" pitchFamily="34" charset="0"/>
                <a:hlinkClick r:id="rId13" action="ppaction://hlinkfile"/>
              </a:rPr>
              <a:t>Τμήμα</a:t>
            </a:r>
            <a:r>
              <a:rPr lang="el-GR" sz="1000" b="1" u="none" strike="noStrike" spc="-35" dirty="0">
                <a:effectLst/>
                <a:latin typeface="Calibri" panose="020F0502020204030204" pitchFamily="34" charset="0"/>
                <a:ea typeface="Calibri" panose="020F0502020204030204" pitchFamily="34" charset="0"/>
                <a:hlinkClick r:id="rId13" action="ppaction://hlinkfile"/>
              </a:rPr>
              <a:t> </a:t>
            </a:r>
            <a:r>
              <a:rPr lang="el-GR" sz="1000" b="1" u="none" strike="noStrike" spc="-5" dirty="0">
                <a:effectLst/>
                <a:latin typeface="Calibri" panose="020F0502020204030204" pitchFamily="34" charset="0"/>
                <a:ea typeface="Calibri" panose="020F0502020204030204" pitchFamily="34" charset="0"/>
                <a:hlinkClick r:id="rId13" action="ppaction://hlinkfile"/>
              </a:rPr>
              <a:t>Ε2.</a:t>
            </a:r>
            <a:r>
              <a:rPr lang="el-GR" sz="1000" b="1" u="none" strike="noStrike" spc="-35" dirty="0">
                <a:effectLst/>
                <a:latin typeface="Calibri" panose="020F0502020204030204" pitchFamily="34" charset="0"/>
                <a:ea typeface="Calibri" panose="020F0502020204030204" pitchFamily="34" charset="0"/>
                <a:hlinkClick r:id="rId13" action="ppaction://hlinkfile"/>
              </a:rPr>
              <a:t> </a:t>
            </a:r>
            <a:r>
              <a:rPr lang="el-GR" sz="1000" b="1" u="none" strike="noStrike" spc="-5" dirty="0">
                <a:effectLst/>
                <a:latin typeface="Calibri" panose="020F0502020204030204" pitchFamily="34" charset="0"/>
                <a:ea typeface="Calibri" panose="020F0502020204030204" pitchFamily="34" charset="0"/>
                <a:hlinkClick r:id="rId13" action="ppaction://hlinkfile"/>
              </a:rPr>
              <a:t>«Συνάφεια</a:t>
            </a:r>
            <a:r>
              <a:rPr lang="el-GR" sz="1000" b="1" u="none" strike="noStrike" spc="-25" dirty="0">
                <a:effectLst/>
                <a:latin typeface="Calibri" panose="020F0502020204030204" pitchFamily="34" charset="0"/>
                <a:ea typeface="Calibri" panose="020F0502020204030204" pitchFamily="34" charset="0"/>
                <a:hlinkClick r:id="rId13" action="ppaction://hlinkfile"/>
              </a:rPr>
              <a:t> </a:t>
            </a:r>
            <a:r>
              <a:rPr lang="el-GR" sz="1000" b="1" u="none" strike="noStrike" spc="-5" dirty="0">
                <a:effectLst/>
                <a:latin typeface="Calibri" panose="020F0502020204030204" pitchFamily="34" charset="0"/>
                <a:ea typeface="Calibri" panose="020F0502020204030204" pitchFamily="34" charset="0"/>
                <a:hlinkClick r:id="rId13" action="ppaction://hlinkfile"/>
              </a:rPr>
              <a:t>πράξης</a:t>
            </a:r>
            <a:r>
              <a:rPr lang="el-GR" sz="1000" b="1" u="none" strike="noStrike" spc="-30" dirty="0">
                <a:effectLst/>
                <a:latin typeface="Calibri" panose="020F0502020204030204" pitchFamily="34" charset="0"/>
                <a:ea typeface="Calibri" panose="020F0502020204030204" pitchFamily="34" charset="0"/>
                <a:hlinkClick r:id="rId13" action="ppaction://hlinkfile"/>
              </a:rPr>
              <a:t> </a:t>
            </a:r>
            <a:r>
              <a:rPr lang="el-GR" sz="1000" b="1" u="none" strike="noStrike" spc="-5" dirty="0">
                <a:effectLst/>
                <a:latin typeface="Calibri" panose="020F0502020204030204" pitchFamily="34" charset="0"/>
                <a:ea typeface="Calibri" panose="020F0502020204030204" pitchFamily="34" charset="0"/>
                <a:hlinkClick r:id="rId13" action="ppaction://hlinkfile"/>
              </a:rPr>
              <a:t>με</a:t>
            </a:r>
            <a:r>
              <a:rPr lang="el-GR" sz="1000" b="1" u="none" strike="noStrike" spc="-35" dirty="0">
                <a:effectLst/>
                <a:latin typeface="Calibri" panose="020F0502020204030204" pitchFamily="34" charset="0"/>
                <a:ea typeface="Calibri" panose="020F0502020204030204" pitchFamily="34" charset="0"/>
                <a:hlinkClick r:id="rId13" action="ppaction://hlinkfile"/>
              </a:rPr>
              <a:t> </a:t>
            </a:r>
            <a:r>
              <a:rPr lang="el-GR" sz="1000" b="1" u="none" strike="noStrike" spc="-5" dirty="0">
                <a:effectLst/>
                <a:latin typeface="Calibri" panose="020F0502020204030204" pitchFamily="34" charset="0"/>
                <a:ea typeface="Calibri" panose="020F0502020204030204" pitchFamily="34" charset="0"/>
                <a:hlinkClick r:id="rId13" action="ppaction://hlinkfile"/>
              </a:rPr>
              <a:t>τους</a:t>
            </a:r>
            <a:r>
              <a:rPr lang="el-GR" sz="1000" b="1" u="none" strike="noStrike" spc="-25" dirty="0">
                <a:effectLst/>
                <a:latin typeface="Calibri" panose="020F0502020204030204" pitchFamily="34" charset="0"/>
                <a:ea typeface="Calibri" panose="020F0502020204030204" pitchFamily="34" charset="0"/>
                <a:hlinkClick r:id="rId13" action="ppaction://hlinkfile"/>
              </a:rPr>
              <a:t> </a:t>
            </a:r>
            <a:r>
              <a:rPr lang="el-GR" sz="1000" b="1" u="none" strike="noStrike" spc="-5" dirty="0">
                <a:effectLst/>
                <a:latin typeface="Calibri" panose="020F0502020204030204" pitchFamily="34" charset="0"/>
                <a:ea typeface="Calibri" panose="020F0502020204030204" pitchFamily="34" charset="0"/>
                <a:hlinkClick r:id="rId13" action="ppaction://hlinkfile"/>
              </a:rPr>
              <a:t>στόχους</a:t>
            </a:r>
            <a:r>
              <a:rPr lang="el-GR" sz="1000" b="1" u="none" strike="noStrike" spc="-30" dirty="0">
                <a:effectLst/>
                <a:latin typeface="Calibri" panose="020F0502020204030204" pitchFamily="34" charset="0"/>
                <a:ea typeface="Calibri" panose="020F0502020204030204" pitchFamily="34" charset="0"/>
                <a:hlinkClick r:id="rId13" action="ppaction://hlinkfile"/>
              </a:rPr>
              <a:t> </a:t>
            </a:r>
            <a:r>
              <a:rPr lang="el-GR" sz="1000" b="1" u="none" strike="noStrike" spc="-5" dirty="0">
                <a:effectLst/>
                <a:latin typeface="Calibri" panose="020F0502020204030204" pitchFamily="34" charset="0"/>
                <a:ea typeface="Calibri" panose="020F0502020204030204" pitchFamily="34" charset="0"/>
                <a:hlinkClick r:id="rId13" action="ppaction://hlinkfile"/>
              </a:rPr>
              <a:t>και</a:t>
            </a:r>
            <a:r>
              <a:rPr lang="el-GR" sz="1000" b="1" u="none" strike="noStrike" spc="-30" dirty="0">
                <a:effectLst/>
                <a:latin typeface="Calibri" panose="020F0502020204030204" pitchFamily="34" charset="0"/>
                <a:ea typeface="Calibri" panose="020F0502020204030204" pitchFamily="34" charset="0"/>
                <a:hlinkClick r:id="rId13" action="ppaction://hlinkfile"/>
              </a:rPr>
              <a:t> </a:t>
            </a:r>
            <a:r>
              <a:rPr lang="el-GR" sz="1000" b="1" u="none" strike="noStrike" spc="-5" dirty="0">
                <a:effectLst/>
                <a:latin typeface="Calibri" panose="020F0502020204030204" pitchFamily="34" charset="0"/>
                <a:ea typeface="Calibri" panose="020F0502020204030204" pitchFamily="34" charset="0"/>
                <a:hlinkClick r:id="rId13" action="ppaction://hlinkfile"/>
              </a:rPr>
              <a:t>τα</a:t>
            </a:r>
            <a:r>
              <a:rPr lang="el-GR" sz="1000" b="1" u="none" strike="noStrike" spc="-30" dirty="0">
                <a:effectLst/>
                <a:latin typeface="Calibri" panose="020F0502020204030204" pitchFamily="34" charset="0"/>
                <a:ea typeface="Calibri" panose="020F0502020204030204" pitchFamily="34" charset="0"/>
                <a:hlinkClick r:id="rId13" action="ppaction://hlinkfile"/>
              </a:rPr>
              <a:t> </a:t>
            </a:r>
            <a:r>
              <a:rPr lang="el-GR" sz="1000" b="1" u="none" strike="noStrike" spc="-5" dirty="0">
                <a:effectLst/>
                <a:latin typeface="Calibri" panose="020F0502020204030204" pitchFamily="34" charset="0"/>
                <a:ea typeface="Calibri" panose="020F0502020204030204" pitchFamily="34" charset="0"/>
                <a:hlinkClick r:id="rId13" action="ppaction://hlinkfile"/>
              </a:rPr>
              <a:t>αποτελέσματα</a:t>
            </a:r>
            <a:r>
              <a:rPr lang="el-GR" sz="1000" b="1" u="none" strike="noStrike" spc="-35" dirty="0">
                <a:effectLst/>
                <a:latin typeface="Calibri" panose="020F0502020204030204" pitchFamily="34" charset="0"/>
                <a:ea typeface="Calibri" panose="020F0502020204030204" pitchFamily="34" charset="0"/>
                <a:hlinkClick r:id="rId13" action="ppaction://hlinkfile"/>
              </a:rPr>
              <a:t> </a:t>
            </a:r>
            <a:r>
              <a:rPr lang="el-GR" sz="1000" b="1" u="none" strike="noStrike" spc="-5" dirty="0">
                <a:effectLst/>
                <a:latin typeface="Calibri" panose="020F0502020204030204" pitchFamily="34" charset="0"/>
                <a:ea typeface="Calibri" panose="020F0502020204030204" pitchFamily="34" charset="0"/>
                <a:hlinkClick r:id="rId13" action="ppaction://hlinkfile"/>
              </a:rPr>
              <a:t>του</a:t>
            </a:r>
            <a:r>
              <a:rPr lang="el-GR" sz="1000" b="1" u="none" strike="noStrike" spc="-30" dirty="0">
                <a:effectLst/>
                <a:latin typeface="Calibri" panose="020F0502020204030204" pitchFamily="34" charset="0"/>
                <a:ea typeface="Calibri" panose="020F0502020204030204" pitchFamily="34" charset="0"/>
                <a:hlinkClick r:id="rId13" action="ppaction://hlinkfile"/>
              </a:rPr>
              <a:t> </a:t>
            </a:r>
            <a:r>
              <a:rPr lang="el-GR" sz="1000" b="1" u="none" strike="noStrike" spc="-25" dirty="0">
                <a:effectLst/>
                <a:latin typeface="Calibri" panose="020F0502020204030204" pitchFamily="34" charset="0"/>
                <a:ea typeface="Calibri" panose="020F0502020204030204" pitchFamily="34" charset="0"/>
                <a:hlinkClick r:id="rId13" action="ppaction://hlinkfile"/>
              </a:rPr>
              <a:t>ΕΠ»</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13" action="ppaction://hlinkfile"/>
              </a:rPr>
              <a:t>	</a:t>
            </a:r>
            <a:r>
              <a:rPr lang="el-GR" sz="1000" b="1" u="none" strike="noStrike" spc="-25" dirty="0">
                <a:effectLst/>
                <a:latin typeface="Calibri" panose="020F0502020204030204" pitchFamily="34" charset="0"/>
                <a:ea typeface="Calibri" panose="020F0502020204030204" pitchFamily="34" charset="0"/>
                <a:hlinkClick r:id="rId13" action="ppaction://hlinkfile"/>
              </a:rPr>
              <a:t>13</a:t>
            </a:r>
            <a:endParaRPr lang="el-GR" sz="1000" b="1" spc="-5" dirty="0">
              <a:effectLst/>
              <a:latin typeface="Calibri" panose="020F0502020204030204" pitchFamily="34" charset="0"/>
              <a:ea typeface="Calibri" panose="020F0502020204030204" pitchFamily="34" charset="0"/>
            </a:endParaRPr>
          </a:p>
          <a:p>
            <a:pPr marL="742950" lvl="1" indent="-285750">
              <a:spcBef>
                <a:spcPts val="845"/>
              </a:spcBef>
              <a:buSzPts val="1000"/>
              <a:buFont typeface="Calibri" panose="020F0502020204030204" pitchFamily="34" charset="0"/>
              <a:buAutoNum type="arabicPeriod"/>
              <a:tabLst>
                <a:tab pos="598170" algn="l"/>
                <a:tab pos="6026150" algn="r"/>
              </a:tabLst>
            </a:pPr>
            <a:r>
              <a:rPr lang="el-GR" sz="1000" b="1" u="none" strike="noStrike" spc="-5" dirty="0">
                <a:effectLst/>
                <a:latin typeface="Calibri" panose="020F0502020204030204" pitchFamily="34" charset="0"/>
                <a:ea typeface="Calibri" panose="020F0502020204030204" pitchFamily="34" charset="0"/>
                <a:hlinkClick r:id="rId14" action="ppaction://hlinkfile"/>
              </a:rPr>
              <a:t>Τμήμα</a:t>
            </a:r>
            <a:r>
              <a:rPr lang="el-GR" sz="1000" b="1" u="none" strike="noStrike" spc="-50" dirty="0">
                <a:effectLst/>
                <a:latin typeface="Calibri" panose="020F0502020204030204" pitchFamily="34" charset="0"/>
                <a:ea typeface="Calibri" panose="020F0502020204030204" pitchFamily="34" charset="0"/>
                <a:hlinkClick r:id="rId14" action="ppaction://hlinkfile"/>
              </a:rPr>
              <a:t> </a:t>
            </a:r>
            <a:r>
              <a:rPr lang="el-GR" sz="1000" b="1" u="none" strike="noStrike" spc="-5" dirty="0">
                <a:effectLst/>
                <a:latin typeface="Calibri" panose="020F0502020204030204" pitchFamily="34" charset="0"/>
                <a:ea typeface="Calibri" panose="020F0502020204030204" pitchFamily="34" charset="0"/>
                <a:hlinkClick r:id="rId14" action="ppaction://hlinkfile"/>
              </a:rPr>
              <a:t>ΣΤ.</a:t>
            </a:r>
            <a:r>
              <a:rPr lang="el-GR" sz="1000" b="1" u="none" strike="noStrike" spc="-45" dirty="0">
                <a:effectLst/>
                <a:latin typeface="Calibri" panose="020F0502020204030204" pitchFamily="34" charset="0"/>
                <a:ea typeface="Calibri" panose="020F0502020204030204" pitchFamily="34" charset="0"/>
                <a:hlinkClick r:id="rId14" action="ppaction://hlinkfile"/>
              </a:rPr>
              <a:t> </a:t>
            </a:r>
            <a:r>
              <a:rPr lang="el-GR" sz="1000" b="1" u="none" strike="noStrike" spc="-5" dirty="0">
                <a:effectLst/>
                <a:latin typeface="Calibri" panose="020F0502020204030204" pitchFamily="34" charset="0"/>
                <a:ea typeface="Calibri" panose="020F0502020204030204" pitchFamily="34" charset="0"/>
                <a:hlinkClick r:id="rId14" action="ppaction://hlinkfile"/>
              </a:rPr>
              <a:t>«Προγραμματισμός</a:t>
            </a:r>
            <a:r>
              <a:rPr lang="el-GR" sz="1000" b="1" u="none" strike="noStrike" spc="-40" dirty="0">
                <a:effectLst/>
                <a:latin typeface="Calibri" panose="020F0502020204030204" pitchFamily="34" charset="0"/>
                <a:ea typeface="Calibri" panose="020F0502020204030204" pitchFamily="34" charset="0"/>
                <a:hlinkClick r:id="rId14" action="ppaction://hlinkfile"/>
              </a:rPr>
              <a:t> </a:t>
            </a:r>
            <a:r>
              <a:rPr lang="el-GR" sz="1000" b="1" u="none" strike="noStrike" spc="-5" dirty="0">
                <a:effectLst/>
                <a:latin typeface="Calibri" panose="020F0502020204030204" pitchFamily="34" charset="0"/>
                <a:ea typeface="Calibri" panose="020F0502020204030204" pitchFamily="34" charset="0"/>
                <a:hlinkClick r:id="rId14" action="ppaction://hlinkfile"/>
              </a:rPr>
              <a:t>Υλοποίησης</a:t>
            </a:r>
            <a:r>
              <a:rPr lang="el-GR" sz="1000" b="1" u="none" strike="noStrike" spc="-45" dirty="0">
                <a:effectLst/>
                <a:latin typeface="Calibri" panose="020F0502020204030204" pitchFamily="34" charset="0"/>
                <a:ea typeface="Calibri" panose="020F0502020204030204" pitchFamily="34" charset="0"/>
                <a:hlinkClick r:id="rId14" action="ppaction://hlinkfile"/>
              </a:rPr>
              <a:t> </a:t>
            </a:r>
            <a:r>
              <a:rPr lang="el-GR" sz="1000" b="1" u="none" strike="noStrike" spc="-5" dirty="0">
                <a:effectLst/>
                <a:latin typeface="Calibri" panose="020F0502020204030204" pitchFamily="34" charset="0"/>
                <a:ea typeface="Calibri" panose="020F0502020204030204" pitchFamily="34" charset="0"/>
                <a:hlinkClick r:id="rId14" action="ppaction://hlinkfile"/>
              </a:rPr>
              <a:t>Πράξης</a:t>
            </a:r>
            <a:r>
              <a:rPr lang="el-GR" sz="1000" b="1" u="none" strike="noStrike" spc="-15" dirty="0">
                <a:effectLst/>
                <a:latin typeface="Calibri" panose="020F0502020204030204" pitchFamily="34" charset="0"/>
                <a:ea typeface="Calibri" panose="020F0502020204030204" pitchFamily="34" charset="0"/>
                <a:hlinkClick r:id="rId14" action="ppaction://hlinkfile"/>
              </a:rPr>
              <a:t> </a:t>
            </a:r>
            <a:r>
              <a:rPr lang="el-GR" sz="1000" b="1" u="none" strike="noStrike" spc="-5" dirty="0">
                <a:effectLst/>
                <a:latin typeface="Calibri" panose="020F0502020204030204" pitchFamily="34" charset="0"/>
                <a:ea typeface="Calibri" panose="020F0502020204030204" pitchFamily="34" charset="0"/>
                <a:hlinkClick r:id="rId14" action="ppaction://hlinkfile"/>
              </a:rPr>
              <a:t>–</a:t>
            </a:r>
            <a:r>
              <a:rPr lang="el-GR" sz="1000" b="1" u="none" strike="noStrike" spc="-45" dirty="0">
                <a:effectLst/>
                <a:latin typeface="Calibri" panose="020F0502020204030204" pitchFamily="34" charset="0"/>
                <a:ea typeface="Calibri" panose="020F0502020204030204" pitchFamily="34" charset="0"/>
                <a:hlinkClick r:id="rId14" action="ppaction://hlinkfile"/>
              </a:rPr>
              <a:t> </a:t>
            </a:r>
            <a:r>
              <a:rPr lang="el-GR" sz="1000" b="1" u="none" strike="noStrike" spc="-5" dirty="0">
                <a:effectLst/>
                <a:latin typeface="Calibri" panose="020F0502020204030204" pitchFamily="34" charset="0"/>
                <a:ea typeface="Calibri" panose="020F0502020204030204" pitchFamily="34" charset="0"/>
                <a:hlinkClick r:id="rId14" action="ppaction://hlinkfile"/>
              </a:rPr>
              <a:t>Ωριμότητα</a:t>
            </a:r>
            <a:r>
              <a:rPr lang="el-GR" sz="1000" b="1" u="none" strike="noStrike" spc="-40" dirty="0">
                <a:effectLst/>
                <a:latin typeface="Calibri" panose="020F0502020204030204" pitchFamily="34" charset="0"/>
                <a:ea typeface="Calibri" panose="020F0502020204030204" pitchFamily="34" charset="0"/>
                <a:hlinkClick r:id="rId14" action="ppaction://hlinkfile"/>
              </a:rPr>
              <a:t> </a:t>
            </a:r>
            <a:r>
              <a:rPr lang="el-GR" sz="1000" b="1" u="none" strike="noStrike" spc="-10" dirty="0">
                <a:effectLst/>
                <a:latin typeface="Calibri" panose="020F0502020204030204" pitchFamily="34" charset="0"/>
                <a:ea typeface="Calibri" panose="020F0502020204030204" pitchFamily="34" charset="0"/>
                <a:hlinkClick r:id="rId14" action="ppaction://hlinkfile"/>
              </a:rPr>
              <a:t>Πράξης»</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14" action="ppaction://hlinkfile"/>
              </a:rPr>
              <a:t>	</a:t>
            </a:r>
            <a:r>
              <a:rPr lang="el-GR" sz="1000" b="1" u="none" strike="noStrike" spc="-25" dirty="0">
                <a:effectLst/>
                <a:latin typeface="Calibri" panose="020F0502020204030204" pitchFamily="34" charset="0"/>
                <a:ea typeface="Calibri" panose="020F0502020204030204" pitchFamily="34" charset="0"/>
                <a:hlinkClick r:id="rId14" action="ppaction://hlinkfile"/>
              </a:rPr>
              <a:t>15</a:t>
            </a:r>
            <a:endParaRPr lang="el-GR" sz="1000" b="1" spc="-5" dirty="0">
              <a:effectLst/>
              <a:latin typeface="Calibri" panose="020F0502020204030204" pitchFamily="34" charset="0"/>
              <a:ea typeface="Calibri" panose="020F0502020204030204" pitchFamily="34" charset="0"/>
            </a:endParaRPr>
          </a:p>
          <a:p>
            <a:pPr marL="742950" lvl="1" indent="-285750">
              <a:spcBef>
                <a:spcPts val="845"/>
              </a:spcBef>
              <a:buSzPts val="1000"/>
              <a:buFont typeface="Calibri" panose="020F0502020204030204" pitchFamily="34" charset="0"/>
              <a:buAutoNum type="arabicPeriod"/>
              <a:tabLst>
                <a:tab pos="598170" algn="l"/>
                <a:tab pos="6026150" algn="r"/>
              </a:tabLst>
            </a:pPr>
            <a:r>
              <a:rPr lang="el-GR" sz="1000" b="1" u="none" strike="noStrike" spc="-5" dirty="0">
                <a:effectLst/>
                <a:latin typeface="Calibri" panose="020F0502020204030204" pitchFamily="34" charset="0"/>
                <a:ea typeface="Calibri" panose="020F0502020204030204" pitchFamily="34" charset="0"/>
                <a:hlinkClick r:id="rId15" action="ppaction://hlinkfile"/>
              </a:rPr>
              <a:t>Τμήμα</a:t>
            </a:r>
            <a:r>
              <a:rPr lang="el-GR" sz="1000" b="1" u="none" strike="noStrike" spc="-40" dirty="0">
                <a:effectLst/>
                <a:latin typeface="Calibri" panose="020F0502020204030204" pitchFamily="34" charset="0"/>
                <a:ea typeface="Calibri" panose="020F0502020204030204" pitchFamily="34" charset="0"/>
                <a:hlinkClick r:id="rId15" action="ppaction://hlinkfile"/>
              </a:rPr>
              <a:t> </a:t>
            </a:r>
            <a:r>
              <a:rPr lang="el-GR" sz="1000" b="1" u="none" strike="noStrike" spc="-5" dirty="0">
                <a:effectLst/>
                <a:latin typeface="Calibri" panose="020F0502020204030204" pitchFamily="34" charset="0"/>
                <a:ea typeface="Calibri" panose="020F0502020204030204" pitchFamily="34" charset="0"/>
                <a:hlinkClick r:id="rId15" action="ppaction://hlinkfile"/>
              </a:rPr>
              <a:t>Ζ.</a:t>
            </a:r>
            <a:r>
              <a:rPr lang="el-GR" sz="1000" b="1" u="none" strike="noStrike" spc="-40" dirty="0">
                <a:effectLst/>
                <a:latin typeface="Calibri" panose="020F0502020204030204" pitchFamily="34" charset="0"/>
                <a:ea typeface="Calibri" panose="020F0502020204030204" pitchFamily="34" charset="0"/>
                <a:hlinkClick r:id="rId15" action="ppaction://hlinkfile"/>
              </a:rPr>
              <a:t> </a:t>
            </a:r>
            <a:r>
              <a:rPr lang="el-GR" sz="1000" b="1" u="none" strike="noStrike" spc="-5" dirty="0">
                <a:effectLst/>
                <a:latin typeface="Calibri" panose="020F0502020204030204" pitchFamily="34" charset="0"/>
                <a:ea typeface="Calibri" panose="020F0502020204030204" pitchFamily="34" charset="0"/>
                <a:hlinkClick r:id="rId15" action="ppaction://hlinkfile"/>
              </a:rPr>
              <a:t>«Χρηματοδοτικό</a:t>
            </a:r>
            <a:r>
              <a:rPr lang="el-GR" sz="1000" b="1" u="none" strike="noStrike" spc="-40" dirty="0">
                <a:effectLst/>
                <a:latin typeface="Calibri" panose="020F0502020204030204" pitchFamily="34" charset="0"/>
                <a:ea typeface="Calibri" panose="020F0502020204030204" pitchFamily="34" charset="0"/>
                <a:hlinkClick r:id="rId15" action="ppaction://hlinkfile"/>
              </a:rPr>
              <a:t> </a:t>
            </a:r>
            <a:r>
              <a:rPr lang="el-GR" sz="1000" b="1" u="none" strike="noStrike" spc="-10" dirty="0">
                <a:effectLst/>
                <a:latin typeface="Calibri" panose="020F0502020204030204" pitchFamily="34" charset="0"/>
                <a:ea typeface="Calibri" panose="020F0502020204030204" pitchFamily="34" charset="0"/>
                <a:hlinkClick r:id="rId15" action="ppaction://hlinkfile"/>
              </a:rPr>
              <a:t>Σχέδιο»</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15" action="ppaction://hlinkfile"/>
              </a:rPr>
              <a:t>	</a:t>
            </a:r>
            <a:r>
              <a:rPr lang="el-GR" sz="1000" b="1" u="none" strike="noStrike" spc="-25" dirty="0">
                <a:effectLst/>
                <a:latin typeface="Calibri" panose="020F0502020204030204" pitchFamily="34" charset="0"/>
                <a:ea typeface="Calibri" panose="020F0502020204030204" pitchFamily="34" charset="0"/>
                <a:hlinkClick r:id="rId15" action="ppaction://hlinkfile"/>
              </a:rPr>
              <a:t>16</a:t>
            </a:r>
            <a:endParaRPr lang="el-GR" sz="1000" b="1" spc="-5" dirty="0">
              <a:effectLst/>
              <a:latin typeface="Calibri" panose="020F0502020204030204" pitchFamily="34" charset="0"/>
              <a:ea typeface="Calibri" panose="020F0502020204030204" pitchFamily="34" charset="0"/>
            </a:endParaRPr>
          </a:p>
          <a:p>
            <a:pPr marL="742950" lvl="1" indent="-285750">
              <a:spcBef>
                <a:spcPts val="840"/>
              </a:spcBef>
              <a:buSzPts val="1000"/>
              <a:buFont typeface="Calibri" panose="020F0502020204030204" pitchFamily="34" charset="0"/>
              <a:buAutoNum type="arabicPeriod"/>
              <a:tabLst>
                <a:tab pos="598170" algn="l"/>
                <a:tab pos="6026150" algn="r"/>
              </a:tabLst>
            </a:pPr>
            <a:r>
              <a:rPr lang="el-GR" sz="1000" b="1" u="none" strike="noStrike" spc="-5" dirty="0">
                <a:effectLst/>
                <a:latin typeface="Calibri" panose="020F0502020204030204" pitchFamily="34" charset="0"/>
                <a:ea typeface="Calibri" panose="020F0502020204030204" pitchFamily="34" charset="0"/>
                <a:hlinkClick r:id="rId16" action="ppaction://hlinkfile"/>
              </a:rPr>
              <a:t>Υπεύθυνη</a:t>
            </a:r>
            <a:r>
              <a:rPr lang="el-GR" sz="1000" b="1" u="none" strike="noStrike" spc="-55" dirty="0">
                <a:effectLst/>
                <a:latin typeface="Calibri" panose="020F0502020204030204" pitchFamily="34" charset="0"/>
                <a:ea typeface="Calibri" panose="020F0502020204030204" pitchFamily="34" charset="0"/>
                <a:hlinkClick r:id="rId16" action="ppaction://hlinkfile"/>
              </a:rPr>
              <a:t> </a:t>
            </a:r>
            <a:r>
              <a:rPr lang="el-GR" sz="1000" b="1" u="none" strike="noStrike" spc="-5" dirty="0">
                <a:effectLst/>
                <a:latin typeface="Calibri" panose="020F0502020204030204" pitchFamily="34" charset="0"/>
                <a:ea typeface="Calibri" panose="020F0502020204030204" pitchFamily="34" charset="0"/>
                <a:hlinkClick r:id="rId16" action="ppaction://hlinkfile"/>
              </a:rPr>
              <a:t>Δήλωση</a:t>
            </a:r>
            <a:r>
              <a:rPr lang="el-GR" sz="1000" b="1" u="none" strike="noStrike" spc="-50" dirty="0">
                <a:effectLst/>
                <a:latin typeface="Calibri" panose="020F0502020204030204" pitchFamily="34" charset="0"/>
                <a:ea typeface="Calibri" panose="020F0502020204030204" pitchFamily="34" charset="0"/>
                <a:hlinkClick r:id="rId16" action="ppaction://hlinkfile"/>
              </a:rPr>
              <a:t> </a:t>
            </a:r>
            <a:r>
              <a:rPr lang="el-GR" sz="1000" b="1" u="none" strike="noStrike" spc="-5" dirty="0">
                <a:effectLst/>
                <a:latin typeface="Calibri" panose="020F0502020204030204" pitchFamily="34" charset="0"/>
                <a:ea typeface="Calibri" panose="020F0502020204030204" pitchFamily="34" charset="0"/>
                <a:hlinkClick r:id="rId16" action="ppaction://hlinkfile"/>
              </a:rPr>
              <a:t>Νόμιμου</a:t>
            </a:r>
            <a:r>
              <a:rPr lang="el-GR" sz="1000" b="1" u="none" strike="noStrike" spc="-45" dirty="0">
                <a:effectLst/>
                <a:latin typeface="Calibri" panose="020F0502020204030204" pitchFamily="34" charset="0"/>
                <a:ea typeface="Calibri" panose="020F0502020204030204" pitchFamily="34" charset="0"/>
                <a:hlinkClick r:id="rId16" action="ppaction://hlinkfile"/>
              </a:rPr>
              <a:t> </a:t>
            </a:r>
            <a:r>
              <a:rPr lang="el-GR" sz="1000" b="1" u="none" strike="noStrike" spc="-5" dirty="0">
                <a:effectLst/>
                <a:latin typeface="Calibri" panose="020F0502020204030204" pitchFamily="34" charset="0"/>
                <a:ea typeface="Calibri" panose="020F0502020204030204" pitchFamily="34" charset="0"/>
                <a:hlinkClick r:id="rId16" action="ppaction://hlinkfile"/>
              </a:rPr>
              <a:t>Εκπροσώπου</a:t>
            </a:r>
            <a:r>
              <a:rPr lang="el-GR" sz="1000" b="1" u="none" strike="noStrike" spc="-45" dirty="0">
                <a:effectLst/>
                <a:latin typeface="Calibri" panose="020F0502020204030204" pitchFamily="34" charset="0"/>
                <a:ea typeface="Calibri" panose="020F0502020204030204" pitchFamily="34" charset="0"/>
                <a:hlinkClick r:id="rId16" action="ppaction://hlinkfile"/>
              </a:rPr>
              <a:t> </a:t>
            </a:r>
            <a:r>
              <a:rPr lang="el-GR" sz="1000" b="1" u="none" strike="noStrike" spc="-10" dirty="0">
                <a:effectLst/>
                <a:latin typeface="Calibri" panose="020F0502020204030204" pitchFamily="34" charset="0"/>
                <a:ea typeface="Calibri" panose="020F0502020204030204" pitchFamily="34" charset="0"/>
                <a:hlinkClick r:id="rId16" action="ppaction://hlinkfile"/>
              </a:rPr>
              <a:t>Δικαιούχου</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16" action="ppaction://hlinkfile"/>
              </a:rPr>
              <a:t>	</a:t>
            </a:r>
            <a:r>
              <a:rPr lang="el-GR" sz="1000" b="1" u="none" strike="noStrike" spc="-25" dirty="0">
                <a:effectLst/>
                <a:latin typeface="Calibri" panose="020F0502020204030204" pitchFamily="34" charset="0"/>
                <a:ea typeface="Calibri" panose="020F0502020204030204" pitchFamily="34" charset="0"/>
                <a:hlinkClick r:id="rId16" action="ppaction://hlinkfile"/>
              </a:rPr>
              <a:t>18</a:t>
            </a:r>
            <a:endParaRPr lang="el-GR" sz="1000" b="1" spc="-5" dirty="0">
              <a:effectLst/>
              <a:latin typeface="Calibri" panose="020F0502020204030204" pitchFamily="34" charset="0"/>
              <a:ea typeface="Calibri" panose="020F0502020204030204" pitchFamily="34" charset="0"/>
            </a:endParaRPr>
          </a:p>
          <a:p>
            <a:pPr marL="742950" lvl="1" indent="-285750">
              <a:spcBef>
                <a:spcPts val="855"/>
              </a:spcBef>
              <a:buSzPts val="1000"/>
              <a:buFont typeface="Calibri" panose="020F0502020204030204" pitchFamily="34" charset="0"/>
              <a:buAutoNum type="arabicPeriod"/>
              <a:tabLst>
                <a:tab pos="598170" algn="l"/>
                <a:tab pos="6026150" algn="r"/>
              </a:tabLst>
            </a:pPr>
            <a:r>
              <a:rPr lang="el-GR" sz="1000" b="1" u="none" strike="noStrike" spc="-10" dirty="0">
                <a:effectLst/>
                <a:latin typeface="Calibri" panose="020F0502020204030204" pitchFamily="34" charset="0"/>
                <a:ea typeface="Calibri" panose="020F0502020204030204" pitchFamily="34" charset="0"/>
                <a:hlinkClick r:id="rId17" action="ppaction://hlinkfile"/>
              </a:rPr>
              <a:t>Επιπλέον</a:t>
            </a:r>
            <a:r>
              <a:rPr lang="el-GR" sz="1000" b="1" u="none" strike="noStrike" spc="20" dirty="0">
                <a:effectLst/>
                <a:latin typeface="Calibri" panose="020F0502020204030204" pitchFamily="34" charset="0"/>
                <a:ea typeface="Calibri" panose="020F0502020204030204" pitchFamily="34" charset="0"/>
                <a:hlinkClick r:id="rId17" action="ppaction://hlinkfile"/>
              </a:rPr>
              <a:t> </a:t>
            </a:r>
            <a:r>
              <a:rPr lang="el-GR" sz="1000" b="1" u="none" strike="noStrike" spc="-10" dirty="0">
                <a:effectLst/>
                <a:latin typeface="Calibri" panose="020F0502020204030204" pitchFamily="34" charset="0"/>
                <a:ea typeface="Calibri" panose="020F0502020204030204" pitchFamily="34" charset="0"/>
                <a:hlinkClick r:id="rId17" action="ppaction://hlinkfile"/>
              </a:rPr>
              <a:t>Πληροφορίες</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17" action="ppaction://hlinkfile"/>
              </a:rPr>
              <a:t>	</a:t>
            </a:r>
            <a:r>
              <a:rPr lang="el-GR" sz="1000" b="1" u="none" strike="noStrike" spc="-25" dirty="0">
                <a:effectLst/>
                <a:latin typeface="Calibri" panose="020F0502020204030204" pitchFamily="34" charset="0"/>
                <a:ea typeface="Calibri" panose="020F0502020204030204" pitchFamily="34" charset="0"/>
                <a:hlinkClick r:id="rId17" action="ppaction://hlinkfile"/>
              </a:rPr>
              <a:t>18</a:t>
            </a:r>
            <a:endParaRPr lang="el-GR" sz="1000" b="1" spc="-5" dirty="0">
              <a:effectLst/>
              <a:latin typeface="Calibri" panose="020F0502020204030204" pitchFamily="34" charset="0"/>
              <a:ea typeface="Calibri" panose="020F0502020204030204" pitchFamily="34" charset="0"/>
            </a:endParaRPr>
          </a:p>
          <a:p>
            <a:pPr marL="742950" lvl="1" indent="-285750">
              <a:spcBef>
                <a:spcPts val="845"/>
              </a:spcBef>
              <a:buSzPts val="1000"/>
              <a:buFont typeface="Calibri" panose="020F0502020204030204" pitchFamily="34" charset="0"/>
              <a:buAutoNum type="arabicPeriod"/>
              <a:tabLst>
                <a:tab pos="598170" algn="l"/>
                <a:tab pos="6026150" algn="r"/>
              </a:tabLst>
            </a:pPr>
            <a:r>
              <a:rPr lang="el-GR" sz="1000" b="1" u="none" strike="noStrike" spc="-10" dirty="0">
                <a:effectLst/>
                <a:latin typeface="Calibri" panose="020F0502020204030204" pitchFamily="34" charset="0"/>
                <a:ea typeface="Calibri" panose="020F0502020204030204" pitchFamily="34" charset="0"/>
                <a:hlinkClick r:id="rId18" action="ppaction://hlinkfile"/>
              </a:rPr>
              <a:t>Συνημμένα</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18" action="ppaction://hlinkfile"/>
              </a:rPr>
              <a:t>	</a:t>
            </a:r>
            <a:r>
              <a:rPr lang="el-GR" sz="1000" b="1" u="none" strike="noStrike" spc="-25" dirty="0">
                <a:effectLst/>
                <a:latin typeface="Calibri" panose="020F0502020204030204" pitchFamily="34" charset="0"/>
                <a:ea typeface="Calibri" panose="020F0502020204030204" pitchFamily="34" charset="0"/>
                <a:hlinkClick r:id="rId18" action="ppaction://hlinkfile"/>
              </a:rPr>
              <a:t>19</a:t>
            </a:r>
            <a:endParaRPr lang="el-GR" sz="1000" b="1" spc="-5" dirty="0">
              <a:effectLst/>
              <a:latin typeface="Calibri" panose="020F0502020204030204" pitchFamily="34" charset="0"/>
              <a:ea typeface="Calibri" panose="020F0502020204030204" pitchFamily="34" charset="0"/>
            </a:endParaRPr>
          </a:p>
          <a:p>
            <a:pPr marL="742950" lvl="1" indent="-285750">
              <a:spcBef>
                <a:spcPts val="845"/>
              </a:spcBef>
              <a:buSzPts val="1000"/>
              <a:buFont typeface="Calibri" panose="020F0502020204030204" pitchFamily="34" charset="0"/>
              <a:buAutoNum type="arabicPeriod"/>
              <a:tabLst>
                <a:tab pos="598170" algn="l"/>
                <a:tab pos="6026150" algn="r"/>
              </a:tabLst>
            </a:pPr>
            <a:r>
              <a:rPr lang="el-GR" sz="1000" b="1" u="none" strike="noStrike" spc="-5" dirty="0">
                <a:effectLst/>
                <a:latin typeface="Calibri" panose="020F0502020204030204" pitchFamily="34" charset="0"/>
                <a:ea typeface="Calibri" panose="020F0502020204030204" pitchFamily="34" charset="0"/>
                <a:hlinkClick r:id="rId19" action="ppaction://hlinkfile"/>
              </a:rPr>
              <a:t>Ιστορικό</a:t>
            </a:r>
            <a:r>
              <a:rPr lang="el-GR" sz="1000" b="1" u="none" strike="noStrike" spc="-45" dirty="0">
                <a:effectLst/>
                <a:latin typeface="Calibri" panose="020F0502020204030204" pitchFamily="34" charset="0"/>
                <a:ea typeface="Calibri" panose="020F0502020204030204" pitchFamily="34" charset="0"/>
                <a:hlinkClick r:id="rId19" action="ppaction://hlinkfile"/>
              </a:rPr>
              <a:t> </a:t>
            </a:r>
            <a:r>
              <a:rPr lang="el-GR" sz="1000" b="1" u="none" strike="noStrike" spc="-10" dirty="0">
                <a:effectLst/>
                <a:latin typeface="Calibri" panose="020F0502020204030204" pitchFamily="34" charset="0"/>
                <a:ea typeface="Calibri" panose="020F0502020204030204" pitchFamily="34" charset="0"/>
                <a:hlinkClick r:id="rId19" action="ppaction://hlinkfile"/>
              </a:rPr>
              <a:t>Μεταβολών</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19" action="ppaction://hlinkfile"/>
              </a:rPr>
              <a:t>	</a:t>
            </a:r>
            <a:r>
              <a:rPr lang="el-GR" sz="1000" b="1" u="none" strike="noStrike" spc="-25" dirty="0">
                <a:effectLst/>
                <a:latin typeface="Calibri" panose="020F0502020204030204" pitchFamily="34" charset="0"/>
                <a:ea typeface="Calibri" panose="020F0502020204030204" pitchFamily="34" charset="0"/>
                <a:hlinkClick r:id="rId19" action="ppaction://hlinkfile"/>
              </a:rPr>
              <a:t>19</a:t>
            </a:r>
            <a:endParaRPr lang="el-GR" sz="1000" b="1" spc="-5" dirty="0">
              <a:effectLst/>
              <a:latin typeface="Calibri" panose="020F0502020204030204" pitchFamily="34" charset="0"/>
              <a:ea typeface="Calibri" panose="020F0502020204030204" pitchFamily="34" charset="0"/>
            </a:endParaRPr>
          </a:p>
          <a:p>
            <a:pPr marL="742950" lvl="1" indent="-285750">
              <a:spcBef>
                <a:spcPts val="845"/>
              </a:spcBef>
              <a:buSzPts val="1000"/>
              <a:buFont typeface="Calibri" panose="020F0502020204030204" pitchFamily="34" charset="0"/>
              <a:buAutoNum type="arabicPeriod"/>
              <a:tabLst>
                <a:tab pos="598170" algn="l"/>
                <a:tab pos="6026150" algn="r"/>
              </a:tabLst>
            </a:pPr>
            <a:r>
              <a:rPr lang="el-GR" sz="1000" b="1" u="none" strike="noStrike" spc="-5" dirty="0">
                <a:effectLst/>
                <a:latin typeface="Calibri" panose="020F0502020204030204" pitchFamily="34" charset="0"/>
                <a:ea typeface="Calibri" panose="020F0502020204030204" pitchFamily="34" charset="0"/>
                <a:hlinkClick r:id="rId20" action="ppaction://hlinkfile"/>
              </a:rPr>
              <a:t>Σχόλια</a:t>
            </a:r>
            <a:r>
              <a:rPr lang="el-GR" sz="1000" b="1" u="none" strike="noStrike" spc="-30" dirty="0">
                <a:effectLst/>
                <a:latin typeface="Calibri" panose="020F0502020204030204" pitchFamily="34" charset="0"/>
                <a:ea typeface="Calibri" panose="020F0502020204030204" pitchFamily="34" charset="0"/>
                <a:hlinkClick r:id="rId20" action="ppaction://hlinkfile"/>
              </a:rPr>
              <a:t> </a:t>
            </a:r>
            <a:r>
              <a:rPr lang="el-GR" sz="1000" b="1" u="none" strike="noStrike" spc="-10" dirty="0">
                <a:effectLst/>
                <a:latin typeface="Calibri" panose="020F0502020204030204" pitchFamily="34" charset="0"/>
                <a:ea typeface="Calibri" panose="020F0502020204030204" pitchFamily="34" charset="0"/>
                <a:hlinkClick r:id="rId20" action="ppaction://hlinkfile"/>
              </a:rPr>
              <a:t>Καταχώρισης</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20" action="ppaction://hlinkfile"/>
              </a:rPr>
              <a:t>	</a:t>
            </a:r>
            <a:r>
              <a:rPr lang="el-GR" sz="1000" b="1" u="none" strike="noStrike" spc="-25" dirty="0">
                <a:effectLst/>
                <a:latin typeface="Calibri" panose="020F0502020204030204" pitchFamily="34" charset="0"/>
                <a:ea typeface="Calibri" panose="020F0502020204030204" pitchFamily="34" charset="0"/>
                <a:hlinkClick r:id="rId20" action="ppaction://hlinkfile"/>
              </a:rPr>
              <a:t>19</a:t>
            </a:r>
            <a:endParaRPr lang="el-GR" sz="1000" b="1" spc="-5" dirty="0">
              <a:effectLst/>
              <a:latin typeface="Calibri" panose="020F0502020204030204" pitchFamily="34" charset="0"/>
              <a:ea typeface="Calibri" panose="020F0502020204030204" pitchFamily="34" charset="0"/>
            </a:endParaRPr>
          </a:p>
          <a:p>
            <a:pPr marL="742950" lvl="1" indent="-285750">
              <a:spcBef>
                <a:spcPts val="840"/>
              </a:spcBef>
              <a:buSzPts val="1000"/>
              <a:buFont typeface="Calibri" panose="020F0502020204030204" pitchFamily="34" charset="0"/>
              <a:buAutoNum type="arabicPeriod"/>
              <a:tabLst>
                <a:tab pos="598170" algn="l"/>
                <a:tab pos="6026150" algn="r"/>
              </a:tabLst>
            </a:pPr>
            <a:r>
              <a:rPr lang="el-GR" sz="1000" b="1" u="none" strike="noStrike" spc="-10" dirty="0">
                <a:effectLst/>
                <a:latin typeface="Calibri" panose="020F0502020204030204" pitchFamily="34" charset="0"/>
                <a:ea typeface="Calibri" panose="020F0502020204030204" pitchFamily="34" charset="0"/>
                <a:hlinkClick r:id="rId21" action="ppaction://hlinkfile"/>
              </a:rPr>
              <a:t>Επισημάνσεις</a:t>
            </a:r>
            <a:r>
              <a:rPr lang="el-GR" sz="1000" b="1" u="none" strike="noStrike" spc="25" dirty="0">
                <a:effectLst/>
                <a:latin typeface="Calibri" panose="020F0502020204030204" pitchFamily="34" charset="0"/>
                <a:ea typeface="Calibri" panose="020F0502020204030204" pitchFamily="34" charset="0"/>
                <a:hlinkClick r:id="rId21" action="ppaction://hlinkfile"/>
              </a:rPr>
              <a:t> </a:t>
            </a:r>
            <a:r>
              <a:rPr lang="el-GR" sz="1000" b="1" u="none" strike="noStrike" spc="-10" dirty="0">
                <a:effectLst/>
                <a:latin typeface="Calibri" panose="020F0502020204030204" pitchFamily="34" charset="0"/>
                <a:ea typeface="Calibri" panose="020F0502020204030204" pitchFamily="34" charset="0"/>
                <a:hlinkClick r:id="rId21" action="ppaction://hlinkfile"/>
              </a:rPr>
              <a:t>καταχώρησης</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21" action="ppaction://hlinkfile"/>
              </a:rPr>
              <a:t>	</a:t>
            </a:r>
            <a:r>
              <a:rPr lang="el-GR" sz="1000" b="1" u="none" strike="noStrike" spc="-25" dirty="0">
                <a:effectLst/>
                <a:latin typeface="Calibri" panose="020F0502020204030204" pitchFamily="34" charset="0"/>
                <a:ea typeface="Calibri" panose="020F0502020204030204" pitchFamily="34" charset="0"/>
                <a:hlinkClick r:id="rId21" action="ppaction://hlinkfile"/>
              </a:rPr>
              <a:t>20</a:t>
            </a:r>
            <a:endParaRPr lang="el-GR" sz="1000" b="1" spc="-5" dirty="0">
              <a:effectLst/>
              <a:latin typeface="Calibri" panose="020F0502020204030204" pitchFamily="34" charset="0"/>
              <a:ea typeface="Calibri" panose="020F0502020204030204" pitchFamily="34" charset="0"/>
            </a:endParaRPr>
          </a:p>
          <a:p>
            <a:pPr marL="742950" lvl="1" indent="-285750">
              <a:spcBef>
                <a:spcPts val="845"/>
              </a:spcBef>
              <a:buSzPts val="1000"/>
              <a:buFont typeface="Calibri" panose="020F0502020204030204" pitchFamily="34" charset="0"/>
              <a:buAutoNum type="arabicPeriod"/>
              <a:tabLst>
                <a:tab pos="598170" algn="l"/>
                <a:tab pos="6026150" algn="r"/>
              </a:tabLst>
            </a:pPr>
            <a:r>
              <a:rPr lang="el-GR" sz="1000" b="1" u="none" strike="noStrike" spc="-5" dirty="0">
                <a:effectLst/>
                <a:latin typeface="Calibri" panose="020F0502020204030204" pitchFamily="34" charset="0"/>
                <a:ea typeface="Calibri" panose="020F0502020204030204" pitchFamily="34" charset="0"/>
                <a:hlinkClick r:id="rId22" action="ppaction://hlinkfile"/>
              </a:rPr>
              <a:t>Γραμμή</a:t>
            </a:r>
            <a:r>
              <a:rPr lang="el-GR" sz="1000" b="1" u="none" strike="noStrike" spc="-50" dirty="0">
                <a:effectLst/>
                <a:latin typeface="Calibri" panose="020F0502020204030204" pitchFamily="34" charset="0"/>
                <a:ea typeface="Calibri" panose="020F0502020204030204" pitchFamily="34" charset="0"/>
                <a:hlinkClick r:id="rId22" action="ppaction://hlinkfile"/>
              </a:rPr>
              <a:t> </a:t>
            </a:r>
            <a:r>
              <a:rPr lang="el-GR" sz="1000" b="1" u="none" strike="noStrike" spc="-5" dirty="0">
                <a:effectLst/>
                <a:latin typeface="Calibri" panose="020F0502020204030204" pitchFamily="34" charset="0"/>
                <a:ea typeface="Calibri" panose="020F0502020204030204" pitchFamily="34" charset="0"/>
                <a:hlinkClick r:id="rId22" action="ppaction://hlinkfile"/>
              </a:rPr>
              <a:t>ενεργειών</a:t>
            </a:r>
            <a:r>
              <a:rPr lang="el-GR" sz="1000" b="1" u="none" strike="noStrike" spc="-50" dirty="0">
                <a:effectLst/>
                <a:latin typeface="Calibri" panose="020F0502020204030204" pitchFamily="34" charset="0"/>
                <a:ea typeface="Calibri" panose="020F0502020204030204" pitchFamily="34" charset="0"/>
                <a:hlinkClick r:id="rId22" action="ppaction://hlinkfile"/>
              </a:rPr>
              <a:t> </a:t>
            </a:r>
            <a:r>
              <a:rPr lang="el-GR" sz="1000" b="1" u="none" strike="noStrike" spc="-5" dirty="0">
                <a:effectLst/>
                <a:latin typeface="Calibri" panose="020F0502020204030204" pitchFamily="34" charset="0"/>
                <a:ea typeface="Calibri" panose="020F0502020204030204" pitchFamily="34" charset="0"/>
                <a:hlinkClick r:id="rId22" action="ppaction://hlinkfile"/>
              </a:rPr>
              <a:t>του</a:t>
            </a:r>
            <a:r>
              <a:rPr lang="el-GR" sz="1000" b="1" u="none" strike="noStrike" spc="-45" dirty="0">
                <a:effectLst/>
                <a:latin typeface="Calibri" panose="020F0502020204030204" pitchFamily="34" charset="0"/>
                <a:ea typeface="Calibri" panose="020F0502020204030204" pitchFamily="34" charset="0"/>
                <a:hlinkClick r:id="rId22" action="ppaction://hlinkfile"/>
              </a:rPr>
              <a:t> </a:t>
            </a:r>
            <a:r>
              <a:rPr lang="el-GR" sz="1000" b="1" u="none" strike="noStrike" spc="-10" dirty="0">
                <a:effectLst/>
                <a:latin typeface="Calibri" panose="020F0502020204030204" pitchFamily="34" charset="0"/>
                <a:ea typeface="Calibri" panose="020F0502020204030204" pitchFamily="34" charset="0"/>
                <a:hlinkClick r:id="rId22" action="ppaction://hlinkfile"/>
              </a:rPr>
              <a:t>Δελτίου</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22" action="ppaction://hlinkfile"/>
              </a:rPr>
              <a:t>	</a:t>
            </a:r>
            <a:r>
              <a:rPr lang="el-GR" sz="1000" b="1" u="none" strike="noStrike" spc="-25" dirty="0">
                <a:effectLst/>
                <a:latin typeface="Calibri" panose="020F0502020204030204" pitchFamily="34" charset="0"/>
                <a:ea typeface="Calibri" panose="020F0502020204030204" pitchFamily="34" charset="0"/>
                <a:hlinkClick r:id="rId22" action="ppaction://hlinkfile"/>
              </a:rPr>
              <a:t>20</a:t>
            </a:r>
            <a:endParaRPr lang="el-GR" sz="1000" b="1" spc="-5" dirty="0">
              <a:effectLst/>
              <a:latin typeface="Calibri" panose="020F0502020204030204" pitchFamily="34" charset="0"/>
              <a:ea typeface="Calibri" panose="020F0502020204030204" pitchFamily="34" charset="0"/>
            </a:endParaRPr>
          </a:p>
          <a:p>
            <a:pPr marL="342900" lvl="0" indent="-342900">
              <a:spcBef>
                <a:spcPts val="1445"/>
              </a:spcBef>
              <a:buSzPts val="1000"/>
              <a:buFont typeface="Calibri" panose="020F0502020204030204" pitchFamily="34" charset="0"/>
              <a:buAutoNum type="arabicPeriod"/>
              <a:tabLst>
                <a:tab pos="345440" algn="l"/>
                <a:tab pos="6026150" algn="r"/>
              </a:tabLst>
            </a:pPr>
            <a:r>
              <a:rPr lang="el-GR" sz="1000" b="1" u="none" strike="noStrike" spc="-5" dirty="0">
                <a:effectLst/>
                <a:latin typeface="Calibri" panose="020F0502020204030204" pitchFamily="34" charset="0"/>
                <a:ea typeface="Calibri" panose="020F0502020204030204" pitchFamily="34" charset="0"/>
                <a:hlinkClick r:id="rId23" action="ppaction://hlinkfile"/>
              </a:rPr>
              <a:t>Αναζήτηση</a:t>
            </a:r>
            <a:r>
              <a:rPr lang="el-GR" sz="1000" b="1" u="none" strike="noStrike" spc="-50" dirty="0">
                <a:effectLst/>
                <a:latin typeface="Calibri" panose="020F0502020204030204" pitchFamily="34" charset="0"/>
                <a:ea typeface="Calibri" panose="020F0502020204030204" pitchFamily="34" charset="0"/>
                <a:hlinkClick r:id="rId23" action="ppaction://hlinkfile"/>
              </a:rPr>
              <a:t> </a:t>
            </a:r>
            <a:r>
              <a:rPr lang="el-GR" sz="1000" b="1" u="none" strike="noStrike" spc="-25" dirty="0">
                <a:effectLst/>
                <a:latin typeface="Calibri" panose="020F0502020204030204" pitchFamily="34" charset="0"/>
                <a:ea typeface="Calibri" panose="020F0502020204030204" pitchFamily="34" charset="0"/>
                <a:hlinkClick r:id="rId23" action="ppaction://hlinkfile"/>
              </a:rPr>
              <a:t>ΤΔΠ</a:t>
            </a:r>
            <a:r>
              <a:rPr lang="el-GR" sz="1000" b="0" u="none" strike="noStrike" spc="-5" dirty="0">
                <a:effectLst/>
                <a:latin typeface="Times New Roman" panose="02020603050405020304" pitchFamily="18" charset="0"/>
                <a:ea typeface="Calibri" panose="020F0502020204030204" pitchFamily="34" charset="0"/>
                <a:cs typeface="Calibri" panose="020F0502020204030204" pitchFamily="34" charset="0"/>
                <a:hlinkClick r:id="rId23" action="ppaction://hlinkfile"/>
              </a:rPr>
              <a:t>	</a:t>
            </a:r>
            <a:r>
              <a:rPr lang="el-GR" sz="1000" b="1" u="none" strike="noStrike" spc="-25" dirty="0">
                <a:effectLst/>
                <a:latin typeface="Calibri" panose="020F0502020204030204" pitchFamily="34" charset="0"/>
                <a:ea typeface="Calibri" panose="020F0502020204030204" pitchFamily="34" charset="0"/>
                <a:hlinkClick r:id="rId23" action="ppaction://hlinkfile"/>
              </a:rPr>
              <a:t>21</a:t>
            </a:r>
            <a:endParaRPr lang="el-GR" sz="1000" b="1" spc="-5"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2205935"/>
      </p:ext>
    </p:extLst>
  </p:cSld>
  <p:clrMapOvr>
    <a:masterClrMapping/>
  </p:clrMapOvr>
</p:sld>
</file>

<file path=ppt/theme/theme1.xml><?xml version="1.0" encoding="utf-8"?>
<a:theme xmlns:a="http://schemas.openxmlformats.org/drawingml/2006/main" name="Προσαρμοσμένη σχεδίαση">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Προσαρμοσμένη σχεδίαση">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Office 2013 - 2022">
  <a:themeElements>
    <a:clrScheme name="Θέμα 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Θέμα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73451</TotalTime>
  <Words>5440</Words>
  <Application>Microsoft Office PowerPoint</Application>
  <PresentationFormat>Ευρεία οθόνη</PresentationFormat>
  <Paragraphs>283</Paragraphs>
  <Slides>73</Slides>
  <Notes>0</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3</vt:i4>
      </vt:variant>
      <vt:variant>
        <vt:lpstr>Τίτλοι διαφανειών</vt:lpstr>
      </vt:variant>
      <vt:variant>
        <vt:i4>73</vt:i4>
      </vt:variant>
    </vt:vector>
  </HeadingPairs>
  <TitlesOfParts>
    <vt:vector size="85" baseType="lpstr">
      <vt:lpstr>Aptos</vt:lpstr>
      <vt:lpstr>Arial</vt:lpstr>
      <vt:lpstr>Calibri</vt:lpstr>
      <vt:lpstr>Calibri Light</vt:lpstr>
      <vt:lpstr>Google Sans</vt:lpstr>
      <vt:lpstr>Tahoma</vt:lpstr>
      <vt:lpstr>Times New Roman</vt:lpstr>
      <vt:lpstr>Trebuchet MS</vt:lpstr>
      <vt:lpstr>Wingdings</vt:lpstr>
      <vt:lpstr>Προσαρμοσμένη σχεδίαση</vt:lpstr>
      <vt:lpstr>1_Προσαρμοσμένη σχεδίαση</vt:lpstr>
      <vt:lpstr>Θέμα Office 2013 - 2022</vt:lpstr>
      <vt:lpstr>  Τεχνικό Δελτίο Πράξης (ΤΔΠ)   </vt:lpstr>
      <vt:lpstr>   ΟΔΗΓΙΕΣ ΣΥΜΠΛΗΡΩΣΗΣ ΤΕΧΝΙΚΟΥ ΔΕΛΤΙΟΥ ΠΡΑΞΗΣ (ΤΔΠ)   Στα συνημμένα έγγραφα κάθε πρόσκλησης και στο αρχείο   Ο_E.I.1_4 ΟΔΗΓΙΕΣ ΣΥΜΠΛΗΡΩΣΗΣ ΤΔΠ 21-27_v3_15.12.2023  υπάρχουν ΟΡΙΣΜΟΙ και ΓΕΝΙΚΕΣ ΟΔΗΓΙΕΣ για το τι αφορά το κάθε πεδίο του   Τεχνικού Δελτίου Πράξης   </vt:lpstr>
      <vt:lpstr>https://ops.gr/</vt:lpstr>
      <vt:lpstr>Παρουσίαση του PowerPoint</vt:lpstr>
      <vt:lpstr>Παρουσίαση του PowerPoint</vt:lpstr>
      <vt:lpstr>Συμπληρωματικός σύνδεσμος οδηγιών για τη εγγραφή χρήστη  https://20142020.eydamth.gr/index.php/component/k2/256-diadikasia-apoktisis-kodikon-prosvasis-sto-ops-espa-2014-2020</vt:lpstr>
      <vt:lpstr>Παρουσίαση του PowerPoint</vt:lpstr>
      <vt:lpstr>https://ops.gr/wp-content/uploads/2025/01/EGXEIR_XR_21-27_TDP.pdf </vt:lpstr>
      <vt:lpstr>https://ops.gr/wp-content/uploads/2025/01/EGXEIR_XR_21-27_TDP.pdf </vt:lpstr>
      <vt:lpstr>https://ops.gr/wp-content/uploads/2025/01/EGXEIR_XR_21-27_PERIVALLON_ERGASIAS.pdf  </vt:lpstr>
      <vt:lpstr>chrome-extension://efaidnbmnnnibpcajpcglclefindmkaj/https://ops.gr/wp-content/uploads/2025/01/EGXEIR_XR_21-27_PERIVALLON_ERGASIAS.pdf </vt:lpstr>
      <vt:lpstr> </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Σας ευχαριστώ για την προσοχή σας.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Vasilis Vasilopoulos</dc:creator>
  <cp:lastModifiedBy>ΚΟΥΦΟΥ ΕΛΕΝΗ</cp:lastModifiedBy>
  <cp:revision>581</cp:revision>
  <cp:lastPrinted>2026-03-13T05:40:10Z</cp:lastPrinted>
  <dcterms:created xsi:type="dcterms:W3CDTF">2022-06-03T15:25:51Z</dcterms:created>
  <dcterms:modified xsi:type="dcterms:W3CDTF">2026-04-16T06:00:58Z</dcterms:modified>
</cp:coreProperties>
</file>