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Lst>
  <p:notesMasterIdLst>
    <p:notesMasterId r:id="rId15"/>
  </p:notesMasterIdLst>
  <p:sldIdLst>
    <p:sldId id="256" r:id="rId4"/>
    <p:sldId id="1702" r:id="rId5"/>
    <p:sldId id="1703" r:id="rId6"/>
    <p:sldId id="1704" r:id="rId7"/>
    <p:sldId id="1701" r:id="rId8"/>
    <p:sldId id="1706" r:id="rId9"/>
    <p:sldId id="1707" r:id="rId10"/>
    <p:sldId id="1708" r:id="rId11"/>
    <p:sldId id="1709" r:id="rId12"/>
    <p:sldId id="1705" r:id="rId13"/>
    <p:sldId id="1710" r:id="rId14"/>
  </p:sldIdLst>
  <p:sldSz cx="12192000" cy="6858000"/>
  <p:notesSz cx="9926638"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F8C"/>
    <a:srgbClr val="00BFE9"/>
    <a:srgbClr val="144E8C"/>
    <a:srgbClr val="19BEDE"/>
    <a:srgbClr val="7EC352"/>
    <a:srgbClr val="97CA3F"/>
    <a:srgbClr val="00CC99"/>
    <a:srgbClr val="F1A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2" d="100"/>
          <a:sy n="102" d="100"/>
        </p:scale>
        <p:origin x="816"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302125" cy="3444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22925" y="0"/>
            <a:ext cx="4302125" cy="344488"/>
          </a:xfrm>
          <a:prstGeom prst="rect">
            <a:avLst/>
          </a:prstGeom>
        </p:spPr>
        <p:txBody>
          <a:bodyPr vert="horz" lIns="91440" tIns="45720" rIns="91440" bIns="45720" rtlCol="0"/>
          <a:lstStyle>
            <a:lvl1pPr algn="r">
              <a:defRPr sz="1200"/>
            </a:lvl1pPr>
          </a:lstStyle>
          <a:p>
            <a:fld id="{5CBF1B95-7F8A-47CA-A6BF-7AA203EB746F}" type="datetimeFigureOut">
              <a:rPr lang="el-GR" smtClean="0"/>
              <a:t>14/3/2026</a:t>
            </a:fld>
            <a:endParaRPr lang="el-GR"/>
          </a:p>
        </p:txBody>
      </p:sp>
      <p:sp>
        <p:nvSpPr>
          <p:cNvPr id="4" name="Θέση εικόνας διαφάνειας 3"/>
          <p:cNvSpPr>
            <a:spLocks noGrp="1" noRot="1" noChangeAspect="1"/>
          </p:cNvSpPr>
          <p:nvPr>
            <p:ph type="sldImg" idx="2"/>
          </p:nvPr>
        </p:nvSpPr>
        <p:spPr>
          <a:xfrm>
            <a:off x="2905125" y="857250"/>
            <a:ext cx="4116388" cy="231457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992188" y="3300413"/>
            <a:ext cx="7942262" cy="2700337"/>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6513513"/>
            <a:ext cx="4302125" cy="3444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22925" y="6513513"/>
            <a:ext cx="4302125" cy="344487"/>
          </a:xfrm>
          <a:prstGeom prst="rect">
            <a:avLst/>
          </a:prstGeom>
        </p:spPr>
        <p:txBody>
          <a:bodyPr vert="horz" lIns="91440" tIns="45720" rIns="91440" bIns="45720" rtlCol="0" anchor="b"/>
          <a:lstStyle>
            <a:lvl1pPr algn="r">
              <a:defRPr sz="1200"/>
            </a:lvl1pPr>
          </a:lstStyle>
          <a:p>
            <a:fld id="{C6EFF1BE-7326-46B5-89E4-3087D26465EA}" type="slidenum">
              <a:rPr lang="el-GR" smtClean="0"/>
              <a:t>‹#›</a:t>
            </a:fld>
            <a:endParaRPr lang="el-GR"/>
          </a:p>
        </p:txBody>
      </p:sp>
    </p:spTree>
    <p:extLst>
      <p:ext uri="{BB962C8B-B14F-4D97-AF65-F5344CB8AC3E}">
        <p14:creationId xmlns:p14="http://schemas.microsoft.com/office/powerpoint/2010/main" val="263030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D0C6C0E5-DD5B-BA78-40FF-F7582005C7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 y="0"/>
            <a:ext cx="12189461" cy="6858000"/>
          </a:xfrm>
          <a:prstGeom prst="rect">
            <a:avLst/>
          </a:prstGeom>
        </p:spPr>
      </p:pic>
      <p:sp>
        <p:nvSpPr>
          <p:cNvPr id="2" name="Τίτλος 1">
            <a:extLst>
              <a:ext uri="{FF2B5EF4-FFF2-40B4-BE49-F238E27FC236}">
                <a16:creationId xmlns:a16="http://schemas.microsoft.com/office/drawing/2014/main" id="{CEF3DD6A-C41C-BF98-3C60-D704770421F8}"/>
              </a:ext>
            </a:extLst>
          </p:cNvPr>
          <p:cNvSpPr>
            <a:spLocks noGrp="1"/>
          </p:cNvSpPr>
          <p:nvPr>
            <p:ph type="ctrTitle"/>
          </p:nvPr>
        </p:nvSpPr>
        <p:spPr>
          <a:xfrm>
            <a:off x="1417320" y="1395008"/>
            <a:ext cx="9357360" cy="1463675"/>
          </a:xfrm>
        </p:spPr>
        <p:txBody>
          <a:bodyPr anchor="b">
            <a:normAutofit/>
          </a:bodyPr>
          <a:lstStyle>
            <a:lvl1pPr algn="l">
              <a:defRPr sz="3600">
                <a:solidFill>
                  <a:schemeClr val="bg1"/>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E1F1562-A7AD-1FD8-C13E-7FFFD730A6E6}"/>
              </a:ext>
            </a:extLst>
          </p:cNvPr>
          <p:cNvSpPr>
            <a:spLocks noGrp="1"/>
          </p:cNvSpPr>
          <p:nvPr>
            <p:ph type="subTitle" idx="1"/>
          </p:nvPr>
        </p:nvSpPr>
        <p:spPr>
          <a:xfrm>
            <a:off x="1417320" y="3036773"/>
            <a:ext cx="6928658" cy="803707"/>
          </a:xfrm>
        </p:spPr>
        <p:txBody>
          <a:bodyPr>
            <a:normAutofit/>
          </a:bodyPr>
          <a:lstStyle>
            <a:lvl1pPr marL="0" indent="0" algn="l">
              <a:buNone/>
              <a:defRPr sz="1600">
                <a:solidFill>
                  <a:srgbClr val="19BEDE"/>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AEF9C73-72CF-FBDA-2FD3-B2372849EA8C}"/>
              </a:ext>
            </a:extLst>
          </p:cNvPr>
          <p:cNvSpPr>
            <a:spLocks noGrp="1"/>
          </p:cNvSpPr>
          <p:nvPr>
            <p:ph type="dt" sz="half" idx="10"/>
          </p:nvPr>
        </p:nvSpPr>
        <p:spPr/>
        <p:txBody>
          <a:bodyPr/>
          <a:lstStyle/>
          <a:p>
            <a:fld id="{33312B16-8557-4743-8EE6-3DDFEC79069C}" type="datetimeFigureOut">
              <a:rPr lang="el-GR" smtClean="0"/>
              <a:t>14/3/2026</a:t>
            </a:fld>
            <a:endParaRPr lang="el-GR" dirty="0"/>
          </a:p>
        </p:txBody>
      </p:sp>
      <p:sp>
        <p:nvSpPr>
          <p:cNvPr id="5" name="Θέση υποσέλιδου 4">
            <a:extLst>
              <a:ext uri="{FF2B5EF4-FFF2-40B4-BE49-F238E27FC236}">
                <a16:creationId xmlns:a16="http://schemas.microsoft.com/office/drawing/2014/main" id="{32887C82-0744-840D-E8FC-98DB4A29E4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BAB3BAB-2282-65B1-B77C-BBF5A897F707}"/>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07102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DC8F0F-BA7E-7CB9-3A54-6BEA4797148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0B75243-BBCD-43CE-822F-C6F698352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BB4CB97-2DE6-EC80-87E7-BD3E198C2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733E93E-16E7-C099-DED5-97837B9E7858}"/>
              </a:ext>
            </a:extLst>
          </p:cNvPr>
          <p:cNvSpPr>
            <a:spLocks noGrp="1"/>
          </p:cNvSpPr>
          <p:nvPr>
            <p:ph type="dt" sz="half" idx="10"/>
          </p:nvPr>
        </p:nvSpPr>
        <p:spPr/>
        <p:txBody>
          <a:bodyPr/>
          <a:lstStyle/>
          <a:p>
            <a:fld id="{33312B16-8557-4743-8EE6-3DDFEC79069C}" type="datetimeFigureOut">
              <a:rPr lang="el-GR" smtClean="0"/>
              <a:t>14/3/2026</a:t>
            </a:fld>
            <a:endParaRPr lang="el-GR"/>
          </a:p>
        </p:txBody>
      </p:sp>
      <p:sp>
        <p:nvSpPr>
          <p:cNvPr id="6" name="Θέση υποσέλιδου 5">
            <a:extLst>
              <a:ext uri="{FF2B5EF4-FFF2-40B4-BE49-F238E27FC236}">
                <a16:creationId xmlns:a16="http://schemas.microsoft.com/office/drawing/2014/main" id="{AF45B22E-AFD4-EB40-0F5A-7DDF7541110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B6FC40F-9A36-69D8-5960-73B06ADCDBF5}"/>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77632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55BD0E-ACB0-F32F-2E40-61B53F91E9A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9647C48-58F9-1D41-3599-64F8768DB10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2EB6C4A-BE76-9C2C-CF1D-3B213480673C}"/>
              </a:ext>
            </a:extLst>
          </p:cNvPr>
          <p:cNvSpPr>
            <a:spLocks noGrp="1"/>
          </p:cNvSpPr>
          <p:nvPr>
            <p:ph type="dt" sz="half" idx="10"/>
          </p:nvPr>
        </p:nvSpPr>
        <p:spPr/>
        <p:txBody>
          <a:bodyPr/>
          <a:lstStyle/>
          <a:p>
            <a:fld id="{33312B16-8557-4743-8EE6-3DDFEC79069C}" type="datetimeFigureOut">
              <a:rPr lang="el-GR" smtClean="0"/>
              <a:t>14/3/2026</a:t>
            </a:fld>
            <a:endParaRPr lang="el-GR"/>
          </a:p>
        </p:txBody>
      </p:sp>
      <p:sp>
        <p:nvSpPr>
          <p:cNvPr id="5" name="Θέση υποσέλιδου 4">
            <a:extLst>
              <a:ext uri="{FF2B5EF4-FFF2-40B4-BE49-F238E27FC236}">
                <a16:creationId xmlns:a16="http://schemas.microsoft.com/office/drawing/2014/main" id="{4102D70D-9B4B-0C37-CBA9-2DE8780220C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202EDDF-5764-A8EC-CADA-CCA704B90D4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81652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77DC1C3-C346-6B0A-080D-73E65C565F5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DBF89DD-2E67-7AAC-5247-4A9E9D00A52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2C0E958-0C65-C4CA-3376-45E282750974}"/>
              </a:ext>
            </a:extLst>
          </p:cNvPr>
          <p:cNvSpPr>
            <a:spLocks noGrp="1"/>
          </p:cNvSpPr>
          <p:nvPr>
            <p:ph type="dt" sz="half" idx="10"/>
          </p:nvPr>
        </p:nvSpPr>
        <p:spPr/>
        <p:txBody>
          <a:bodyPr/>
          <a:lstStyle/>
          <a:p>
            <a:fld id="{33312B16-8557-4743-8EE6-3DDFEC79069C}" type="datetimeFigureOut">
              <a:rPr lang="el-GR" smtClean="0"/>
              <a:t>14/3/2026</a:t>
            </a:fld>
            <a:endParaRPr lang="el-GR"/>
          </a:p>
        </p:txBody>
      </p:sp>
      <p:sp>
        <p:nvSpPr>
          <p:cNvPr id="5" name="Θέση υποσέλιδου 4">
            <a:extLst>
              <a:ext uri="{FF2B5EF4-FFF2-40B4-BE49-F238E27FC236}">
                <a16:creationId xmlns:a16="http://schemas.microsoft.com/office/drawing/2014/main" id="{B64282EE-F41D-7F6B-2076-C658F59BDB1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64A46E9-1CC2-A7D2-B18C-69D2B3FBE55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239199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6752D1B5-BA53-6481-474E-2EE7A6D1FF12}"/>
              </a:ext>
            </a:extLst>
          </p:cNvPr>
          <p:cNvSpPr>
            <a:spLocks noGrp="1"/>
          </p:cNvSpPr>
          <p:nvPr>
            <p:ph type="dt" sz="half" idx="10"/>
          </p:nvPr>
        </p:nvSpPr>
        <p:spPr/>
        <p:txBody>
          <a:bodyPr/>
          <a:lstStyle/>
          <a:p>
            <a:fld id="{FA18AEA9-71C6-468C-BEB2-7FB1CAECB70F}" type="datetimeFigureOut">
              <a:rPr lang="el-GR" smtClean="0"/>
              <a:t>14/3/2026</a:t>
            </a:fld>
            <a:endParaRPr lang="el-GR"/>
          </a:p>
        </p:txBody>
      </p:sp>
      <p:sp>
        <p:nvSpPr>
          <p:cNvPr id="5" name="Θέση υποσέλιδου 4">
            <a:extLst>
              <a:ext uri="{FF2B5EF4-FFF2-40B4-BE49-F238E27FC236}">
                <a16:creationId xmlns:a16="http://schemas.microsoft.com/office/drawing/2014/main" id="{DB707AFC-FF13-3D18-A576-6BFF1AD4DF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A11A37-CB44-6D2D-E490-97C6255F48DB}"/>
              </a:ext>
            </a:extLst>
          </p:cNvPr>
          <p:cNvSpPr>
            <a:spLocks noGrp="1"/>
          </p:cNvSpPr>
          <p:nvPr>
            <p:ph type="sldNum" sz="quarter" idx="12"/>
          </p:nvPr>
        </p:nvSpPr>
        <p:spPr/>
        <p:txBody>
          <a:bodyPr/>
          <a:lstStyle/>
          <a:p>
            <a:fld id="{F8B1DC26-6129-45E6-B3DE-8F39747A7F71}" type="slidenum">
              <a:rPr lang="el-GR" smtClean="0"/>
              <a:t>‹#›</a:t>
            </a:fld>
            <a:endParaRPr lang="el-GR"/>
          </a:p>
        </p:txBody>
      </p:sp>
      <p:sp>
        <p:nvSpPr>
          <p:cNvPr id="7" name="Θέση τίτλου 1">
            <a:extLst>
              <a:ext uri="{FF2B5EF4-FFF2-40B4-BE49-F238E27FC236}">
                <a16:creationId xmlns:a16="http://schemas.microsoft.com/office/drawing/2014/main" id="{7E16175E-F3D0-4B46-2EE5-9C896A109045}"/>
              </a:ext>
            </a:extLst>
          </p:cNvPr>
          <p:cNvSpPr>
            <a:spLocks noGrp="1"/>
          </p:cNvSpPr>
          <p:nvPr>
            <p:ph type="title"/>
          </p:nvPr>
        </p:nvSpPr>
        <p:spPr>
          <a:xfrm>
            <a:off x="707571" y="887639"/>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3135145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74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C51F3F-A005-3BA9-10E2-3A482100AD8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B6E654C-8964-0AF7-34FF-BD50C2CF211F}"/>
              </a:ext>
            </a:extLst>
          </p:cNvPr>
          <p:cNvSpPr>
            <a:spLocks noGrp="1"/>
          </p:cNvSpPr>
          <p:nvPr>
            <p:ph type="dt" sz="half" idx="10"/>
          </p:nvPr>
        </p:nvSpPr>
        <p:spPr/>
        <p:txBody>
          <a:bodyPr/>
          <a:lstStyle/>
          <a:p>
            <a:fld id="{33312B16-8557-4743-8EE6-3DDFEC79069C}" type="datetimeFigureOut">
              <a:rPr lang="el-GR" smtClean="0"/>
              <a:t>14/3/2026</a:t>
            </a:fld>
            <a:endParaRPr lang="el-GR"/>
          </a:p>
        </p:txBody>
      </p:sp>
      <p:sp>
        <p:nvSpPr>
          <p:cNvPr id="4" name="Θέση υποσέλιδου 3">
            <a:extLst>
              <a:ext uri="{FF2B5EF4-FFF2-40B4-BE49-F238E27FC236}">
                <a16:creationId xmlns:a16="http://schemas.microsoft.com/office/drawing/2014/main" id="{2DA513F4-377C-8213-406E-E05FDA99FCA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66D9FAF-D353-4D75-6242-880A95ACE3F6}"/>
              </a:ext>
            </a:extLst>
          </p:cNvPr>
          <p:cNvSpPr>
            <a:spLocks noGrp="1"/>
          </p:cNvSpPr>
          <p:nvPr>
            <p:ph type="sldNum" sz="quarter" idx="12"/>
          </p:nvPr>
        </p:nvSpPr>
        <p:spPr/>
        <p:txBody>
          <a:bodyPr/>
          <a:lstStyle/>
          <a:p>
            <a:fld id="{C6DD6E9A-F6BC-4101-9D32-73E53CB7934B}" type="slidenum">
              <a:rPr lang="el-GR" smtClean="0"/>
              <a:t>‹#›</a:t>
            </a:fld>
            <a:endParaRPr lang="el-GR"/>
          </a:p>
        </p:txBody>
      </p:sp>
      <p:sp>
        <p:nvSpPr>
          <p:cNvPr id="6" name="Θέση περιεχομένου 2">
            <a:extLst>
              <a:ext uri="{FF2B5EF4-FFF2-40B4-BE49-F238E27FC236}">
                <a16:creationId xmlns:a16="http://schemas.microsoft.com/office/drawing/2014/main" id="{38F1B451-D1F7-FA4D-007E-083E8C9EDCBE}"/>
              </a:ext>
            </a:extLst>
          </p:cNvPr>
          <p:cNvSpPr>
            <a:spLocks noGrp="1"/>
          </p:cNvSpPr>
          <p:nvPr>
            <p:ph idx="1"/>
          </p:nvPr>
        </p:nvSpPr>
        <p:spPr>
          <a:xfrm>
            <a:off x="838200" y="1825625"/>
            <a:ext cx="10515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149384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E5B180-03A5-54B2-FF10-D88D62CB1B6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D8BD2AB-2786-DEEA-66E7-D27B1A80A32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F7A3B8E-6754-BC80-511E-63AA56052E42}"/>
              </a:ext>
            </a:extLst>
          </p:cNvPr>
          <p:cNvSpPr>
            <a:spLocks noGrp="1"/>
          </p:cNvSpPr>
          <p:nvPr>
            <p:ph type="dt" sz="half" idx="10"/>
          </p:nvPr>
        </p:nvSpPr>
        <p:spPr/>
        <p:txBody>
          <a:bodyPr/>
          <a:lstStyle/>
          <a:p>
            <a:fld id="{33312B16-8557-4743-8EE6-3DDFEC79069C}" type="datetimeFigureOut">
              <a:rPr lang="el-GR" smtClean="0"/>
              <a:t>14/3/2026</a:t>
            </a:fld>
            <a:endParaRPr lang="el-GR"/>
          </a:p>
        </p:txBody>
      </p:sp>
      <p:sp>
        <p:nvSpPr>
          <p:cNvPr id="5" name="Θέση υποσέλιδου 4">
            <a:extLst>
              <a:ext uri="{FF2B5EF4-FFF2-40B4-BE49-F238E27FC236}">
                <a16:creationId xmlns:a16="http://schemas.microsoft.com/office/drawing/2014/main" id="{BD22244D-72CD-2979-F484-8014864503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7DE94E2-BE2B-0F7F-9628-25ECE7C8DDBC}"/>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34181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C31601-5B7E-E389-2AE1-ABDA92D4B0E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86131FF-6BD8-B2C6-28DD-930B5881A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726B1E2-C7FB-27B2-717D-5D4208E3B7BD}"/>
              </a:ext>
            </a:extLst>
          </p:cNvPr>
          <p:cNvSpPr>
            <a:spLocks noGrp="1"/>
          </p:cNvSpPr>
          <p:nvPr>
            <p:ph type="dt" sz="half" idx="10"/>
          </p:nvPr>
        </p:nvSpPr>
        <p:spPr/>
        <p:txBody>
          <a:bodyPr/>
          <a:lstStyle/>
          <a:p>
            <a:fld id="{33312B16-8557-4743-8EE6-3DDFEC79069C}" type="datetimeFigureOut">
              <a:rPr lang="el-GR" smtClean="0"/>
              <a:t>14/3/2026</a:t>
            </a:fld>
            <a:endParaRPr lang="el-GR"/>
          </a:p>
        </p:txBody>
      </p:sp>
      <p:sp>
        <p:nvSpPr>
          <p:cNvPr id="5" name="Θέση υποσέλιδου 4">
            <a:extLst>
              <a:ext uri="{FF2B5EF4-FFF2-40B4-BE49-F238E27FC236}">
                <a16:creationId xmlns:a16="http://schemas.microsoft.com/office/drawing/2014/main" id="{2B663768-C5D9-E0C5-8700-0D441B623D5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157E914-FAC1-1C33-3BE9-CA363AF22B56}"/>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14083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ED5962-0662-A4B9-DA37-982F3BC1942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2EBBE3A-CF74-1428-8034-9927074D226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6B8698B-2578-4AE5-A22A-F33DC80AAEB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C2523CD-C411-DF42-96BE-5013E8427F8E}"/>
              </a:ext>
            </a:extLst>
          </p:cNvPr>
          <p:cNvSpPr>
            <a:spLocks noGrp="1"/>
          </p:cNvSpPr>
          <p:nvPr>
            <p:ph type="dt" sz="half" idx="10"/>
          </p:nvPr>
        </p:nvSpPr>
        <p:spPr/>
        <p:txBody>
          <a:bodyPr/>
          <a:lstStyle/>
          <a:p>
            <a:fld id="{33312B16-8557-4743-8EE6-3DDFEC79069C}" type="datetimeFigureOut">
              <a:rPr lang="el-GR" smtClean="0"/>
              <a:t>14/3/2026</a:t>
            </a:fld>
            <a:endParaRPr lang="el-GR"/>
          </a:p>
        </p:txBody>
      </p:sp>
      <p:sp>
        <p:nvSpPr>
          <p:cNvPr id="6" name="Θέση υποσέλιδου 5">
            <a:extLst>
              <a:ext uri="{FF2B5EF4-FFF2-40B4-BE49-F238E27FC236}">
                <a16:creationId xmlns:a16="http://schemas.microsoft.com/office/drawing/2014/main" id="{F00A34AE-467F-C56F-F5D0-88345088A7C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902BEBD-379D-CE1B-D170-5AB319ADCDCA}"/>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12496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81447-91D5-E3FA-4665-322C6E37777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7BB54E7-9723-FC84-5E40-FD9C5B5EA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FC01F0D-5FB6-E559-65AD-E935293C164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A9E3192-004C-C164-D50A-320CAC785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B456367-AB5B-6B8B-AE42-39EAD7C3D14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0E4C15F-4F64-8D60-AEC3-0EE18BA892D8}"/>
              </a:ext>
            </a:extLst>
          </p:cNvPr>
          <p:cNvSpPr>
            <a:spLocks noGrp="1"/>
          </p:cNvSpPr>
          <p:nvPr>
            <p:ph type="dt" sz="half" idx="10"/>
          </p:nvPr>
        </p:nvSpPr>
        <p:spPr/>
        <p:txBody>
          <a:bodyPr/>
          <a:lstStyle/>
          <a:p>
            <a:fld id="{33312B16-8557-4743-8EE6-3DDFEC79069C}" type="datetimeFigureOut">
              <a:rPr lang="el-GR" smtClean="0"/>
              <a:t>14/3/2026</a:t>
            </a:fld>
            <a:endParaRPr lang="el-GR"/>
          </a:p>
        </p:txBody>
      </p:sp>
      <p:sp>
        <p:nvSpPr>
          <p:cNvPr id="8" name="Θέση υποσέλιδου 7">
            <a:extLst>
              <a:ext uri="{FF2B5EF4-FFF2-40B4-BE49-F238E27FC236}">
                <a16:creationId xmlns:a16="http://schemas.microsoft.com/office/drawing/2014/main" id="{2BDE0303-FC11-56B8-3B92-8680921BFA1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3985EC7-CF44-F42B-603E-2ED0A46960BE}"/>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2593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12C978-79DA-B2DF-BA1E-F79B7076B06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FC4F3B5-BCDD-E310-F14E-9B644255DCC0}"/>
              </a:ext>
            </a:extLst>
          </p:cNvPr>
          <p:cNvSpPr>
            <a:spLocks noGrp="1"/>
          </p:cNvSpPr>
          <p:nvPr>
            <p:ph type="dt" sz="half" idx="10"/>
          </p:nvPr>
        </p:nvSpPr>
        <p:spPr/>
        <p:txBody>
          <a:bodyPr/>
          <a:lstStyle/>
          <a:p>
            <a:fld id="{33312B16-8557-4743-8EE6-3DDFEC79069C}" type="datetimeFigureOut">
              <a:rPr lang="el-GR" smtClean="0"/>
              <a:t>14/3/2026</a:t>
            </a:fld>
            <a:endParaRPr lang="el-GR"/>
          </a:p>
        </p:txBody>
      </p:sp>
      <p:sp>
        <p:nvSpPr>
          <p:cNvPr id="4" name="Θέση υποσέλιδου 3">
            <a:extLst>
              <a:ext uri="{FF2B5EF4-FFF2-40B4-BE49-F238E27FC236}">
                <a16:creationId xmlns:a16="http://schemas.microsoft.com/office/drawing/2014/main" id="{B0D03EE5-8F19-1B71-D626-2B7DE5A4C10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E86306C-C37E-5F48-0ECB-7BD8E9D24CCE}"/>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97202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323DC95-1F9B-1304-D7CB-2DFB69813285}"/>
              </a:ext>
            </a:extLst>
          </p:cNvPr>
          <p:cNvSpPr>
            <a:spLocks noGrp="1"/>
          </p:cNvSpPr>
          <p:nvPr>
            <p:ph type="dt" sz="half" idx="10"/>
          </p:nvPr>
        </p:nvSpPr>
        <p:spPr/>
        <p:txBody>
          <a:bodyPr/>
          <a:lstStyle/>
          <a:p>
            <a:fld id="{33312B16-8557-4743-8EE6-3DDFEC79069C}" type="datetimeFigureOut">
              <a:rPr lang="el-GR" smtClean="0"/>
              <a:t>14/3/2026</a:t>
            </a:fld>
            <a:endParaRPr lang="el-GR"/>
          </a:p>
        </p:txBody>
      </p:sp>
      <p:sp>
        <p:nvSpPr>
          <p:cNvPr id="3" name="Θέση υποσέλιδου 2">
            <a:extLst>
              <a:ext uri="{FF2B5EF4-FFF2-40B4-BE49-F238E27FC236}">
                <a16:creationId xmlns:a16="http://schemas.microsoft.com/office/drawing/2014/main" id="{FFEEAAAA-C5B4-8079-5026-3F96E46F0A5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438664D-825B-70E2-B424-B0E48334834F}"/>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08154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2D9265-3AED-E571-B24E-474E4433C96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26D340B-9A85-D1A4-B2A3-B979FECF7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6F1AF9A-BCBF-4FEE-E23D-9E8716917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E209292-DA13-E712-0F08-993783B9C4A1}"/>
              </a:ext>
            </a:extLst>
          </p:cNvPr>
          <p:cNvSpPr>
            <a:spLocks noGrp="1"/>
          </p:cNvSpPr>
          <p:nvPr>
            <p:ph type="dt" sz="half" idx="10"/>
          </p:nvPr>
        </p:nvSpPr>
        <p:spPr/>
        <p:txBody>
          <a:bodyPr/>
          <a:lstStyle/>
          <a:p>
            <a:fld id="{33312B16-8557-4743-8EE6-3DDFEC79069C}" type="datetimeFigureOut">
              <a:rPr lang="el-GR" smtClean="0"/>
              <a:t>14/3/2026</a:t>
            </a:fld>
            <a:endParaRPr lang="el-GR"/>
          </a:p>
        </p:txBody>
      </p:sp>
      <p:sp>
        <p:nvSpPr>
          <p:cNvPr id="6" name="Θέση υποσέλιδου 5">
            <a:extLst>
              <a:ext uri="{FF2B5EF4-FFF2-40B4-BE49-F238E27FC236}">
                <a16:creationId xmlns:a16="http://schemas.microsoft.com/office/drawing/2014/main" id="{BCA5D16D-8992-6C3A-7D88-AB6205BCA12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CFBF6E2-149E-8E53-CE23-E07A765AF94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99860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2396CA78-E66D-AA14-B2F5-C8BA18BBFB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69" y="0"/>
            <a:ext cx="12189461" cy="6858000"/>
          </a:xfrm>
          <a:prstGeom prst="rect">
            <a:avLst/>
          </a:prstGeom>
        </p:spPr>
      </p:pic>
      <p:sp>
        <p:nvSpPr>
          <p:cNvPr id="2" name="Θέση τίτλου 1">
            <a:extLst>
              <a:ext uri="{FF2B5EF4-FFF2-40B4-BE49-F238E27FC236}">
                <a16:creationId xmlns:a16="http://schemas.microsoft.com/office/drawing/2014/main" id="{751C3A3A-2600-909B-C7FA-BAFEDE7B2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1C4AA6C-A549-9668-BC95-EFB991848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ημερομηνίας 3">
            <a:extLst>
              <a:ext uri="{FF2B5EF4-FFF2-40B4-BE49-F238E27FC236}">
                <a16:creationId xmlns:a16="http://schemas.microsoft.com/office/drawing/2014/main" id="{C052320E-A551-2E40-8D7A-9CCB3B42C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12B16-8557-4743-8EE6-3DDFEC79069C}" type="datetimeFigureOut">
              <a:rPr lang="el-GR" smtClean="0"/>
              <a:t>14/3/2026</a:t>
            </a:fld>
            <a:endParaRPr lang="el-GR"/>
          </a:p>
        </p:txBody>
      </p:sp>
      <p:sp>
        <p:nvSpPr>
          <p:cNvPr id="5" name="Θέση υποσέλιδου 4">
            <a:extLst>
              <a:ext uri="{FF2B5EF4-FFF2-40B4-BE49-F238E27FC236}">
                <a16:creationId xmlns:a16="http://schemas.microsoft.com/office/drawing/2014/main" id="{295BD96A-21E8-290D-D80B-E4C72C952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A3E2E86-9DD1-AA85-BEF6-A05BBC05D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ctr">
              <a:defRPr sz="1200">
                <a:solidFill>
                  <a:srgbClr val="0D4F8C"/>
                </a:solidFill>
              </a:defRPr>
            </a:lvl1pPr>
          </a:lstStyle>
          <a:p>
            <a:fld id="{C6DD6E9A-F6BC-4101-9D32-73E53CB7934B}" type="slidenum">
              <a:rPr lang="el-GR" smtClean="0"/>
              <a:pPr/>
              <a:t>‹#›</a:t>
            </a:fld>
            <a:endParaRPr lang="el-GR" dirty="0"/>
          </a:p>
        </p:txBody>
      </p:sp>
      <p:pic>
        <p:nvPicPr>
          <p:cNvPr id="9" name="Εικόνα 8">
            <a:extLst>
              <a:ext uri="{FF2B5EF4-FFF2-40B4-BE49-F238E27FC236}">
                <a16:creationId xmlns:a16="http://schemas.microsoft.com/office/drawing/2014/main" id="{3D71919C-7B8B-91A4-B0A8-D0AF9F0448D2}"/>
              </a:ext>
            </a:extLst>
          </p:cNvPr>
          <p:cNvPicPr>
            <a:picLocks noChangeAspect="1"/>
          </p:cNvPicPr>
          <p:nvPr userDrawn="1"/>
        </p:nvPicPr>
        <p:blipFill>
          <a:blip r:embed="rId15"/>
          <a:stretch>
            <a:fillRect/>
          </a:stretch>
        </p:blipFill>
        <p:spPr>
          <a:xfrm>
            <a:off x="764771" y="6198569"/>
            <a:ext cx="3208713" cy="631482"/>
          </a:xfrm>
          <a:prstGeom prst="rect">
            <a:avLst/>
          </a:prstGeom>
        </p:spPr>
      </p:pic>
    </p:spTree>
    <p:extLst>
      <p:ext uri="{BB962C8B-B14F-4D97-AF65-F5344CB8AC3E}">
        <p14:creationId xmlns:p14="http://schemas.microsoft.com/office/powerpoint/2010/main" val="303870931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4F8C"/>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F8C"/>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F8C"/>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F8C"/>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F8C"/>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2EFEEE7-16A3-129E-A980-495951F3EEFA}"/>
              </a:ext>
            </a:extLst>
          </p:cNvPr>
          <p:cNvSpPr>
            <a:spLocks noGrp="1"/>
          </p:cNvSpPr>
          <p:nvPr>
            <p:ph type="title"/>
          </p:nvPr>
        </p:nvSpPr>
        <p:spPr>
          <a:xfrm>
            <a:off x="707571" y="887639"/>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4" name="Θέση ημερομηνίας 3">
            <a:extLst>
              <a:ext uri="{FF2B5EF4-FFF2-40B4-BE49-F238E27FC236}">
                <a16:creationId xmlns:a16="http://schemas.microsoft.com/office/drawing/2014/main" id="{6DB554EC-C5F1-0DD1-BF83-B5ECC0159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8AEA9-71C6-468C-BEB2-7FB1CAECB70F}" type="datetimeFigureOut">
              <a:rPr lang="el-GR" smtClean="0"/>
              <a:t>14/3/2026</a:t>
            </a:fld>
            <a:endParaRPr lang="el-GR"/>
          </a:p>
        </p:txBody>
      </p:sp>
      <p:sp>
        <p:nvSpPr>
          <p:cNvPr id="5" name="Θέση υποσέλιδου 4">
            <a:extLst>
              <a:ext uri="{FF2B5EF4-FFF2-40B4-BE49-F238E27FC236}">
                <a16:creationId xmlns:a16="http://schemas.microsoft.com/office/drawing/2014/main" id="{40269398-EA6B-43F4-1772-65E972F5A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CDBA4EF-1999-F613-70F6-2AD4EF7FF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1DC26-6129-45E6-B3DE-8F39747A7F71}" type="slidenum">
              <a:rPr lang="el-GR" smtClean="0"/>
              <a:t>‹#›</a:t>
            </a:fld>
            <a:endParaRPr lang="el-GR"/>
          </a:p>
        </p:txBody>
      </p:sp>
    </p:spTree>
    <p:extLst>
      <p:ext uri="{BB962C8B-B14F-4D97-AF65-F5344CB8AC3E}">
        <p14:creationId xmlns:p14="http://schemas.microsoft.com/office/powerpoint/2010/main" val="385799358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3600" kern="1200">
          <a:solidFill>
            <a:srgbClr val="19BEDE"/>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57106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408" y="319177"/>
            <a:ext cx="2820837" cy="1414732"/>
          </a:xfrm>
          <a:prstGeom prst="rect">
            <a:avLst/>
          </a:prstGeom>
          <a:solidFill>
            <a:srgbClr val="0D4F8C"/>
          </a:solidFill>
        </p:spPr>
        <p:txBody>
          <a:bodyPr wrap="square" rtlCol="0">
            <a:spAutoFit/>
          </a:bodyPr>
          <a:lstStyle/>
          <a:p>
            <a:endParaRPr lang="el-GR" dirty="0"/>
          </a:p>
        </p:txBody>
      </p:sp>
      <p:sp>
        <p:nvSpPr>
          <p:cNvPr id="2" name="Τίτλος 1">
            <a:extLst>
              <a:ext uri="{FF2B5EF4-FFF2-40B4-BE49-F238E27FC236}">
                <a16:creationId xmlns:a16="http://schemas.microsoft.com/office/drawing/2014/main" id="{4EA2F15A-455E-E61D-541D-C3483ADD1525}"/>
              </a:ext>
            </a:extLst>
          </p:cNvPr>
          <p:cNvSpPr>
            <a:spLocks noGrp="1"/>
          </p:cNvSpPr>
          <p:nvPr>
            <p:ph type="ctrTitle"/>
          </p:nvPr>
        </p:nvSpPr>
        <p:spPr>
          <a:xfrm>
            <a:off x="0" y="0"/>
            <a:ext cx="12192000" cy="2771480"/>
          </a:xfrm>
        </p:spPr>
        <p:txBody>
          <a:bodyPr anchor="ctr">
            <a:noAutofit/>
          </a:bodyPr>
          <a:lstStyle/>
          <a:p>
            <a:pPr algn="ctr"/>
            <a:r>
              <a:rPr lang="el-GR" sz="2800" b="1" dirty="0"/>
              <a:t>Ενημέρωση – Εκπαίδευση Δικαιούχων </a:t>
            </a:r>
            <a:br>
              <a:rPr lang="el-GR" sz="2800" b="1" dirty="0"/>
            </a:br>
            <a:r>
              <a:rPr lang="el-GR" sz="2800" b="1" i="1" dirty="0"/>
              <a:t>στο πλαίσιο υλοποίησης του </a:t>
            </a:r>
            <a:br>
              <a:rPr lang="el-GR" sz="2800" b="1" dirty="0"/>
            </a:br>
            <a:br>
              <a:rPr lang="el-GR" sz="1200" b="1" dirty="0"/>
            </a:br>
            <a:r>
              <a:rPr lang="el-GR" sz="2800" b="1" dirty="0"/>
              <a:t>Περιφερειακού Προγράμματος </a:t>
            </a:r>
            <a:br>
              <a:rPr lang="el-GR" sz="2800" b="1" dirty="0"/>
            </a:br>
            <a:r>
              <a:rPr lang="el-GR" sz="2800" b="1" dirty="0"/>
              <a:t>«Ανατολική Μακεδονία, Θράκη» 2021-2027</a:t>
            </a:r>
            <a:br>
              <a:rPr lang="en-US" sz="2800" b="1" dirty="0"/>
            </a:br>
            <a:endParaRPr lang="el-GR" sz="2400" dirty="0"/>
          </a:p>
        </p:txBody>
      </p:sp>
      <p:sp>
        <p:nvSpPr>
          <p:cNvPr id="3" name="Υπότιτλος 2">
            <a:extLst>
              <a:ext uri="{FF2B5EF4-FFF2-40B4-BE49-F238E27FC236}">
                <a16:creationId xmlns:a16="http://schemas.microsoft.com/office/drawing/2014/main" id="{AF4C35F4-0304-55DE-B493-0D5FA8737181}"/>
              </a:ext>
            </a:extLst>
          </p:cNvPr>
          <p:cNvSpPr>
            <a:spLocks noGrp="1"/>
          </p:cNvSpPr>
          <p:nvPr>
            <p:ph type="subTitle" idx="1"/>
          </p:nvPr>
        </p:nvSpPr>
        <p:spPr>
          <a:xfrm>
            <a:off x="0" y="3330892"/>
            <a:ext cx="12192000" cy="357666"/>
          </a:xfrm>
        </p:spPr>
        <p:txBody>
          <a:bodyPr>
            <a:normAutofit/>
          </a:bodyPr>
          <a:lstStyle/>
          <a:p>
            <a:pPr algn="ctr"/>
            <a:r>
              <a:rPr lang="el-GR" b="1" dirty="0">
                <a:solidFill>
                  <a:srgbClr val="00BFE0"/>
                </a:solidFill>
              </a:rPr>
              <a:t>Κομοτηνή, 2</a:t>
            </a:r>
            <a:r>
              <a:rPr lang="en-US" b="1" dirty="0">
                <a:solidFill>
                  <a:srgbClr val="00BFE0"/>
                </a:solidFill>
              </a:rPr>
              <a:t>3</a:t>
            </a:r>
            <a:r>
              <a:rPr lang="el-GR" b="1" dirty="0">
                <a:solidFill>
                  <a:srgbClr val="00BFE0"/>
                </a:solidFill>
              </a:rPr>
              <a:t>/03/202</a:t>
            </a:r>
            <a:r>
              <a:rPr lang="en-US" b="1" dirty="0">
                <a:solidFill>
                  <a:srgbClr val="00BFE0"/>
                </a:solidFill>
              </a:rPr>
              <a:t>6</a:t>
            </a:r>
            <a:endParaRPr lang="el-GR" b="1" dirty="0">
              <a:solidFill>
                <a:srgbClr val="00BFE0"/>
              </a:solidFill>
            </a:endParaRPr>
          </a:p>
        </p:txBody>
      </p:sp>
      <p:pic>
        <p:nvPicPr>
          <p:cNvPr id="5" name="Εικόνα 4" descr="Εικόνα που περιέχει κείμενο, γραμματοσειρά, στιγμιότυπο οθόνης&#10;&#10;Περιγραφή που δημιουργήθηκε αυτόματα">
            <a:extLst>
              <a:ext uri="{FF2B5EF4-FFF2-40B4-BE49-F238E27FC236}">
                <a16:creationId xmlns:a16="http://schemas.microsoft.com/office/drawing/2014/main" id="{C6D72732-E87A-1E23-01FE-5932187FF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08" y="5857489"/>
            <a:ext cx="3794271" cy="668749"/>
          </a:xfrm>
          <a:prstGeom prst="rect">
            <a:avLst/>
          </a:prstGeom>
        </p:spPr>
      </p:pic>
      <p:sp>
        <p:nvSpPr>
          <p:cNvPr id="6" name="7 - TextBox">
            <a:extLst>
              <a:ext uri="{FF2B5EF4-FFF2-40B4-BE49-F238E27FC236}">
                <a16:creationId xmlns:a16="http://schemas.microsoft.com/office/drawing/2014/main" id="{5E88F8EC-9231-3127-A7C5-E015FEC94DD0}"/>
              </a:ext>
            </a:extLst>
          </p:cNvPr>
          <p:cNvSpPr txBox="1">
            <a:spLocks noChangeArrowheads="1"/>
          </p:cNvSpPr>
          <p:nvPr/>
        </p:nvSpPr>
        <p:spPr bwMode="auto">
          <a:xfrm>
            <a:off x="8100205" y="5637866"/>
            <a:ext cx="409179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l-GR" altLang="el-GR" sz="1800" b="1" dirty="0">
                <a:solidFill>
                  <a:srgbClr val="144E8C"/>
                </a:solidFill>
                <a:latin typeface="Calibri" panose="020F0502020204030204" pitchFamily="34" charset="0"/>
                <a:cs typeface="Arial" panose="020B0604020202020204" pitchFamily="34" charset="0"/>
              </a:rPr>
              <a:t>Παναγιώτης </a:t>
            </a:r>
            <a:r>
              <a:rPr lang="el-GR" altLang="el-GR" sz="1800" b="1" dirty="0" err="1">
                <a:solidFill>
                  <a:srgbClr val="144E8C"/>
                </a:solidFill>
                <a:latin typeface="Calibri" panose="020F0502020204030204" pitchFamily="34" charset="0"/>
                <a:cs typeface="Arial" panose="020B0604020202020204" pitchFamily="34" charset="0"/>
              </a:rPr>
              <a:t>Κουδουμάκης</a:t>
            </a:r>
            <a:endParaRPr lang="en-US" altLang="el-GR" sz="1800" b="1" dirty="0">
              <a:solidFill>
                <a:srgbClr val="144E8C"/>
              </a:solidFill>
              <a:latin typeface="Calibri" panose="020F0502020204030204" pitchFamily="34" charset="0"/>
              <a:cs typeface="Arial" panose="020B0604020202020204" pitchFamily="34" charset="0"/>
            </a:endParaRPr>
          </a:p>
          <a:p>
            <a:pPr eaLnBrk="1" hangingPunct="1">
              <a:spcBef>
                <a:spcPct val="0"/>
              </a:spcBef>
              <a:buClrTx/>
              <a:buSzTx/>
              <a:buFontTx/>
              <a:buNone/>
            </a:pPr>
            <a:r>
              <a:rPr lang="el-GR" altLang="el-GR" sz="1600" dirty="0">
                <a:solidFill>
                  <a:srgbClr val="144E8C"/>
                </a:solidFill>
                <a:latin typeface="Calibri" panose="020F0502020204030204" pitchFamily="34" charset="0"/>
                <a:cs typeface="Arial" panose="020B0604020202020204" pitchFamily="34" charset="0"/>
              </a:rPr>
              <a:t>Προϊστάμενος</a:t>
            </a:r>
            <a:endParaRPr lang="en-US" altLang="el-GR" sz="1600" dirty="0">
              <a:solidFill>
                <a:srgbClr val="144E8C"/>
              </a:solidFill>
              <a:latin typeface="Calibri" panose="020F0502020204030204" pitchFamily="34" charset="0"/>
              <a:cs typeface="Arial" panose="020B0604020202020204" pitchFamily="34" charset="0"/>
            </a:endParaRPr>
          </a:p>
          <a:p>
            <a:pPr eaLnBrk="1" hangingPunct="1">
              <a:spcBef>
                <a:spcPct val="0"/>
              </a:spcBef>
              <a:buClrTx/>
              <a:buSzTx/>
              <a:buFontTx/>
              <a:buNone/>
            </a:pPr>
            <a:r>
              <a:rPr lang="el-GR" altLang="el-GR" sz="1600" dirty="0">
                <a:solidFill>
                  <a:srgbClr val="144E8C"/>
                </a:solidFill>
                <a:latin typeface="Calibri" panose="020F0502020204030204" pitchFamily="34" charset="0"/>
                <a:cs typeface="Arial" panose="020B0604020202020204" pitchFamily="34" charset="0"/>
              </a:rPr>
              <a:t>Ειδικής Υπηρεσίας Διαχείρισης</a:t>
            </a:r>
            <a:r>
              <a:rPr lang="en-US" altLang="el-GR" sz="1600" dirty="0">
                <a:solidFill>
                  <a:srgbClr val="144E8C"/>
                </a:solidFill>
                <a:latin typeface="Calibri" panose="020F0502020204030204" pitchFamily="34" charset="0"/>
                <a:cs typeface="Arial" panose="020B0604020202020204" pitchFamily="34" charset="0"/>
              </a:rPr>
              <a:t> </a:t>
            </a:r>
            <a:r>
              <a:rPr lang="el-GR" altLang="el-GR" sz="1600" dirty="0">
                <a:solidFill>
                  <a:srgbClr val="144E8C"/>
                </a:solidFill>
                <a:latin typeface="Calibri" panose="020F0502020204030204" pitchFamily="34" charset="0"/>
                <a:cs typeface="Arial" panose="020B0604020202020204" pitchFamily="34" charset="0"/>
              </a:rPr>
              <a:t>Προγράμματος «Ανατολική Μακεδονία, Θράκη»</a:t>
            </a:r>
          </a:p>
        </p:txBody>
      </p:sp>
    </p:spTree>
    <p:extLst>
      <p:ext uri="{BB962C8B-B14F-4D97-AF65-F5344CB8AC3E}">
        <p14:creationId xmlns:p14="http://schemas.microsoft.com/office/powerpoint/2010/main" val="345400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a:extLst>
              <a:ext uri="{FF2B5EF4-FFF2-40B4-BE49-F238E27FC236}">
                <a16:creationId xmlns:a16="http://schemas.microsoft.com/office/drawing/2014/main" id="{B6ABEB4A-111D-551B-3DA9-81EDE4357D86}"/>
              </a:ext>
            </a:extLst>
          </p:cNvPr>
          <p:cNvSpPr>
            <a:spLocks noGrp="1"/>
          </p:cNvSpPr>
          <p:nvPr>
            <p:ph type="title"/>
          </p:nvPr>
        </p:nvSpPr>
        <p:spPr>
          <a:xfrm>
            <a:off x="0" y="197963"/>
            <a:ext cx="12192000" cy="597912"/>
          </a:xfrm>
        </p:spPr>
        <p:txBody>
          <a:bodyPr vert="horz" lIns="91440" tIns="45720" rIns="91440" bIns="45720" rtlCol="0" anchor="ctr">
            <a:normAutofit/>
          </a:bodyPr>
          <a:lstStyle/>
          <a:p>
            <a:pPr algn="ctr"/>
            <a:r>
              <a:rPr lang="el-GR" sz="3400" b="1" dirty="0">
                <a:solidFill>
                  <a:srgbClr val="144E8C"/>
                </a:solidFill>
                <a:latin typeface="Calibri" panose="020F0502020204030204" pitchFamily="34" charset="0"/>
              </a:rPr>
              <a:t>Ανάγκες που καταγράψαμε</a:t>
            </a:r>
          </a:p>
        </p:txBody>
      </p:sp>
      <p:sp>
        <p:nvSpPr>
          <p:cNvPr id="8" name="TextBox 7">
            <a:extLst>
              <a:ext uri="{FF2B5EF4-FFF2-40B4-BE49-F238E27FC236}">
                <a16:creationId xmlns:a16="http://schemas.microsoft.com/office/drawing/2014/main" id="{91A71135-CB7A-9459-1D48-12C6C6BE6EE8}"/>
              </a:ext>
            </a:extLst>
          </p:cNvPr>
          <p:cNvSpPr txBox="1"/>
          <p:nvPr/>
        </p:nvSpPr>
        <p:spPr>
          <a:xfrm>
            <a:off x="0" y="197963"/>
            <a:ext cx="12192000" cy="6660037"/>
          </a:xfrm>
          <a:prstGeom prst="rect">
            <a:avLst/>
          </a:prstGeom>
        </p:spPr>
        <p:txBody>
          <a:bodyPr vert="horz" lIns="91440" tIns="720000" rIns="91440" bIns="36000" rtlCol="0" anchor="t" anchorCtr="0">
            <a:no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marL="715963" indent="-715963" algn="l">
              <a:lnSpc>
                <a:spcPct val="100000"/>
              </a:lnSpc>
              <a:tabLst>
                <a:tab pos="715963" algn="l"/>
              </a:tabLst>
            </a:pPr>
            <a:r>
              <a:rPr lang="el-GR" sz="3200" dirty="0">
                <a:solidFill>
                  <a:srgbClr val="0D4F8C"/>
                </a:solidFill>
              </a:rPr>
              <a:t>Διάφορα:</a:t>
            </a:r>
            <a:endParaRPr lang="el-GR" sz="2200" i="1" u="sng" dirty="0">
              <a:solidFill>
                <a:srgbClr val="0D4F8C"/>
              </a:solidFill>
            </a:endParaRPr>
          </a:p>
          <a:p>
            <a:pPr marL="715963" indent="-715963" algn="l">
              <a:lnSpc>
                <a:spcPct val="100000"/>
              </a:lnSpc>
              <a:tabLst>
                <a:tab pos="715963" algn="l"/>
              </a:tabLst>
            </a:pPr>
            <a:endParaRPr lang="el-GR" sz="2200" b="0" i="1" dirty="0">
              <a:solidFill>
                <a:srgbClr val="0D4F8C"/>
              </a:solidFill>
            </a:endParaRPr>
          </a:p>
          <a:p>
            <a:pPr marL="358775" indent="-358775" algn="l">
              <a:lnSpc>
                <a:spcPct val="100000"/>
              </a:lnSpc>
            </a:pPr>
            <a:r>
              <a:rPr lang="el-GR" sz="2200" b="0" i="1" dirty="0">
                <a:solidFill>
                  <a:srgbClr val="0D4F8C"/>
                </a:solidFill>
              </a:rPr>
              <a:t>… 	συνεχώς καλούμαστε να εκπαιδευτούμε και να προσαρμοστούμε σε νέες ηλεκτρονικές φόρμες και συστήματα, όπως Διαύγεια, </a:t>
            </a:r>
            <a:r>
              <a:rPr lang="el-GR" sz="2200" b="0" i="1" dirty="0" err="1">
                <a:solidFill>
                  <a:srgbClr val="0D4F8C"/>
                </a:solidFill>
              </a:rPr>
              <a:t>ΚΗΜΔΗΣ</a:t>
            </a:r>
            <a:r>
              <a:rPr lang="el-GR" sz="2200" b="0" i="1" dirty="0">
                <a:solidFill>
                  <a:srgbClr val="0D4F8C"/>
                </a:solidFill>
              </a:rPr>
              <a:t>, </a:t>
            </a:r>
            <a:r>
              <a:rPr lang="el-GR" sz="2200" b="0" i="1" dirty="0" err="1">
                <a:solidFill>
                  <a:srgbClr val="0D4F8C"/>
                </a:solidFill>
              </a:rPr>
              <a:t>ΕΣΗΔΗΣ</a:t>
            </a:r>
            <a:r>
              <a:rPr lang="el-GR" sz="2200" b="0" i="1" dirty="0">
                <a:solidFill>
                  <a:srgbClr val="0D4F8C"/>
                </a:solidFill>
              </a:rPr>
              <a:t>, ΟΠΣ, </a:t>
            </a:r>
            <a:r>
              <a:rPr lang="el-GR" sz="2200" b="0" i="1" dirty="0" err="1">
                <a:solidFill>
                  <a:srgbClr val="0D4F8C"/>
                </a:solidFill>
              </a:rPr>
              <a:t>ΟΠΣΑ</a:t>
            </a:r>
            <a:r>
              <a:rPr lang="el-GR" sz="2200" b="0" i="1" dirty="0">
                <a:solidFill>
                  <a:srgbClr val="0D4F8C"/>
                </a:solidFill>
              </a:rPr>
              <a:t>, ΜΗΤΕ (</a:t>
            </a:r>
            <a:r>
              <a:rPr lang="el-GR" sz="2200" b="0" i="1" dirty="0" err="1">
                <a:solidFill>
                  <a:srgbClr val="0D4F8C"/>
                </a:solidFill>
              </a:rPr>
              <a:t>ΣΗΔΕ</a:t>
            </a:r>
            <a:r>
              <a:rPr lang="el-GR" sz="2200" b="0" i="1" dirty="0">
                <a:solidFill>
                  <a:srgbClr val="0D4F8C"/>
                </a:solidFill>
              </a:rPr>
              <a:t>) ΙΡΙΔΑ κ.α. Αυτό συνεπάγεται συνεχή προσθήκη επιπρόσθετων εργασιών, πίεση λόγω της υποχρεωτικής συμπλήρωσης αυτών εντός αυστηρών χρονικών ορίων, όπου σε συνδυασμό με την υπάρχουσα </a:t>
            </a:r>
            <a:r>
              <a:rPr lang="el-GR" sz="2200" b="0" i="1" dirty="0" err="1">
                <a:solidFill>
                  <a:srgbClr val="0D4F8C"/>
                </a:solidFill>
              </a:rPr>
              <a:t>υποστελέχωση</a:t>
            </a:r>
            <a:r>
              <a:rPr lang="el-GR" sz="2200" b="0" i="1" dirty="0">
                <a:solidFill>
                  <a:srgbClr val="0D4F8C"/>
                </a:solidFill>
              </a:rPr>
              <a:t> προκύπτουν σοβαροί κίνδυνοι όπως χάσιμο κρίσιμων ημερομηνιών και παράλειψη απαραίτητων ενεργειών. </a:t>
            </a:r>
            <a:r>
              <a:rPr lang="el-GR" sz="2200" b="0" i="1" dirty="0">
                <a:solidFill>
                  <a:srgbClr val="0D4F8C"/>
                </a:solidFill>
                <a:highlight>
                  <a:srgbClr val="FFFF00"/>
                </a:highlight>
              </a:rPr>
              <a:t>Παλαιότερα πολλές ενέργειες στο ΟΠΣ γινόταν από την Διαχειριστική Αρχή όπου τώρα μεταπήδησαν στους Δήμους</a:t>
            </a:r>
            <a:r>
              <a:rPr lang="el-GR" sz="2200" b="0" i="1" dirty="0">
                <a:solidFill>
                  <a:srgbClr val="0D4F8C"/>
                </a:solidFill>
              </a:rPr>
              <a:t>, όπως έχει γίνει και από άλλες υπηρεσίες, όπου τώρα τα θέλουν όλα έτοιμα από τους Δήμους χωρίς όμως να προστίθεται και το ανάλογο προσωπικό σε αυτούς. </a:t>
            </a:r>
          </a:p>
          <a:p>
            <a:pPr marL="358775" indent="-358775" algn="l">
              <a:lnSpc>
                <a:spcPct val="100000"/>
              </a:lnSpc>
            </a:pPr>
            <a:r>
              <a:rPr lang="el-GR" sz="2200" b="0" i="1" dirty="0">
                <a:solidFill>
                  <a:srgbClr val="0D4F8C"/>
                </a:solidFill>
              </a:rPr>
              <a:t>	Πρέπει να παρθούν άμεσα μέτρα στήριξης, ενίσχυση προσωπικού και απλοποίηση διαδικασιών</a:t>
            </a:r>
            <a:endParaRPr lang="el-GR" sz="1800" b="0" i="1" dirty="0">
              <a:solidFill>
                <a:srgbClr val="0D4F8C"/>
              </a:solidFill>
            </a:endParaRPr>
          </a:p>
        </p:txBody>
      </p:sp>
    </p:spTree>
    <p:extLst>
      <p:ext uri="{BB962C8B-B14F-4D97-AF65-F5344CB8AC3E}">
        <p14:creationId xmlns:p14="http://schemas.microsoft.com/office/powerpoint/2010/main" val="372172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E6A4C6A9-20A3-FA02-7D82-A115899889B0}"/>
              </a:ext>
            </a:extLst>
          </p:cNvPr>
          <p:cNvPicPr>
            <a:picLocks noChangeAspect="1"/>
          </p:cNvPicPr>
          <p:nvPr/>
        </p:nvPicPr>
        <p:blipFill>
          <a:blip r:embed="rId2"/>
          <a:stretch>
            <a:fillRect/>
          </a:stretch>
        </p:blipFill>
        <p:spPr>
          <a:xfrm>
            <a:off x="1104117" y="150854"/>
            <a:ext cx="9983766" cy="6556291"/>
          </a:xfrm>
          <a:prstGeom prst="rect">
            <a:avLst/>
          </a:prstGeom>
        </p:spPr>
      </p:pic>
    </p:spTree>
    <p:extLst>
      <p:ext uri="{BB962C8B-B14F-4D97-AF65-F5344CB8AC3E}">
        <p14:creationId xmlns:p14="http://schemas.microsoft.com/office/powerpoint/2010/main" val="190833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a:extLst>
              <a:ext uri="{FF2B5EF4-FFF2-40B4-BE49-F238E27FC236}">
                <a16:creationId xmlns:a16="http://schemas.microsoft.com/office/drawing/2014/main" id="{B6ABEB4A-111D-551B-3DA9-81EDE4357D86}"/>
              </a:ext>
            </a:extLst>
          </p:cNvPr>
          <p:cNvSpPr>
            <a:spLocks noGrp="1"/>
          </p:cNvSpPr>
          <p:nvPr>
            <p:ph type="title"/>
          </p:nvPr>
        </p:nvSpPr>
        <p:spPr>
          <a:xfrm>
            <a:off x="0" y="197963"/>
            <a:ext cx="12192000" cy="597912"/>
          </a:xfrm>
        </p:spPr>
        <p:txBody>
          <a:bodyPr vert="horz" lIns="91440" tIns="45720" rIns="91440" bIns="45720" rtlCol="0" anchor="ctr">
            <a:normAutofit/>
          </a:bodyPr>
          <a:lstStyle/>
          <a:p>
            <a:pPr algn="ctr"/>
            <a:r>
              <a:rPr lang="el-GR" sz="3400" b="1" dirty="0">
                <a:solidFill>
                  <a:srgbClr val="144E8C"/>
                </a:solidFill>
                <a:latin typeface="Calibri" panose="020F0502020204030204" pitchFamily="34" charset="0"/>
              </a:rPr>
              <a:t>Γιατί κάνουμε τις ημερίδες αυτές</a:t>
            </a:r>
          </a:p>
        </p:txBody>
      </p:sp>
      <p:sp>
        <p:nvSpPr>
          <p:cNvPr id="8" name="TextBox 7">
            <a:extLst>
              <a:ext uri="{FF2B5EF4-FFF2-40B4-BE49-F238E27FC236}">
                <a16:creationId xmlns:a16="http://schemas.microsoft.com/office/drawing/2014/main" id="{91A71135-CB7A-9459-1D48-12C6C6BE6EE8}"/>
              </a:ext>
            </a:extLst>
          </p:cNvPr>
          <p:cNvSpPr txBox="1"/>
          <p:nvPr/>
        </p:nvSpPr>
        <p:spPr>
          <a:xfrm>
            <a:off x="0" y="197963"/>
            <a:ext cx="12192000" cy="6660037"/>
          </a:xfrm>
          <a:prstGeom prst="rect">
            <a:avLst/>
          </a:prstGeom>
        </p:spPr>
        <p:txBody>
          <a:bodyPr vert="horz" lIns="91440" tIns="720000" rIns="91440" bIns="36000" rtlCol="0" anchor="t" anchorCtr="0">
            <a:no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algn="l">
              <a:lnSpc>
                <a:spcPct val="100000"/>
              </a:lnSpc>
              <a:tabLst>
                <a:tab pos="715963" algn="l"/>
              </a:tabLst>
            </a:pPr>
            <a:r>
              <a:rPr lang="el-GR" sz="3200" b="0" dirty="0">
                <a:solidFill>
                  <a:srgbClr val="0D4F8C"/>
                </a:solidFill>
              </a:rPr>
              <a:t>α)	η επικοινωνία βοηθάει πάντα στη επίλυση προβλημάτων,</a:t>
            </a:r>
          </a:p>
          <a:p>
            <a:pPr marL="715963" indent="-715963" algn="l">
              <a:lnSpc>
                <a:spcPct val="100000"/>
              </a:lnSpc>
              <a:tabLst>
                <a:tab pos="715963" algn="l"/>
              </a:tabLst>
            </a:pPr>
            <a:endParaRPr lang="el-GR" sz="800" b="0" dirty="0">
              <a:solidFill>
                <a:srgbClr val="0D4F8C"/>
              </a:solidFill>
            </a:endParaRPr>
          </a:p>
          <a:p>
            <a:pPr marL="715963" indent="-715963" algn="l">
              <a:lnSpc>
                <a:spcPct val="100000"/>
              </a:lnSpc>
              <a:tabLst>
                <a:tab pos="715963" algn="l"/>
              </a:tabLst>
            </a:pPr>
            <a:r>
              <a:rPr lang="el-GR" sz="3200" b="0" dirty="0">
                <a:solidFill>
                  <a:srgbClr val="0D4F8C"/>
                </a:solidFill>
              </a:rPr>
              <a:t>β)	προκύπτουν συνεχώς νέες απαιτήσεις τόσο από Εθνικές όσο και Κοινοτικές οδηγίες / νομοθεσίες,</a:t>
            </a:r>
          </a:p>
          <a:p>
            <a:pPr marL="715963" indent="-715963" algn="l">
              <a:lnSpc>
                <a:spcPct val="100000"/>
              </a:lnSpc>
              <a:tabLst>
                <a:tab pos="715963" algn="l"/>
              </a:tabLst>
            </a:pPr>
            <a:endParaRPr lang="el-GR" sz="800" b="0" dirty="0">
              <a:solidFill>
                <a:srgbClr val="0D4F8C"/>
              </a:solidFill>
            </a:endParaRPr>
          </a:p>
          <a:p>
            <a:pPr marL="715963" indent="-715963" algn="l">
              <a:lnSpc>
                <a:spcPct val="100000"/>
              </a:lnSpc>
              <a:tabLst>
                <a:tab pos="715963" algn="l"/>
              </a:tabLst>
            </a:pPr>
            <a:r>
              <a:rPr lang="el-GR" sz="3200" b="0" dirty="0">
                <a:solidFill>
                  <a:srgbClr val="0D4F8C"/>
                </a:solidFill>
              </a:rPr>
              <a:t>γ)	έχουμε διαπιστώσει μια σειρά κοινών και συχνών λαθών / παραλήψεων που μπορούν μέσω οριζόντιων οδηγιών να αντιμετωπισθούν,</a:t>
            </a:r>
          </a:p>
          <a:p>
            <a:pPr marL="715963" indent="-715963" algn="l">
              <a:lnSpc>
                <a:spcPct val="100000"/>
              </a:lnSpc>
              <a:tabLst>
                <a:tab pos="715963" algn="l"/>
              </a:tabLst>
            </a:pPr>
            <a:endParaRPr lang="el-GR" sz="800" b="0" dirty="0">
              <a:solidFill>
                <a:srgbClr val="0D4F8C"/>
              </a:solidFill>
            </a:endParaRPr>
          </a:p>
          <a:p>
            <a:pPr marL="715963" indent="-715963" algn="l">
              <a:lnSpc>
                <a:spcPct val="100000"/>
              </a:lnSpc>
              <a:tabLst>
                <a:tab pos="715963" algn="l"/>
              </a:tabLst>
            </a:pPr>
            <a:r>
              <a:rPr lang="el-GR" sz="3200" b="0" dirty="0">
                <a:solidFill>
                  <a:srgbClr val="0D4F8C"/>
                </a:solidFill>
              </a:rPr>
              <a:t>δ)	εναλλαγές προσώπων απαιτούν συνεχή ενημέρωση / εκπαίδευση,</a:t>
            </a:r>
          </a:p>
          <a:p>
            <a:pPr marL="715963" indent="-715963" algn="l">
              <a:lnSpc>
                <a:spcPct val="100000"/>
              </a:lnSpc>
              <a:tabLst>
                <a:tab pos="715963" algn="l"/>
              </a:tabLst>
            </a:pPr>
            <a:endParaRPr lang="el-GR" sz="800" b="0" dirty="0">
              <a:solidFill>
                <a:srgbClr val="0D4F8C"/>
              </a:solidFill>
            </a:endParaRPr>
          </a:p>
          <a:p>
            <a:pPr marL="715963" indent="-715963" algn="l">
              <a:lnSpc>
                <a:spcPct val="100000"/>
              </a:lnSpc>
              <a:tabLst>
                <a:tab pos="715963" algn="l"/>
              </a:tabLst>
            </a:pPr>
            <a:r>
              <a:rPr lang="el-GR" sz="3200" b="0" dirty="0">
                <a:solidFill>
                  <a:srgbClr val="0D4F8C"/>
                </a:solidFill>
              </a:rPr>
              <a:t>ε)	για να εντοπίσουμε ζητήματα που θα χρειαστούν εξειδικευμένη και </a:t>
            </a:r>
            <a:r>
              <a:rPr lang="el-GR" sz="3200" b="0" dirty="0" err="1">
                <a:solidFill>
                  <a:srgbClr val="0D4F8C"/>
                </a:solidFill>
              </a:rPr>
              <a:t>στοχευμένη</a:t>
            </a:r>
            <a:r>
              <a:rPr lang="el-GR" sz="3200" b="0" dirty="0">
                <a:solidFill>
                  <a:srgbClr val="0D4F8C"/>
                </a:solidFill>
              </a:rPr>
              <a:t> εκπαίδευση. </a:t>
            </a:r>
          </a:p>
          <a:p>
            <a:pPr marL="715963" indent="-715963" algn="l">
              <a:lnSpc>
                <a:spcPct val="100000"/>
              </a:lnSpc>
              <a:tabLst>
                <a:tab pos="715963" algn="l"/>
              </a:tabLst>
            </a:pPr>
            <a:endParaRPr lang="el-GR" sz="3200" b="0" dirty="0">
              <a:solidFill>
                <a:srgbClr val="0D4F8C"/>
              </a:solidFill>
            </a:endParaRPr>
          </a:p>
          <a:p>
            <a:pPr marL="715963" indent="-715963" algn="l">
              <a:lnSpc>
                <a:spcPct val="100000"/>
              </a:lnSpc>
              <a:tabLst>
                <a:tab pos="715963" algn="l"/>
              </a:tabLst>
            </a:pPr>
            <a:br>
              <a:rPr lang="el-GR" sz="3200" dirty="0"/>
            </a:br>
            <a:endParaRPr lang="el-GR" sz="3200" b="0" dirty="0">
              <a:solidFill>
                <a:srgbClr val="0D4F8C"/>
              </a:solidFill>
            </a:endParaRPr>
          </a:p>
        </p:txBody>
      </p:sp>
    </p:spTree>
    <p:extLst>
      <p:ext uri="{BB962C8B-B14F-4D97-AF65-F5344CB8AC3E}">
        <p14:creationId xmlns:p14="http://schemas.microsoft.com/office/powerpoint/2010/main" val="51250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Τίτλος 1">
            <a:extLst>
              <a:ext uri="{FF2B5EF4-FFF2-40B4-BE49-F238E27FC236}">
                <a16:creationId xmlns:a16="http://schemas.microsoft.com/office/drawing/2014/main" id="{B6ABEB4A-111D-551B-3DA9-81EDE4357D86}"/>
              </a:ext>
            </a:extLst>
          </p:cNvPr>
          <p:cNvSpPr>
            <a:spLocks noGrp="1"/>
          </p:cNvSpPr>
          <p:nvPr>
            <p:ph type="title"/>
          </p:nvPr>
        </p:nvSpPr>
        <p:spPr>
          <a:xfrm>
            <a:off x="0" y="0"/>
            <a:ext cx="12192000" cy="597912"/>
          </a:xfrm>
        </p:spPr>
        <p:txBody>
          <a:bodyPr vert="horz" lIns="91440" tIns="45720" rIns="91440" bIns="45720" rtlCol="0" anchor="ctr">
            <a:normAutofit/>
          </a:bodyPr>
          <a:lstStyle/>
          <a:p>
            <a:pPr algn="ctr"/>
            <a:r>
              <a:rPr lang="el-GR" sz="3400" b="1" dirty="0">
                <a:solidFill>
                  <a:srgbClr val="144E8C"/>
                </a:solidFill>
                <a:latin typeface="Calibri" panose="020F0502020204030204" pitchFamily="34" charset="0"/>
              </a:rPr>
              <a:t>Ανάγκες που καταγράψαμε</a:t>
            </a:r>
          </a:p>
        </p:txBody>
      </p:sp>
      <p:sp>
        <p:nvSpPr>
          <p:cNvPr id="8" name="TextBox 7">
            <a:extLst>
              <a:ext uri="{FF2B5EF4-FFF2-40B4-BE49-F238E27FC236}">
                <a16:creationId xmlns:a16="http://schemas.microsoft.com/office/drawing/2014/main" id="{91A71135-CB7A-9459-1D48-12C6C6BE6EE8}"/>
              </a:ext>
            </a:extLst>
          </p:cNvPr>
          <p:cNvSpPr txBox="1"/>
          <p:nvPr/>
        </p:nvSpPr>
        <p:spPr>
          <a:xfrm>
            <a:off x="0" y="197963"/>
            <a:ext cx="12192000" cy="6660037"/>
          </a:xfrm>
          <a:prstGeom prst="rect">
            <a:avLst/>
          </a:prstGeom>
        </p:spPr>
        <p:txBody>
          <a:bodyPr vert="horz" lIns="91440" tIns="720000" rIns="91440" bIns="36000" rtlCol="0" anchor="t" anchorCtr="0">
            <a:no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algn="l">
              <a:lnSpc>
                <a:spcPct val="100000"/>
              </a:lnSpc>
              <a:tabLst>
                <a:tab pos="715963" algn="l"/>
              </a:tabLst>
            </a:pPr>
            <a:endParaRPr lang="el-GR" sz="3200" b="0" dirty="0">
              <a:solidFill>
                <a:srgbClr val="0D4F8C"/>
              </a:solidFill>
            </a:endParaRPr>
          </a:p>
          <a:p>
            <a:pPr marL="715963" indent="-715963" algn="l">
              <a:lnSpc>
                <a:spcPct val="100000"/>
              </a:lnSpc>
              <a:tabLst>
                <a:tab pos="715963" algn="l"/>
              </a:tabLst>
            </a:pPr>
            <a:endParaRPr lang="el-GR" sz="1800" b="0" i="1" dirty="0">
              <a:solidFill>
                <a:srgbClr val="0D4F8C"/>
              </a:solidFill>
            </a:endParaRPr>
          </a:p>
        </p:txBody>
      </p:sp>
      <p:pic>
        <p:nvPicPr>
          <p:cNvPr id="3" name="Εικόνα 2" descr="Εικόνα που περιέχει κείμενο, ηλεκτρονικές συσκευές, στιγμιότυπο οθόνης, λογισμικό&#10;&#10;Το περιεχόμενο που δημιουργείται από AI ενδέχεται να είναι εσφαλμένο.">
            <a:extLst>
              <a:ext uri="{FF2B5EF4-FFF2-40B4-BE49-F238E27FC236}">
                <a16:creationId xmlns:a16="http://schemas.microsoft.com/office/drawing/2014/main" id="{9BEC3661-0D98-EA1A-6FDE-5B2B5BA93740}"/>
              </a:ext>
            </a:extLst>
          </p:cNvPr>
          <p:cNvPicPr>
            <a:picLocks noChangeAspect="1"/>
          </p:cNvPicPr>
          <p:nvPr/>
        </p:nvPicPr>
        <p:blipFill>
          <a:blip r:embed="rId2"/>
          <a:srcRect l="25361" t="30142" r="24382" b="7904"/>
          <a:stretch>
            <a:fillRect/>
          </a:stretch>
        </p:blipFill>
        <p:spPr>
          <a:xfrm>
            <a:off x="2055044" y="963898"/>
            <a:ext cx="8257880" cy="5726078"/>
          </a:xfrm>
          <a:prstGeom prst="rect">
            <a:avLst/>
          </a:prstGeom>
        </p:spPr>
      </p:pic>
    </p:spTree>
    <p:extLst>
      <p:ext uri="{BB962C8B-B14F-4D97-AF65-F5344CB8AC3E}">
        <p14:creationId xmlns:p14="http://schemas.microsoft.com/office/powerpoint/2010/main" val="89750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a:extLst>
              <a:ext uri="{FF2B5EF4-FFF2-40B4-BE49-F238E27FC236}">
                <a16:creationId xmlns:a16="http://schemas.microsoft.com/office/drawing/2014/main" id="{B6ABEB4A-111D-551B-3DA9-81EDE4357D86}"/>
              </a:ext>
            </a:extLst>
          </p:cNvPr>
          <p:cNvSpPr>
            <a:spLocks noGrp="1"/>
          </p:cNvSpPr>
          <p:nvPr>
            <p:ph type="title"/>
          </p:nvPr>
        </p:nvSpPr>
        <p:spPr>
          <a:xfrm>
            <a:off x="0" y="197963"/>
            <a:ext cx="12192000" cy="597912"/>
          </a:xfrm>
        </p:spPr>
        <p:txBody>
          <a:bodyPr vert="horz" lIns="91440" tIns="45720" rIns="91440" bIns="45720" rtlCol="0" anchor="ctr">
            <a:normAutofit/>
          </a:bodyPr>
          <a:lstStyle/>
          <a:p>
            <a:pPr algn="ctr"/>
            <a:r>
              <a:rPr lang="el-GR" sz="3400" b="1" dirty="0">
                <a:solidFill>
                  <a:srgbClr val="144E8C"/>
                </a:solidFill>
                <a:latin typeface="Calibri" panose="020F0502020204030204" pitchFamily="34" charset="0"/>
              </a:rPr>
              <a:t>Ανάγκες που καταγράψαμε</a:t>
            </a:r>
          </a:p>
        </p:txBody>
      </p:sp>
      <p:sp>
        <p:nvSpPr>
          <p:cNvPr id="8" name="TextBox 7">
            <a:extLst>
              <a:ext uri="{FF2B5EF4-FFF2-40B4-BE49-F238E27FC236}">
                <a16:creationId xmlns:a16="http://schemas.microsoft.com/office/drawing/2014/main" id="{91A71135-CB7A-9459-1D48-12C6C6BE6EE8}"/>
              </a:ext>
            </a:extLst>
          </p:cNvPr>
          <p:cNvSpPr txBox="1"/>
          <p:nvPr/>
        </p:nvSpPr>
        <p:spPr>
          <a:xfrm>
            <a:off x="0" y="197963"/>
            <a:ext cx="12192000" cy="6660037"/>
          </a:xfrm>
          <a:prstGeom prst="rect">
            <a:avLst/>
          </a:prstGeom>
        </p:spPr>
        <p:txBody>
          <a:bodyPr vert="horz" lIns="91440" tIns="720000" rIns="91440" bIns="36000" rtlCol="0" anchor="t" anchorCtr="0">
            <a:no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marL="715963" indent="-715963" algn="l">
              <a:lnSpc>
                <a:spcPct val="100000"/>
              </a:lnSpc>
              <a:tabLst>
                <a:tab pos="715963" algn="l"/>
              </a:tabLst>
            </a:pPr>
            <a:r>
              <a:rPr lang="el-GR" sz="3200" dirty="0">
                <a:solidFill>
                  <a:srgbClr val="0D4F8C"/>
                </a:solidFill>
              </a:rPr>
              <a:t>Υποβολή Πρότασης:</a:t>
            </a:r>
          </a:p>
          <a:p>
            <a:pPr marL="715963" indent="-715963" algn="l">
              <a:lnSpc>
                <a:spcPct val="100000"/>
              </a:lnSpc>
              <a:tabLst>
                <a:tab pos="715963" algn="l"/>
              </a:tabLst>
            </a:pPr>
            <a:endParaRPr lang="el-GR" sz="2200" b="0" i="1" u="sng" dirty="0">
              <a:solidFill>
                <a:srgbClr val="0D4F8C"/>
              </a:solidFill>
            </a:endParaRPr>
          </a:p>
          <a:p>
            <a:pPr marL="715963" indent="-715963" algn="l">
              <a:lnSpc>
                <a:spcPct val="100000"/>
              </a:lnSpc>
              <a:tabLst>
                <a:tab pos="715963" algn="l"/>
              </a:tabLst>
            </a:pPr>
            <a:r>
              <a:rPr lang="el-GR" sz="2200" b="0" i="1" u="sng" dirty="0">
                <a:solidFill>
                  <a:srgbClr val="0D4F8C"/>
                </a:solidFill>
              </a:rPr>
              <a:t>Πρόσκληση</a:t>
            </a:r>
            <a:endParaRPr lang="el-GR" sz="2200" b="0" i="1" u="sng" dirty="0">
              <a:solidFill>
                <a:srgbClr val="FF0000"/>
              </a:solidFill>
            </a:endParaRPr>
          </a:p>
          <a:p>
            <a:pPr marL="715963" indent="-715963" algn="l">
              <a:lnSpc>
                <a:spcPct val="100000"/>
              </a:lnSpc>
              <a:tabLst>
                <a:tab pos="715963" algn="l"/>
              </a:tabLst>
            </a:pPr>
            <a:r>
              <a:rPr lang="el-GR" sz="2200" b="0" i="1" dirty="0">
                <a:solidFill>
                  <a:srgbClr val="0D4F8C"/>
                </a:solidFill>
              </a:rPr>
              <a:t>… απαιτούμενα δικαιολογητικά ωριμότητας </a:t>
            </a:r>
            <a:r>
              <a:rPr lang="el-GR" sz="2200" b="0" i="1" dirty="0">
                <a:solidFill>
                  <a:srgbClr val="FF0000"/>
                </a:solidFill>
              </a:rPr>
              <a:t>και εκπαίδευση προσωπικού στην πλατφόρμα υποβολής</a:t>
            </a:r>
          </a:p>
          <a:p>
            <a:pPr marL="715963" indent="-715963" algn="l">
              <a:lnSpc>
                <a:spcPct val="100000"/>
              </a:lnSpc>
              <a:tabLst>
                <a:tab pos="715963" algn="l"/>
              </a:tabLst>
            </a:pPr>
            <a:r>
              <a:rPr lang="el-GR" sz="2200" b="0" i="1" dirty="0">
                <a:solidFill>
                  <a:srgbClr val="0D4F8C"/>
                </a:solidFill>
              </a:rPr>
              <a:t>… πληρότητα του φακέλου υποβολής </a:t>
            </a:r>
          </a:p>
          <a:p>
            <a:pPr marL="715963" indent="-715963" algn="l">
              <a:lnSpc>
                <a:spcPct val="100000"/>
              </a:lnSpc>
              <a:tabLst>
                <a:tab pos="715963" algn="l"/>
              </a:tabLst>
            </a:pPr>
            <a:r>
              <a:rPr lang="el-GR" sz="2200" b="0" i="1" dirty="0">
                <a:solidFill>
                  <a:srgbClr val="0D4F8C"/>
                </a:solidFill>
              </a:rPr>
              <a:t>… δικαιολογητικά που θα έπρεπε να συμπληρώσουμε ώστε να καταθέσουμε μία άρτια πρόταση	</a:t>
            </a:r>
          </a:p>
          <a:p>
            <a:pPr marL="715963" indent="-715963" algn="l">
              <a:lnSpc>
                <a:spcPct val="100000"/>
              </a:lnSpc>
              <a:tabLst>
                <a:tab pos="715963" algn="l"/>
              </a:tabLst>
            </a:pPr>
            <a:endParaRPr lang="el-GR" sz="2200" b="0" i="1" dirty="0">
              <a:solidFill>
                <a:srgbClr val="0D4F8C"/>
              </a:solidFill>
            </a:endParaRPr>
          </a:p>
          <a:p>
            <a:pPr marL="715963" indent="-715963" algn="l">
              <a:lnSpc>
                <a:spcPct val="100000"/>
              </a:lnSpc>
              <a:tabLst>
                <a:tab pos="715963" algn="l"/>
              </a:tabLst>
            </a:pPr>
            <a:endParaRPr lang="el-GR" sz="2200" b="0" i="1" dirty="0">
              <a:solidFill>
                <a:srgbClr val="0D4F8C"/>
              </a:solidFill>
            </a:endParaRPr>
          </a:p>
          <a:p>
            <a:pPr marL="715963" indent="-715963" algn="l">
              <a:lnSpc>
                <a:spcPct val="100000"/>
              </a:lnSpc>
              <a:tabLst>
                <a:tab pos="715963" algn="l"/>
              </a:tabLst>
            </a:pPr>
            <a:r>
              <a:rPr lang="el-GR" sz="2200" b="0" i="1" u="sng" dirty="0">
                <a:solidFill>
                  <a:srgbClr val="0D4F8C"/>
                </a:solidFill>
              </a:rPr>
              <a:t>Συμπλήρωση Τεχνικού Δελτίου Πράξης (</a:t>
            </a:r>
            <a:r>
              <a:rPr lang="el-GR" sz="2200" b="0" i="1" u="sng" dirty="0" err="1">
                <a:solidFill>
                  <a:srgbClr val="0D4F8C"/>
                </a:solidFill>
              </a:rPr>
              <a:t>ΤΔΠ</a:t>
            </a:r>
            <a:r>
              <a:rPr lang="el-GR" sz="2200" b="0" i="1" u="sng" dirty="0">
                <a:solidFill>
                  <a:srgbClr val="0D4F8C"/>
                </a:solidFill>
              </a:rPr>
              <a:t>)</a:t>
            </a:r>
            <a:endParaRPr lang="el-GR" sz="2200" b="0" i="1" u="sng" dirty="0">
              <a:solidFill>
                <a:srgbClr val="FF0000"/>
              </a:solidFill>
            </a:endParaRPr>
          </a:p>
          <a:p>
            <a:pPr marL="715963" indent="-715963" algn="l">
              <a:lnSpc>
                <a:spcPct val="100000"/>
              </a:lnSpc>
              <a:tabLst>
                <a:tab pos="715963" algn="l"/>
              </a:tabLst>
            </a:pPr>
            <a:r>
              <a:rPr lang="el-GR" sz="2200" b="0" i="1" dirty="0">
                <a:solidFill>
                  <a:srgbClr val="0D4F8C"/>
                </a:solidFill>
              </a:rPr>
              <a:t>… συμπλήρωση πεδίων </a:t>
            </a:r>
            <a:r>
              <a:rPr lang="el-GR" sz="2200" b="0" i="1" dirty="0" err="1">
                <a:solidFill>
                  <a:srgbClr val="0D4F8C"/>
                </a:solidFill>
              </a:rPr>
              <a:t>ΤΔΠ</a:t>
            </a:r>
            <a:endParaRPr lang="el-GR" sz="2200" b="0" i="1" dirty="0">
              <a:solidFill>
                <a:srgbClr val="FF0000"/>
              </a:solidFill>
            </a:endParaRPr>
          </a:p>
          <a:p>
            <a:pPr marL="715963" indent="-715963" algn="l">
              <a:lnSpc>
                <a:spcPct val="100000"/>
              </a:lnSpc>
              <a:tabLst>
                <a:tab pos="715963" algn="l"/>
              </a:tabLst>
            </a:pPr>
            <a:r>
              <a:rPr lang="el-GR" sz="2200" b="0" i="1" dirty="0">
                <a:solidFill>
                  <a:srgbClr val="0D4F8C"/>
                </a:solidFill>
              </a:rPr>
              <a:t>… δυσκολίες στη σύνδεση με δείκτες (εκροές και αποτελέσματα)</a:t>
            </a:r>
          </a:p>
          <a:p>
            <a:pPr marL="715963" indent="-715963" algn="l">
              <a:lnSpc>
                <a:spcPct val="100000"/>
              </a:lnSpc>
              <a:tabLst>
                <a:tab pos="715963" algn="l"/>
              </a:tabLst>
            </a:pPr>
            <a:r>
              <a:rPr lang="el-GR" sz="2200" b="0" i="1" dirty="0">
                <a:solidFill>
                  <a:srgbClr val="0D4F8C"/>
                </a:solidFill>
              </a:rPr>
              <a:t>… οι υπάρχοντες ηλεκτρονικοί οδηγοί είναι δύσχρηστοι και δυσνόητοι	</a:t>
            </a:r>
          </a:p>
          <a:p>
            <a:pPr marL="715963" indent="-715963" algn="l">
              <a:lnSpc>
                <a:spcPct val="100000"/>
              </a:lnSpc>
              <a:tabLst>
                <a:tab pos="715963" algn="l"/>
              </a:tabLst>
            </a:pPr>
            <a:endParaRPr lang="el-GR" sz="1800" b="0" i="1" dirty="0">
              <a:solidFill>
                <a:srgbClr val="0D4F8C"/>
              </a:solidFill>
            </a:endParaRPr>
          </a:p>
        </p:txBody>
      </p:sp>
    </p:spTree>
    <p:extLst>
      <p:ext uri="{BB962C8B-B14F-4D97-AF65-F5344CB8AC3E}">
        <p14:creationId xmlns:p14="http://schemas.microsoft.com/office/powerpoint/2010/main" val="376075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a:extLst>
              <a:ext uri="{FF2B5EF4-FFF2-40B4-BE49-F238E27FC236}">
                <a16:creationId xmlns:a16="http://schemas.microsoft.com/office/drawing/2014/main" id="{B6ABEB4A-111D-551B-3DA9-81EDE4357D86}"/>
              </a:ext>
            </a:extLst>
          </p:cNvPr>
          <p:cNvSpPr>
            <a:spLocks noGrp="1"/>
          </p:cNvSpPr>
          <p:nvPr>
            <p:ph type="title"/>
          </p:nvPr>
        </p:nvSpPr>
        <p:spPr>
          <a:xfrm>
            <a:off x="0" y="197963"/>
            <a:ext cx="12192000" cy="597912"/>
          </a:xfrm>
        </p:spPr>
        <p:txBody>
          <a:bodyPr vert="horz" lIns="91440" tIns="45720" rIns="91440" bIns="45720" rtlCol="0" anchor="ctr">
            <a:normAutofit/>
          </a:bodyPr>
          <a:lstStyle/>
          <a:p>
            <a:pPr algn="ctr"/>
            <a:r>
              <a:rPr lang="el-GR" sz="3400" b="1" dirty="0">
                <a:solidFill>
                  <a:srgbClr val="144E8C"/>
                </a:solidFill>
                <a:latin typeface="Calibri" panose="020F0502020204030204" pitchFamily="34" charset="0"/>
              </a:rPr>
              <a:t>Ανάγκες που καταγράψαμε</a:t>
            </a:r>
          </a:p>
        </p:txBody>
      </p:sp>
      <p:sp>
        <p:nvSpPr>
          <p:cNvPr id="8" name="TextBox 7">
            <a:extLst>
              <a:ext uri="{FF2B5EF4-FFF2-40B4-BE49-F238E27FC236}">
                <a16:creationId xmlns:a16="http://schemas.microsoft.com/office/drawing/2014/main" id="{91A71135-CB7A-9459-1D48-12C6C6BE6EE8}"/>
              </a:ext>
            </a:extLst>
          </p:cNvPr>
          <p:cNvSpPr txBox="1"/>
          <p:nvPr/>
        </p:nvSpPr>
        <p:spPr>
          <a:xfrm>
            <a:off x="0" y="197963"/>
            <a:ext cx="12192000" cy="6660037"/>
          </a:xfrm>
          <a:prstGeom prst="rect">
            <a:avLst/>
          </a:prstGeom>
        </p:spPr>
        <p:txBody>
          <a:bodyPr vert="horz" lIns="91440" tIns="720000" rIns="91440" bIns="36000" rtlCol="0" anchor="t" anchorCtr="0">
            <a:no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marL="715963" indent="-715963" algn="l">
              <a:lnSpc>
                <a:spcPct val="100000"/>
              </a:lnSpc>
              <a:tabLst>
                <a:tab pos="715963" algn="l"/>
              </a:tabLst>
            </a:pPr>
            <a:r>
              <a:rPr lang="el-GR" sz="3200" dirty="0">
                <a:solidFill>
                  <a:srgbClr val="0D4F8C"/>
                </a:solidFill>
              </a:rPr>
              <a:t>Παρακολούθηση πράξεων:</a:t>
            </a:r>
          </a:p>
          <a:p>
            <a:pPr marL="715963" indent="-715963" algn="l">
              <a:lnSpc>
                <a:spcPct val="100000"/>
              </a:lnSpc>
              <a:tabLst>
                <a:tab pos="715963" algn="l"/>
              </a:tabLst>
            </a:pPr>
            <a:endParaRPr lang="el-GR" sz="2200" b="0" i="1" u="sng" dirty="0">
              <a:solidFill>
                <a:srgbClr val="0D4F8C"/>
              </a:solidFill>
            </a:endParaRPr>
          </a:p>
          <a:p>
            <a:pPr marL="715963" indent="-715963" algn="l">
              <a:lnSpc>
                <a:spcPct val="100000"/>
              </a:lnSpc>
              <a:tabLst>
                <a:tab pos="715963" algn="l"/>
              </a:tabLst>
            </a:pPr>
            <a:r>
              <a:rPr lang="el-GR" sz="2200" b="0" i="1" u="sng" dirty="0">
                <a:solidFill>
                  <a:srgbClr val="0D4F8C"/>
                </a:solidFill>
              </a:rPr>
              <a:t>Διαδικασία δημοπράτησης και Διαδικασία υπογραφής σύμβασης – λίστες</a:t>
            </a:r>
          </a:p>
          <a:p>
            <a:pPr marL="715963" indent="-715963" algn="l">
              <a:lnSpc>
                <a:spcPct val="100000"/>
              </a:lnSpc>
              <a:tabLst>
                <a:tab pos="715963" algn="l"/>
              </a:tabLst>
            </a:pPr>
            <a:r>
              <a:rPr lang="el-GR" sz="2200" b="0" i="1" dirty="0">
                <a:solidFill>
                  <a:srgbClr val="0D4F8C"/>
                </a:solidFill>
              </a:rPr>
              <a:t>… έχουν τροποποιηθεί οι λίστες, να γίνει σχετική ενημέρωση για τον τρόπο συμπλήρωσής τους</a:t>
            </a:r>
            <a:endParaRPr lang="el-GR" sz="2200" b="0" i="1" dirty="0">
              <a:solidFill>
                <a:srgbClr val="FF0000"/>
              </a:solidFill>
            </a:endParaRPr>
          </a:p>
          <a:p>
            <a:pPr marL="715963" indent="-715963" algn="l">
              <a:lnSpc>
                <a:spcPct val="100000"/>
              </a:lnSpc>
              <a:tabLst>
                <a:tab pos="715963" algn="l"/>
              </a:tabLst>
            </a:pPr>
            <a:r>
              <a:rPr lang="el-GR" sz="2200" b="0" i="1" dirty="0">
                <a:solidFill>
                  <a:srgbClr val="FF0000"/>
                </a:solidFill>
              </a:rPr>
              <a:t>… εκπαίδευση στο νομοθετικό πλαίσιο όπως ισχύει</a:t>
            </a:r>
          </a:p>
          <a:p>
            <a:pPr marL="715963" indent="-715963" algn="l">
              <a:lnSpc>
                <a:spcPct val="100000"/>
              </a:lnSpc>
              <a:tabLst>
                <a:tab pos="715963" algn="l"/>
              </a:tabLst>
            </a:pPr>
            <a:r>
              <a:rPr lang="el-GR" sz="2200" b="0" i="1" dirty="0">
                <a:solidFill>
                  <a:srgbClr val="0D4F8C"/>
                </a:solidFill>
              </a:rPr>
              <a:t>… στάδιο διαδικασίας διαβούλευσης</a:t>
            </a:r>
          </a:p>
          <a:p>
            <a:pPr marL="715963" indent="-715963" algn="l">
              <a:lnSpc>
                <a:spcPct val="100000"/>
              </a:lnSpc>
              <a:tabLst>
                <a:tab pos="715963" algn="l"/>
              </a:tabLst>
            </a:pPr>
            <a:r>
              <a:rPr lang="el-GR" sz="2200" b="0" i="1" dirty="0">
                <a:solidFill>
                  <a:srgbClr val="0D4F8C"/>
                </a:solidFill>
              </a:rPr>
              <a:t>… ρήτρα αμεροληψίας και ζητημάτων πρόληψης καταστάσεων σύγκρουσης συμφερόντων</a:t>
            </a:r>
          </a:p>
          <a:p>
            <a:pPr marL="715963" indent="-715963" algn="l">
              <a:lnSpc>
                <a:spcPct val="100000"/>
              </a:lnSpc>
              <a:tabLst>
                <a:tab pos="715963" algn="l"/>
              </a:tabLst>
            </a:pPr>
            <a:endParaRPr lang="el-GR" sz="2200" b="0" i="1" u="sng" dirty="0">
              <a:solidFill>
                <a:srgbClr val="0D4F8C"/>
              </a:solidFill>
            </a:endParaRPr>
          </a:p>
          <a:p>
            <a:pPr marL="715963" indent="-715963" algn="l">
              <a:lnSpc>
                <a:spcPct val="100000"/>
              </a:lnSpc>
              <a:tabLst>
                <a:tab pos="715963" algn="l"/>
              </a:tabLst>
            </a:pPr>
            <a:r>
              <a:rPr lang="el-GR" sz="2200" b="0" i="1" u="sng" dirty="0">
                <a:solidFill>
                  <a:srgbClr val="0D4F8C"/>
                </a:solidFill>
              </a:rPr>
              <a:t>Δελτίο Δήλωσης Δαπανών και Δελτία Επίτευξης Δεικτών</a:t>
            </a:r>
            <a:endParaRPr lang="el-GR" sz="2200" b="0" i="1" u="sng" dirty="0">
              <a:solidFill>
                <a:srgbClr val="FF0000"/>
              </a:solidFill>
            </a:endParaRPr>
          </a:p>
          <a:p>
            <a:pPr marL="715963" indent="-715963" algn="l">
              <a:lnSpc>
                <a:spcPct val="100000"/>
              </a:lnSpc>
              <a:tabLst>
                <a:tab pos="715963" algn="l"/>
              </a:tabLst>
            </a:pPr>
            <a:r>
              <a:rPr lang="el-GR" sz="2200" b="0" i="1" dirty="0">
                <a:solidFill>
                  <a:srgbClr val="0D4F8C"/>
                </a:solidFill>
              </a:rPr>
              <a:t>… να γίνει ενημέρωση για τον τρόπο συμπλήρωσής τους</a:t>
            </a:r>
            <a:endParaRPr lang="el-GR" sz="2200" b="0" i="1" dirty="0">
              <a:solidFill>
                <a:srgbClr val="FF0000"/>
              </a:solidFill>
            </a:endParaRPr>
          </a:p>
          <a:p>
            <a:pPr marL="715963" indent="-715963" algn="l">
              <a:lnSpc>
                <a:spcPct val="100000"/>
              </a:lnSpc>
              <a:tabLst>
                <a:tab pos="715963" algn="l"/>
              </a:tabLst>
            </a:pPr>
            <a:r>
              <a:rPr lang="el-GR" sz="2200" b="0" i="1" dirty="0">
                <a:solidFill>
                  <a:srgbClr val="0D4F8C"/>
                </a:solidFill>
              </a:rPr>
              <a:t>… οι υπάρχοντες ηλεκτρονικοί οδηγοί είναι δύσχρηστοι και δυσνόητοι	</a:t>
            </a:r>
          </a:p>
          <a:p>
            <a:pPr marL="715963" indent="-715963" algn="l">
              <a:lnSpc>
                <a:spcPct val="100000"/>
              </a:lnSpc>
              <a:tabLst>
                <a:tab pos="715963" algn="l"/>
              </a:tabLst>
            </a:pPr>
            <a:endParaRPr lang="el-GR" sz="2200" b="0" i="1" u="sng" dirty="0">
              <a:solidFill>
                <a:srgbClr val="0D4F8C"/>
              </a:solidFill>
            </a:endParaRPr>
          </a:p>
          <a:p>
            <a:pPr marL="715963" indent="-715963" algn="l">
              <a:lnSpc>
                <a:spcPct val="100000"/>
              </a:lnSpc>
              <a:tabLst>
                <a:tab pos="715963" algn="l"/>
              </a:tabLst>
            </a:pPr>
            <a:r>
              <a:rPr lang="el-GR" sz="2200" b="0" i="1" u="sng" dirty="0">
                <a:solidFill>
                  <a:srgbClr val="0D4F8C"/>
                </a:solidFill>
              </a:rPr>
              <a:t>Τροποποιήσεις Συμβάσης  (Ανακεφαλαιωτικοί Πίνακες Εργασιών, Παρατάσεις </a:t>
            </a:r>
            <a:r>
              <a:rPr lang="el-GR" sz="2200" b="0" i="1" u="sng" dirty="0" err="1">
                <a:solidFill>
                  <a:srgbClr val="0D4F8C"/>
                </a:solidFill>
              </a:rPr>
              <a:t>κλπ</a:t>
            </a:r>
            <a:r>
              <a:rPr lang="el-GR" sz="2200" b="0" i="1" u="sng" dirty="0">
                <a:solidFill>
                  <a:srgbClr val="0D4F8C"/>
                </a:solidFill>
              </a:rPr>
              <a:t>)</a:t>
            </a:r>
          </a:p>
          <a:p>
            <a:pPr marL="715963" indent="-715963" algn="l">
              <a:lnSpc>
                <a:spcPct val="100000"/>
              </a:lnSpc>
              <a:tabLst>
                <a:tab pos="715963" algn="l"/>
              </a:tabLst>
            </a:pPr>
            <a:r>
              <a:rPr lang="el-GR" sz="2200" b="0" i="1" dirty="0">
                <a:solidFill>
                  <a:srgbClr val="FF0000"/>
                </a:solidFill>
              </a:rPr>
              <a:t>… εκπαίδευση στο νομοθετικό πλαίσιο όπως ισχύει</a:t>
            </a:r>
            <a:endParaRPr lang="en-US" sz="2200" b="0" i="1" dirty="0">
              <a:solidFill>
                <a:srgbClr val="FF0000"/>
              </a:solidFill>
            </a:endParaRPr>
          </a:p>
          <a:p>
            <a:pPr marL="715963" indent="-715963" algn="l">
              <a:lnSpc>
                <a:spcPct val="100000"/>
              </a:lnSpc>
              <a:tabLst>
                <a:tab pos="715963" algn="l"/>
              </a:tabLst>
            </a:pPr>
            <a:r>
              <a:rPr lang="en-US" sz="2200" b="0" i="1" dirty="0">
                <a:solidFill>
                  <a:srgbClr val="FF0000"/>
                </a:solidFill>
              </a:rPr>
              <a:t>… </a:t>
            </a:r>
            <a:r>
              <a:rPr lang="el-GR" sz="2200" b="0" i="1" dirty="0">
                <a:solidFill>
                  <a:srgbClr val="FF0000"/>
                </a:solidFill>
              </a:rPr>
              <a:t>συμπληρωματικές συμβάσεις (ήσσονος σημασίας), επιλέξιμων / μη επιλέξιμων</a:t>
            </a:r>
          </a:p>
          <a:p>
            <a:pPr marL="715963" indent="-715963" algn="l">
              <a:lnSpc>
                <a:spcPct val="100000"/>
              </a:lnSpc>
              <a:tabLst>
                <a:tab pos="715963" algn="l"/>
              </a:tabLst>
            </a:pPr>
            <a:endParaRPr lang="el-GR" sz="1800" b="0" i="1" dirty="0">
              <a:solidFill>
                <a:srgbClr val="0D4F8C"/>
              </a:solidFill>
            </a:endParaRPr>
          </a:p>
        </p:txBody>
      </p:sp>
    </p:spTree>
    <p:extLst>
      <p:ext uri="{BB962C8B-B14F-4D97-AF65-F5344CB8AC3E}">
        <p14:creationId xmlns:p14="http://schemas.microsoft.com/office/powerpoint/2010/main" val="308604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a:extLst>
              <a:ext uri="{FF2B5EF4-FFF2-40B4-BE49-F238E27FC236}">
                <a16:creationId xmlns:a16="http://schemas.microsoft.com/office/drawing/2014/main" id="{B6ABEB4A-111D-551B-3DA9-81EDE4357D86}"/>
              </a:ext>
            </a:extLst>
          </p:cNvPr>
          <p:cNvSpPr>
            <a:spLocks noGrp="1"/>
          </p:cNvSpPr>
          <p:nvPr>
            <p:ph type="title"/>
          </p:nvPr>
        </p:nvSpPr>
        <p:spPr>
          <a:xfrm>
            <a:off x="0" y="197963"/>
            <a:ext cx="12192000" cy="597912"/>
          </a:xfrm>
        </p:spPr>
        <p:txBody>
          <a:bodyPr vert="horz" lIns="91440" tIns="45720" rIns="91440" bIns="45720" rtlCol="0" anchor="ctr">
            <a:normAutofit/>
          </a:bodyPr>
          <a:lstStyle/>
          <a:p>
            <a:pPr algn="ctr"/>
            <a:r>
              <a:rPr lang="el-GR" sz="3400" b="1" dirty="0">
                <a:solidFill>
                  <a:srgbClr val="144E8C"/>
                </a:solidFill>
                <a:latin typeface="Calibri" panose="020F0502020204030204" pitchFamily="34" charset="0"/>
              </a:rPr>
              <a:t>Ανάγκες που καταγράψαμε</a:t>
            </a:r>
          </a:p>
        </p:txBody>
      </p:sp>
      <p:sp>
        <p:nvSpPr>
          <p:cNvPr id="8" name="TextBox 7">
            <a:extLst>
              <a:ext uri="{FF2B5EF4-FFF2-40B4-BE49-F238E27FC236}">
                <a16:creationId xmlns:a16="http://schemas.microsoft.com/office/drawing/2014/main" id="{91A71135-CB7A-9459-1D48-12C6C6BE6EE8}"/>
              </a:ext>
            </a:extLst>
          </p:cNvPr>
          <p:cNvSpPr txBox="1"/>
          <p:nvPr/>
        </p:nvSpPr>
        <p:spPr>
          <a:xfrm>
            <a:off x="0" y="197963"/>
            <a:ext cx="12192000" cy="6660037"/>
          </a:xfrm>
          <a:prstGeom prst="rect">
            <a:avLst/>
          </a:prstGeom>
        </p:spPr>
        <p:txBody>
          <a:bodyPr vert="horz" lIns="91440" tIns="720000" rIns="91440" bIns="36000" rtlCol="0" anchor="t" anchorCtr="0">
            <a:no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marL="715963" indent="-715963" algn="l">
              <a:lnSpc>
                <a:spcPct val="100000"/>
              </a:lnSpc>
              <a:tabLst>
                <a:tab pos="715963" algn="l"/>
              </a:tabLst>
            </a:pPr>
            <a:r>
              <a:rPr lang="el-GR" sz="3200" dirty="0">
                <a:solidFill>
                  <a:srgbClr val="0D4F8C"/>
                </a:solidFill>
              </a:rPr>
              <a:t>Ειδικά Θέματα Υλοποίησης Δράσεων ΕΚΤ+:</a:t>
            </a:r>
          </a:p>
          <a:p>
            <a:pPr marL="715963" indent="-715963" algn="l">
              <a:lnSpc>
                <a:spcPct val="100000"/>
              </a:lnSpc>
              <a:tabLst>
                <a:tab pos="715963" algn="l"/>
              </a:tabLst>
            </a:pPr>
            <a:endParaRPr lang="el-GR" sz="2200" b="0" i="1" u="sng" dirty="0">
              <a:solidFill>
                <a:srgbClr val="0D4F8C"/>
              </a:solidFill>
            </a:endParaRPr>
          </a:p>
          <a:p>
            <a:pPr marL="715963" indent="-715963" algn="l">
              <a:lnSpc>
                <a:spcPct val="100000"/>
              </a:lnSpc>
              <a:tabLst>
                <a:tab pos="715963" algn="l"/>
              </a:tabLst>
            </a:pPr>
            <a:r>
              <a:rPr lang="el-GR" sz="2200" b="0" i="1" dirty="0">
                <a:solidFill>
                  <a:srgbClr val="0D4F8C"/>
                </a:solidFill>
              </a:rPr>
              <a:t>… γενική ενημέρωση για τις ιδιαιτερότητες διαχείρισης τέτοιων δράσεων</a:t>
            </a:r>
            <a:endParaRPr lang="el-GR" sz="2200" b="0" i="1" dirty="0">
              <a:solidFill>
                <a:srgbClr val="FF0000"/>
              </a:solidFill>
            </a:endParaRPr>
          </a:p>
          <a:p>
            <a:pPr marL="715963" indent="-715963" algn="l">
              <a:lnSpc>
                <a:spcPct val="100000"/>
              </a:lnSpc>
              <a:tabLst>
                <a:tab pos="715963" algn="l"/>
              </a:tabLst>
            </a:pPr>
            <a:endParaRPr lang="el-GR" sz="2200" b="0" i="1" dirty="0">
              <a:solidFill>
                <a:srgbClr val="0D4F8C"/>
              </a:solidFill>
            </a:endParaRPr>
          </a:p>
          <a:p>
            <a:pPr marL="715963" indent="-715963" algn="l">
              <a:lnSpc>
                <a:spcPct val="100000"/>
              </a:lnSpc>
              <a:tabLst>
                <a:tab pos="715963" algn="l"/>
              </a:tabLst>
            </a:pPr>
            <a:r>
              <a:rPr lang="el-GR" sz="2200" b="0" i="1" dirty="0">
                <a:solidFill>
                  <a:srgbClr val="0D4F8C"/>
                </a:solidFill>
              </a:rPr>
              <a:t>… τη διαδικασία συμπλήρωσης της Υλοποίησης Πράξεων με ίδια μέσα</a:t>
            </a:r>
          </a:p>
          <a:p>
            <a:pPr marL="715963" indent="-715963" algn="l">
              <a:lnSpc>
                <a:spcPct val="100000"/>
              </a:lnSpc>
              <a:tabLst>
                <a:tab pos="715963" algn="l"/>
              </a:tabLst>
            </a:pPr>
            <a:endParaRPr lang="el-GR" sz="2200" b="0" i="1" dirty="0">
              <a:solidFill>
                <a:srgbClr val="0D4F8C"/>
              </a:solidFill>
            </a:endParaRPr>
          </a:p>
          <a:p>
            <a:pPr marL="715963" indent="-715963" algn="l">
              <a:lnSpc>
                <a:spcPct val="100000"/>
              </a:lnSpc>
              <a:tabLst>
                <a:tab pos="715963" algn="l"/>
              </a:tabLst>
            </a:pPr>
            <a:r>
              <a:rPr lang="el-GR" sz="2200" b="0" i="1" dirty="0">
                <a:solidFill>
                  <a:srgbClr val="0D4F8C"/>
                </a:solidFill>
              </a:rPr>
              <a:t>… </a:t>
            </a:r>
            <a:r>
              <a:rPr lang="el-GR" sz="2200" b="0" i="1" dirty="0">
                <a:solidFill>
                  <a:srgbClr val="FF0000"/>
                </a:solidFill>
              </a:rPr>
              <a:t>γενικώς όλη η διαδικασία</a:t>
            </a:r>
          </a:p>
          <a:p>
            <a:pPr marL="715963" indent="-715963" algn="l">
              <a:lnSpc>
                <a:spcPct val="100000"/>
              </a:lnSpc>
              <a:tabLst>
                <a:tab pos="715963" algn="l"/>
              </a:tabLst>
            </a:pPr>
            <a:endParaRPr lang="el-GR" sz="2200" b="0" i="1" dirty="0">
              <a:solidFill>
                <a:srgbClr val="0D4F8C"/>
              </a:solidFill>
            </a:endParaRPr>
          </a:p>
          <a:p>
            <a:pPr marL="715963" indent="-715963" algn="l">
              <a:lnSpc>
                <a:spcPct val="100000"/>
              </a:lnSpc>
              <a:tabLst>
                <a:tab pos="715963" algn="l"/>
              </a:tabLst>
            </a:pPr>
            <a:r>
              <a:rPr lang="el-GR" sz="2200" b="0" i="1" dirty="0">
                <a:solidFill>
                  <a:srgbClr val="0D4F8C"/>
                </a:solidFill>
              </a:rPr>
              <a:t>… ενημέρωση για τον τρόπο διαχείρισης. Συμπλήρωση Τεχνικού Παραρτήματος Υλοποίησης με ίδια μέσα</a:t>
            </a:r>
          </a:p>
          <a:p>
            <a:pPr marL="715963" indent="-715963" algn="l">
              <a:lnSpc>
                <a:spcPct val="100000"/>
              </a:lnSpc>
              <a:tabLst>
                <a:tab pos="715963" algn="l"/>
              </a:tabLst>
            </a:pPr>
            <a:endParaRPr lang="el-GR" sz="2200" b="0" i="1" dirty="0">
              <a:solidFill>
                <a:srgbClr val="0D4F8C"/>
              </a:solidFill>
            </a:endParaRPr>
          </a:p>
          <a:p>
            <a:pPr marL="715963" indent="-715963" algn="l">
              <a:lnSpc>
                <a:spcPct val="100000"/>
              </a:lnSpc>
              <a:tabLst>
                <a:tab pos="715963" algn="l"/>
              </a:tabLst>
            </a:pPr>
            <a:r>
              <a:rPr lang="el-GR" sz="2200" b="0" i="1" dirty="0">
                <a:solidFill>
                  <a:srgbClr val="0D4F8C"/>
                </a:solidFill>
              </a:rPr>
              <a:t>… </a:t>
            </a:r>
            <a:r>
              <a:rPr lang="el-GR" sz="2200" b="0" i="1" dirty="0">
                <a:solidFill>
                  <a:srgbClr val="FF0000"/>
                </a:solidFill>
              </a:rPr>
              <a:t>διαχείριση δράσεων με απλοποιημένο κόστος</a:t>
            </a:r>
          </a:p>
          <a:p>
            <a:pPr marL="715963" indent="-715963" algn="l">
              <a:lnSpc>
                <a:spcPct val="100000"/>
              </a:lnSpc>
              <a:tabLst>
                <a:tab pos="715963" algn="l"/>
              </a:tabLst>
            </a:pPr>
            <a:endParaRPr lang="el-GR" sz="1800" b="0" i="1" dirty="0">
              <a:solidFill>
                <a:srgbClr val="0D4F8C"/>
              </a:solidFill>
            </a:endParaRPr>
          </a:p>
        </p:txBody>
      </p:sp>
    </p:spTree>
    <p:extLst>
      <p:ext uri="{BB962C8B-B14F-4D97-AF65-F5344CB8AC3E}">
        <p14:creationId xmlns:p14="http://schemas.microsoft.com/office/powerpoint/2010/main" val="414161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a:extLst>
              <a:ext uri="{FF2B5EF4-FFF2-40B4-BE49-F238E27FC236}">
                <a16:creationId xmlns:a16="http://schemas.microsoft.com/office/drawing/2014/main" id="{B6ABEB4A-111D-551B-3DA9-81EDE4357D86}"/>
              </a:ext>
            </a:extLst>
          </p:cNvPr>
          <p:cNvSpPr>
            <a:spLocks noGrp="1"/>
          </p:cNvSpPr>
          <p:nvPr>
            <p:ph type="title"/>
          </p:nvPr>
        </p:nvSpPr>
        <p:spPr>
          <a:xfrm>
            <a:off x="0" y="197963"/>
            <a:ext cx="12192000" cy="597912"/>
          </a:xfrm>
        </p:spPr>
        <p:txBody>
          <a:bodyPr vert="horz" lIns="91440" tIns="45720" rIns="91440" bIns="45720" rtlCol="0" anchor="ctr">
            <a:normAutofit/>
          </a:bodyPr>
          <a:lstStyle/>
          <a:p>
            <a:pPr algn="ctr"/>
            <a:r>
              <a:rPr lang="el-GR" sz="3400" b="1" dirty="0">
                <a:solidFill>
                  <a:srgbClr val="144E8C"/>
                </a:solidFill>
                <a:latin typeface="Calibri" panose="020F0502020204030204" pitchFamily="34" charset="0"/>
              </a:rPr>
              <a:t>Ανάγκες που καταγράψαμε</a:t>
            </a:r>
          </a:p>
        </p:txBody>
      </p:sp>
      <p:sp>
        <p:nvSpPr>
          <p:cNvPr id="8" name="TextBox 7">
            <a:extLst>
              <a:ext uri="{FF2B5EF4-FFF2-40B4-BE49-F238E27FC236}">
                <a16:creationId xmlns:a16="http://schemas.microsoft.com/office/drawing/2014/main" id="{91A71135-CB7A-9459-1D48-12C6C6BE6EE8}"/>
              </a:ext>
            </a:extLst>
          </p:cNvPr>
          <p:cNvSpPr txBox="1"/>
          <p:nvPr/>
        </p:nvSpPr>
        <p:spPr>
          <a:xfrm>
            <a:off x="0" y="197963"/>
            <a:ext cx="12192000" cy="6660037"/>
          </a:xfrm>
          <a:prstGeom prst="rect">
            <a:avLst/>
          </a:prstGeom>
        </p:spPr>
        <p:txBody>
          <a:bodyPr vert="horz" lIns="91440" tIns="720000" rIns="91440" bIns="36000" rtlCol="0" anchor="t" anchorCtr="0">
            <a:no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marL="715963" indent="-715963" algn="l">
              <a:lnSpc>
                <a:spcPct val="100000"/>
              </a:lnSpc>
              <a:tabLst>
                <a:tab pos="715963" algn="l"/>
              </a:tabLst>
            </a:pPr>
            <a:r>
              <a:rPr lang="el-GR" sz="3200" dirty="0">
                <a:solidFill>
                  <a:srgbClr val="0D4F8C"/>
                </a:solidFill>
              </a:rPr>
              <a:t>Χρηματοδοτήσεις Πράξεων:</a:t>
            </a:r>
            <a:endParaRPr lang="el-GR" sz="2200" i="1" u="sng" dirty="0">
              <a:solidFill>
                <a:srgbClr val="0D4F8C"/>
              </a:solidFill>
            </a:endParaRPr>
          </a:p>
          <a:p>
            <a:pPr marL="715963" indent="-715963" algn="l">
              <a:lnSpc>
                <a:spcPct val="100000"/>
              </a:lnSpc>
              <a:tabLst>
                <a:tab pos="715963" algn="l"/>
              </a:tabLst>
            </a:pPr>
            <a:endParaRPr lang="el-GR" sz="2200" b="0" i="1" dirty="0">
              <a:solidFill>
                <a:srgbClr val="0D4F8C"/>
              </a:solidFill>
            </a:endParaRPr>
          </a:p>
          <a:p>
            <a:pPr marL="715963" indent="-715963" algn="l">
              <a:lnSpc>
                <a:spcPct val="100000"/>
              </a:lnSpc>
              <a:tabLst>
                <a:tab pos="715963" algn="l"/>
              </a:tabLst>
            </a:pPr>
            <a:r>
              <a:rPr lang="el-GR" sz="2200" b="0" i="1" dirty="0">
                <a:solidFill>
                  <a:srgbClr val="0D4F8C"/>
                </a:solidFill>
              </a:rPr>
              <a:t>… εκπαίδευση προσωπικού στη διαδικασία</a:t>
            </a:r>
            <a:endParaRPr lang="el-GR" sz="2200" b="0" i="1" dirty="0">
              <a:solidFill>
                <a:srgbClr val="FF0000"/>
              </a:solidFill>
            </a:endParaRPr>
          </a:p>
          <a:p>
            <a:pPr marL="263525" indent="-263525" algn="l">
              <a:lnSpc>
                <a:spcPct val="100000"/>
              </a:lnSpc>
            </a:pPr>
            <a:endParaRPr lang="el-GR" sz="2200" b="0" i="1" dirty="0">
              <a:solidFill>
                <a:srgbClr val="0D4F8C"/>
              </a:solidFill>
            </a:endParaRPr>
          </a:p>
          <a:p>
            <a:pPr marL="263525" indent="-263525" algn="l">
              <a:lnSpc>
                <a:spcPct val="100000"/>
              </a:lnSpc>
            </a:pPr>
            <a:r>
              <a:rPr lang="el-GR" sz="2200" b="0" i="1" dirty="0">
                <a:solidFill>
                  <a:srgbClr val="0D4F8C"/>
                </a:solidFill>
              </a:rPr>
              <a:t>… τροποποιήσεις που τυχόν υπεισέρχονται στις διαδικασίες χρηματοδότησης σε εφαρμογή του N. 5140/24 (ΦΕΚ 154 Α/30-9-2024): Νέο Αναπτυξιακό Πρόγραμμα Δημοσίων Επενδύσεων και συμπληρωματικές διατάξεις</a:t>
            </a:r>
          </a:p>
          <a:p>
            <a:pPr algn="l">
              <a:lnSpc>
                <a:spcPct val="100000"/>
              </a:lnSpc>
              <a:tabLst>
                <a:tab pos="263525" algn="l"/>
              </a:tabLst>
            </a:pPr>
            <a:endParaRPr lang="el-GR" sz="2200" b="0" i="1" dirty="0">
              <a:solidFill>
                <a:srgbClr val="0D4F8C"/>
              </a:solidFill>
            </a:endParaRPr>
          </a:p>
          <a:p>
            <a:pPr algn="l">
              <a:lnSpc>
                <a:spcPct val="100000"/>
              </a:lnSpc>
              <a:tabLst>
                <a:tab pos="263525" algn="l"/>
              </a:tabLst>
            </a:pPr>
            <a:r>
              <a:rPr lang="el-GR" sz="2200" b="0" i="1" dirty="0">
                <a:solidFill>
                  <a:srgbClr val="0D4F8C"/>
                </a:solidFill>
              </a:rPr>
              <a:t>… χρειάζονται διευκρινίσεις για τη διαδικασία ροής χρηματοδότησης, ειδικά για τη μισθοδοσία και τις 	χρονικές καθυστερήσεις που επηρεάζουν τη λειτουργία της δομής</a:t>
            </a:r>
          </a:p>
          <a:p>
            <a:pPr marL="715963" indent="-715963" algn="l">
              <a:lnSpc>
                <a:spcPct val="100000"/>
              </a:lnSpc>
              <a:tabLst>
                <a:tab pos="715963" algn="l"/>
              </a:tabLst>
            </a:pPr>
            <a:endParaRPr lang="el-GR" sz="2200" b="0" i="1" dirty="0">
              <a:solidFill>
                <a:srgbClr val="0D4F8C"/>
              </a:solidFill>
            </a:endParaRPr>
          </a:p>
          <a:p>
            <a:pPr marL="715963" indent="-715963" algn="l">
              <a:lnSpc>
                <a:spcPct val="100000"/>
              </a:lnSpc>
              <a:tabLst>
                <a:tab pos="715963" algn="l"/>
              </a:tabLst>
            </a:pPr>
            <a:r>
              <a:rPr lang="el-GR" sz="2200" b="0" i="1" dirty="0">
                <a:solidFill>
                  <a:srgbClr val="0D4F8C"/>
                </a:solidFill>
              </a:rPr>
              <a:t>… καθυστερήσεις στις κατανομές</a:t>
            </a:r>
          </a:p>
          <a:p>
            <a:pPr marL="263525" indent="-263525" algn="l">
              <a:lnSpc>
                <a:spcPct val="100000"/>
              </a:lnSpc>
            </a:pPr>
            <a:endParaRPr lang="el-GR" sz="2200" b="0" i="1" dirty="0">
              <a:solidFill>
                <a:srgbClr val="0D4F8C"/>
              </a:solidFill>
            </a:endParaRPr>
          </a:p>
          <a:p>
            <a:pPr marL="263525" indent="-263525" algn="l">
              <a:lnSpc>
                <a:spcPct val="100000"/>
              </a:lnSpc>
            </a:pPr>
            <a:r>
              <a:rPr lang="el-GR" sz="2200" b="0" i="1" dirty="0">
                <a:solidFill>
                  <a:srgbClr val="0D4F8C"/>
                </a:solidFill>
              </a:rPr>
              <a:t>… διαδικασία υποβολής αιτημάτων κατανομής  - δυσκολίες στην προσαρμογή με το νέο ενιαίο λογιστικό σύστημα </a:t>
            </a:r>
          </a:p>
          <a:p>
            <a:pPr marL="715963" indent="-715963" algn="l">
              <a:lnSpc>
                <a:spcPct val="100000"/>
              </a:lnSpc>
              <a:tabLst>
                <a:tab pos="715963" algn="l"/>
              </a:tabLst>
            </a:pPr>
            <a:endParaRPr lang="el-GR" sz="1800" b="0" i="1" dirty="0">
              <a:solidFill>
                <a:srgbClr val="0D4F8C"/>
              </a:solidFill>
            </a:endParaRPr>
          </a:p>
        </p:txBody>
      </p:sp>
    </p:spTree>
    <p:extLst>
      <p:ext uri="{BB962C8B-B14F-4D97-AF65-F5344CB8AC3E}">
        <p14:creationId xmlns:p14="http://schemas.microsoft.com/office/powerpoint/2010/main" val="179560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a:extLst>
              <a:ext uri="{FF2B5EF4-FFF2-40B4-BE49-F238E27FC236}">
                <a16:creationId xmlns:a16="http://schemas.microsoft.com/office/drawing/2014/main" id="{B6ABEB4A-111D-551B-3DA9-81EDE4357D86}"/>
              </a:ext>
            </a:extLst>
          </p:cNvPr>
          <p:cNvSpPr>
            <a:spLocks noGrp="1"/>
          </p:cNvSpPr>
          <p:nvPr>
            <p:ph type="title"/>
          </p:nvPr>
        </p:nvSpPr>
        <p:spPr>
          <a:xfrm>
            <a:off x="0" y="197963"/>
            <a:ext cx="12192000" cy="597912"/>
          </a:xfrm>
        </p:spPr>
        <p:txBody>
          <a:bodyPr vert="horz" lIns="91440" tIns="45720" rIns="91440" bIns="45720" rtlCol="0" anchor="ctr">
            <a:normAutofit/>
          </a:bodyPr>
          <a:lstStyle/>
          <a:p>
            <a:pPr algn="ctr"/>
            <a:r>
              <a:rPr lang="el-GR" sz="3400" b="1" dirty="0">
                <a:solidFill>
                  <a:srgbClr val="144E8C"/>
                </a:solidFill>
                <a:latin typeface="Calibri" panose="020F0502020204030204" pitchFamily="34" charset="0"/>
              </a:rPr>
              <a:t>Ανάγκες που καταγράψαμε</a:t>
            </a:r>
          </a:p>
        </p:txBody>
      </p:sp>
      <p:sp>
        <p:nvSpPr>
          <p:cNvPr id="8" name="TextBox 7">
            <a:extLst>
              <a:ext uri="{FF2B5EF4-FFF2-40B4-BE49-F238E27FC236}">
                <a16:creationId xmlns:a16="http://schemas.microsoft.com/office/drawing/2014/main" id="{91A71135-CB7A-9459-1D48-12C6C6BE6EE8}"/>
              </a:ext>
            </a:extLst>
          </p:cNvPr>
          <p:cNvSpPr txBox="1"/>
          <p:nvPr/>
        </p:nvSpPr>
        <p:spPr>
          <a:xfrm>
            <a:off x="0" y="197963"/>
            <a:ext cx="12192000" cy="6660037"/>
          </a:xfrm>
          <a:prstGeom prst="rect">
            <a:avLst/>
          </a:prstGeom>
        </p:spPr>
        <p:txBody>
          <a:bodyPr vert="horz" lIns="91440" tIns="720000" rIns="91440" bIns="36000" rtlCol="0" anchor="t" anchorCtr="0">
            <a:no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marL="715963" indent="-715963" algn="l">
              <a:lnSpc>
                <a:spcPct val="100000"/>
              </a:lnSpc>
              <a:tabLst>
                <a:tab pos="715963" algn="l"/>
              </a:tabLst>
            </a:pPr>
            <a:r>
              <a:rPr lang="el-GR" sz="3200" dirty="0">
                <a:solidFill>
                  <a:srgbClr val="0D4F8C"/>
                </a:solidFill>
              </a:rPr>
              <a:t>Πληρωμές (</a:t>
            </a:r>
            <a:r>
              <a:rPr lang="en-GB" sz="3200" dirty="0">
                <a:solidFill>
                  <a:srgbClr val="0D4F8C"/>
                </a:solidFill>
              </a:rPr>
              <a:t>e-</a:t>
            </a:r>
            <a:r>
              <a:rPr lang="en-GB" sz="3200" dirty="0" err="1">
                <a:solidFill>
                  <a:srgbClr val="0D4F8C"/>
                </a:solidFill>
              </a:rPr>
              <a:t>pde</a:t>
            </a:r>
            <a:r>
              <a:rPr lang="en-GB" sz="3200" dirty="0">
                <a:solidFill>
                  <a:srgbClr val="0D4F8C"/>
                </a:solidFill>
              </a:rPr>
              <a:t>)</a:t>
            </a:r>
            <a:r>
              <a:rPr lang="el-GR" sz="3200" dirty="0">
                <a:solidFill>
                  <a:srgbClr val="0D4F8C"/>
                </a:solidFill>
              </a:rPr>
              <a:t>:</a:t>
            </a:r>
            <a:endParaRPr lang="el-GR" sz="2200" i="1" u="sng" dirty="0">
              <a:solidFill>
                <a:srgbClr val="0D4F8C"/>
              </a:solidFill>
            </a:endParaRPr>
          </a:p>
          <a:p>
            <a:pPr marL="715963" indent="-715963" algn="l">
              <a:lnSpc>
                <a:spcPct val="100000"/>
              </a:lnSpc>
              <a:tabLst>
                <a:tab pos="715963" algn="l"/>
              </a:tabLst>
            </a:pPr>
            <a:endParaRPr lang="el-GR" sz="2200" b="0" i="1" dirty="0">
              <a:solidFill>
                <a:srgbClr val="0D4F8C"/>
              </a:solidFill>
            </a:endParaRPr>
          </a:p>
          <a:p>
            <a:pPr marL="715963" indent="-715963" algn="l">
              <a:lnSpc>
                <a:spcPct val="100000"/>
              </a:lnSpc>
              <a:tabLst>
                <a:tab pos="715963" algn="l"/>
              </a:tabLst>
            </a:pPr>
            <a:r>
              <a:rPr lang="el-GR" sz="2200" b="0" i="1" dirty="0">
                <a:solidFill>
                  <a:srgbClr val="0D4F8C"/>
                </a:solidFill>
              </a:rPr>
              <a:t>… εκπαίδευση προσωπικού στη διαδικασία,</a:t>
            </a:r>
            <a:endParaRPr lang="el-GR" sz="2200" b="0" i="1" dirty="0">
              <a:solidFill>
                <a:srgbClr val="FF0000"/>
              </a:solidFill>
            </a:endParaRPr>
          </a:p>
          <a:p>
            <a:pPr marL="263525" indent="-263525" algn="l">
              <a:lnSpc>
                <a:spcPct val="100000"/>
              </a:lnSpc>
            </a:pPr>
            <a:endParaRPr lang="el-GR" sz="2200" b="0" i="1" dirty="0">
              <a:solidFill>
                <a:srgbClr val="0D4F8C"/>
              </a:solidFill>
            </a:endParaRPr>
          </a:p>
          <a:p>
            <a:pPr marL="263525" indent="-263525" algn="l">
              <a:lnSpc>
                <a:spcPct val="100000"/>
              </a:lnSpc>
            </a:pPr>
            <a:r>
              <a:rPr lang="el-GR" sz="2200" b="0" i="1" dirty="0">
                <a:solidFill>
                  <a:srgbClr val="0D4F8C"/>
                </a:solidFill>
              </a:rPr>
              <a:t>… ηλεκτρονικό τιμολόγιο</a:t>
            </a:r>
          </a:p>
          <a:p>
            <a:pPr algn="l">
              <a:lnSpc>
                <a:spcPct val="100000"/>
              </a:lnSpc>
              <a:tabLst>
                <a:tab pos="263525" algn="l"/>
              </a:tabLst>
            </a:pPr>
            <a:endParaRPr lang="el-GR" sz="2200" b="0" i="1" dirty="0">
              <a:solidFill>
                <a:srgbClr val="0D4F8C"/>
              </a:solidFill>
            </a:endParaRPr>
          </a:p>
          <a:p>
            <a:pPr algn="l">
              <a:lnSpc>
                <a:spcPct val="100000"/>
              </a:lnSpc>
              <a:tabLst>
                <a:tab pos="263525" algn="l"/>
              </a:tabLst>
            </a:pPr>
            <a:r>
              <a:rPr lang="el-GR" sz="2200" b="0" i="1" dirty="0">
                <a:solidFill>
                  <a:srgbClr val="0D4F8C"/>
                </a:solidFill>
              </a:rPr>
              <a:t>… Δεδομένου ότι ο Δήμος </a:t>
            </a:r>
            <a:r>
              <a:rPr lang="el-GR" sz="2200" b="0" i="1" dirty="0" err="1">
                <a:solidFill>
                  <a:srgbClr val="FF0000"/>
                </a:solidFill>
              </a:rPr>
              <a:t>ΧΧΧ</a:t>
            </a:r>
            <a:r>
              <a:rPr lang="el-GR" sz="2200" b="0" i="1" dirty="0">
                <a:solidFill>
                  <a:srgbClr val="0D4F8C"/>
                </a:solidFill>
              </a:rPr>
              <a:t> καταβάλλει τη μισθοδοσία του συνόλου των υπαλλήλων του μέσω ενός και μοναδικού τραπεζικού λογαριασμού, η μισθοδοσία των υπαλλήλων των χρηματοδοτούμενων δομών πραγματοποιείται από τον λογαριασμό του Δήμου και όχι απευθείας από τον λογαριασμό του εκάστοτε προγράμματος. Στη συνέχεια, τα αντίστοιχα ποσά αποδίδονται από τον λογαριασμό του προγράμματος στο ταμείο του Δήμου. Η διαδικασία αυτή έχει ως αποτέλεσμα, σε μηνιαία βάση, να δημιουργείται ένας κύκλος μεταφοράς χρημάτων, κατά τον οποίο ο Δήμος προκαταβάλλει τη μισθοδοσία με ίδιους πόρους και το πρόγραμμα επιστρέφει τα ποσά από τον δικό του λογαριασμό. Ως συνέπεια της παραπάνω διαδικασίας, παρατηρούνται καθυστερήσεις στην απόδοση των χρημάτων, οι οποίες μπορεί να φτάνουν ακόμη και τους 6 μήνες.</a:t>
            </a:r>
          </a:p>
          <a:p>
            <a:pPr marL="715963" indent="-715963" algn="l">
              <a:lnSpc>
                <a:spcPct val="100000"/>
              </a:lnSpc>
              <a:tabLst>
                <a:tab pos="715963" algn="l"/>
              </a:tabLst>
            </a:pPr>
            <a:endParaRPr lang="el-GR" sz="1800" b="0" i="1" dirty="0">
              <a:solidFill>
                <a:srgbClr val="0D4F8C"/>
              </a:solidFill>
            </a:endParaRPr>
          </a:p>
        </p:txBody>
      </p:sp>
    </p:spTree>
    <p:extLst>
      <p:ext uri="{BB962C8B-B14F-4D97-AF65-F5344CB8AC3E}">
        <p14:creationId xmlns:p14="http://schemas.microsoft.com/office/powerpoint/2010/main" val="132628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a:extLst>
              <a:ext uri="{FF2B5EF4-FFF2-40B4-BE49-F238E27FC236}">
                <a16:creationId xmlns:a16="http://schemas.microsoft.com/office/drawing/2014/main" id="{B6ABEB4A-111D-551B-3DA9-81EDE4357D86}"/>
              </a:ext>
            </a:extLst>
          </p:cNvPr>
          <p:cNvSpPr>
            <a:spLocks noGrp="1"/>
          </p:cNvSpPr>
          <p:nvPr>
            <p:ph type="title"/>
          </p:nvPr>
        </p:nvSpPr>
        <p:spPr>
          <a:xfrm>
            <a:off x="0" y="197963"/>
            <a:ext cx="12192000" cy="597912"/>
          </a:xfrm>
        </p:spPr>
        <p:txBody>
          <a:bodyPr vert="horz" lIns="91440" tIns="45720" rIns="91440" bIns="45720" rtlCol="0" anchor="ctr">
            <a:normAutofit/>
          </a:bodyPr>
          <a:lstStyle/>
          <a:p>
            <a:pPr algn="ctr"/>
            <a:r>
              <a:rPr lang="el-GR" sz="3400" b="1" dirty="0">
                <a:solidFill>
                  <a:srgbClr val="144E8C"/>
                </a:solidFill>
                <a:latin typeface="Calibri" panose="020F0502020204030204" pitchFamily="34" charset="0"/>
              </a:rPr>
              <a:t>Ανάγκες που καταγράψαμε</a:t>
            </a:r>
          </a:p>
        </p:txBody>
      </p:sp>
      <p:sp>
        <p:nvSpPr>
          <p:cNvPr id="8" name="TextBox 7">
            <a:extLst>
              <a:ext uri="{FF2B5EF4-FFF2-40B4-BE49-F238E27FC236}">
                <a16:creationId xmlns:a16="http://schemas.microsoft.com/office/drawing/2014/main" id="{91A71135-CB7A-9459-1D48-12C6C6BE6EE8}"/>
              </a:ext>
            </a:extLst>
          </p:cNvPr>
          <p:cNvSpPr txBox="1"/>
          <p:nvPr/>
        </p:nvSpPr>
        <p:spPr>
          <a:xfrm>
            <a:off x="0" y="197963"/>
            <a:ext cx="12192000" cy="6660037"/>
          </a:xfrm>
          <a:prstGeom prst="rect">
            <a:avLst/>
          </a:prstGeom>
        </p:spPr>
        <p:txBody>
          <a:bodyPr vert="horz" lIns="91440" tIns="720000" rIns="91440" bIns="36000" rtlCol="0" anchor="t" anchorCtr="0">
            <a:noAutofit/>
          </a:bodyPr>
          <a:lstStyle>
            <a:lvl1pPr algn="ctr">
              <a:lnSpc>
                <a:spcPct val="90000"/>
              </a:lnSpc>
              <a:spcBef>
                <a:spcPct val="0"/>
              </a:spcBef>
              <a:buNone/>
              <a:defRPr sz="2800" b="1">
                <a:solidFill>
                  <a:srgbClr val="19BEDE"/>
                </a:solidFill>
                <a:effectLst/>
                <a:latin typeface="Calibri" panose="020F0502020204030204" pitchFamily="34" charset="0"/>
                <a:ea typeface="Times New Roman" panose="02020603050405020304" pitchFamily="18" charset="0"/>
                <a:cs typeface="+mj-cs"/>
              </a:defRPr>
            </a:lvl1pPr>
          </a:lstStyle>
          <a:p>
            <a:pPr marL="715963" indent="-715963" algn="l">
              <a:lnSpc>
                <a:spcPct val="100000"/>
              </a:lnSpc>
              <a:tabLst>
                <a:tab pos="715963" algn="l"/>
              </a:tabLst>
            </a:pPr>
            <a:r>
              <a:rPr lang="el-GR" sz="3200" dirty="0">
                <a:solidFill>
                  <a:srgbClr val="0D4F8C"/>
                </a:solidFill>
              </a:rPr>
              <a:t>Τήρηση κανόνων δημοσιότητας:</a:t>
            </a:r>
            <a:endParaRPr lang="el-GR" sz="2200" i="1" u="sng" dirty="0">
              <a:solidFill>
                <a:srgbClr val="0D4F8C"/>
              </a:solidFill>
            </a:endParaRPr>
          </a:p>
          <a:p>
            <a:pPr marL="715963" indent="-715963" algn="l">
              <a:lnSpc>
                <a:spcPct val="100000"/>
              </a:lnSpc>
              <a:tabLst>
                <a:tab pos="715963" algn="l"/>
              </a:tabLst>
            </a:pPr>
            <a:endParaRPr lang="el-GR" sz="2200" b="0" i="1" dirty="0">
              <a:solidFill>
                <a:srgbClr val="0D4F8C"/>
              </a:solidFill>
            </a:endParaRPr>
          </a:p>
          <a:p>
            <a:pPr marL="715963" indent="-715963" algn="l">
              <a:lnSpc>
                <a:spcPct val="100000"/>
              </a:lnSpc>
              <a:tabLst>
                <a:tab pos="715963" algn="l"/>
              </a:tabLst>
            </a:pPr>
            <a:r>
              <a:rPr lang="el-GR" sz="2200" b="0" i="1" dirty="0">
                <a:solidFill>
                  <a:srgbClr val="0D4F8C"/>
                </a:solidFill>
              </a:rPr>
              <a:t>… εκπαίδευση προσωπικού στη διαδικασία</a:t>
            </a:r>
            <a:endParaRPr lang="el-GR" sz="2200" b="0" i="1" dirty="0">
              <a:solidFill>
                <a:srgbClr val="FF0000"/>
              </a:solidFill>
            </a:endParaRPr>
          </a:p>
          <a:p>
            <a:pPr marL="263525" indent="-263525" algn="l">
              <a:lnSpc>
                <a:spcPct val="100000"/>
              </a:lnSpc>
            </a:pPr>
            <a:endParaRPr lang="el-GR" sz="2200" b="0" i="1" dirty="0">
              <a:solidFill>
                <a:srgbClr val="0D4F8C"/>
              </a:solidFill>
            </a:endParaRPr>
          </a:p>
          <a:p>
            <a:pPr marL="263525" indent="-263525" algn="l">
              <a:lnSpc>
                <a:spcPct val="100000"/>
              </a:lnSpc>
            </a:pPr>
            <a:r>
              <a:rPr lang="el-GR" sz="2200" b="0" i="1" dirty="0">
                <a:solidFill>
                  <a:srgbClr val="0D4F8C"/>
                </a:solidFill>
              </a:rPr>
              <a:t>… υπάρχει εμπειρία στην εφαρμογή των κανόνων δημοσιότητας, ωστόσο απαιτείται συνεχής ενημέρωση λόγω συχνών </a:t>
            </a:r>
            <a:r>
              <a:rPr lang="el-GR" sz="2200" b="0" i="1" dirty="0" err="1">
                <a:solidFill>
                  <a:srgbClr val="0D4F8C"/>
                </a:solidFill>
              </a:rPr>
              <a:t>επικαιροποιήσεων</a:t>
            </a:r>
            <a:r>
              <a:rPr lang="el-GR" sz="2200" b="0" i="1" dirty="0">
                <a:solidFill>
                  <a:srgbClr val="0D4F8C"/>
                </a:solidFill>
              </a:rPr>
              <a:t> οδηγιών</a:t>
            </a:r>
          </a:p>
          <a:p>
            <a:pPr algn="l">
              <a:lnSpc>
                <a:spcPct val="100000"/>
              </a:lnSpc>
              <a:tabLst>
                <a:tab pos="263525" algn="l"/>
              </a:tabLst>
            </a:pPr>
            <a:endParaRPr lang="el-GR" sz="2200" b="0" i="1" dirty="0">
              <a:solidFill>
                <a:srgbClr val="0D4F8C"/>
              </a:solidFill>
            </a:endParaRPr>
          </a:p>
          <a:p>
            <a:pPr algn="l">
              <a:lnSpc>
                <a:spcPct val="100000"/>
              </a:lnSpc>
              <a:tabLst>
                <a:tab pos="263525" algn="l"/>
              </a:tabLst>
            </a:pPr>
            <a:r>
              <a:rPr lang="el-GR" sz="2200" b="0" i="1" dirty="0">
                <a:solidFill>
                  <a:srgbClr val="0D4F8C"/>
                </a:solidFill>
              </a:rPr>
              <a:t>… θα ήταν χρήσιμο να είχε προηγηθεί μία ενημέρωση πέραν του ότι διαβάσαμε τον οδηγό επικοινωνίας</a:t>
            </a:r>
          </a:p>
          <a:p>
            <a:pPr algn="l">
              <a:lnSpc>
                <a:spcPct val="100000"/>
              </a:lnSpc>
              <a:tabLst>
                <a:tab pos="263525" algn="l"/>
              </a:tabLst>
            </a:pPr>
            <a:endParaRPr lang="el-GR" sz="2200" b="0" i="1" dirty="0">
              <a:solidFill>
                <a:srgbClr val="0D4F8C"/>
              </a:solidFill>
            </a:endParaRPr>
          </a:p>
          <a:p>
            <a:pPr algn="l">
              <a:lnSpc>
                <a:spcPct val="100000"/>
              </a:lnSpc>
              <a:tabLst>
                <a:tab pos="263525" algn="l"/>
              </a:tabLst>
            </a:pPr>
            <a:r>
              <a:rPr lang="el-GR" sz="2200" b="0" i="1" dirty="0">
                <a:solidFill>
                  <a:srgbClr val="0D4F8C"/>
                </a:solidFill>
              </a:rPr>
              <a:t>… οι συχνές αλλαγές στις απαιτήσεις δημοσιότητας απαιτούν συστηματική και εμπεριστατωμένη 	ενημέρωση. Επιπλέον, για δράσεις κοινωνικού χαρακτήρα χρειάζονται εξειδικευμένες κατευθύνσεις, 	καθώς η προστασία προσωπικών δεδομένων περιορίζει την προβολή τους</a:t>
            </a:r>
            <a:endParaRPr lang="el-GR" sz="1800" b="0" i="1" dirty="0">
              <a:solidFill>
                <a:srgbClr val="0D4F8C"/>
              </a:solidFill>
            </a:endParaRPr>
          </a:p>
        </p:txBody>
      </p:sp>
    </p:spTree>
    <p:extLst>
      <p:ext uri="{BB962C8B-B14F-4D97-AF65-F5344CB8AC3E}">
        <p14:creationId xmlns:p14="http://schemas.microsoft.com/office/powerpoint/2010/main" val="424110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68595</TotalTime>
  <Words>789</Words>
  <Application>Microsoft Office PowerPoint</Application>
  <PresentationFormat>Ευρεία οθόνη</PresentationFormat>
  <Paragraphs>94</Paragraphs>
  <Slides>11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3</vt:i4>
      </vt:variant>
      <vt:variant>
        <vt:lpstr>Τίτλοι διαφανειών</vt:lpstr>
      </vt:variant>
      <vt:variant>
        <vt:i4>11</vt:i4>
      </vt:variant>
    </vt:vector>
  </HeadingPairs>
  <TitlesOfParts>
    <vt:vector size="17" baseType="lpstr">
      <vt:lpstr>Arial</vt:lpstr>
      <vt:lpstr>Calibri</vt:lpstr>
      <vt:lpstr>Trebuchet MS</vt:lpstr>
      <vt:lpstr>Θέμα του Office</vt:lpstr>
      <vt:lpstr>Προσαρμοσμένη σχεδίαση</vt:lpstr>
      <vt:lpstr>1_Προσαρμοσμένη σχεδίαση</vt:lpstr>
      <vt:lpstr>Ενημέρωση – Εκπαίδευση Δικαιούχων  στο πλαίσιο υλοποίησης του   Περιφερειακού Προγράμματος  «Ανατολική Μακεδονία, Θράκη» 2021-2027 </vt:lpstr>
      <vt:lpstr>Γιατί κάνουμε τις ημερίδες αυτές</vt:lpstr>
      <vt:lpstr>Ανάγκες που καταγράψαμε</vt:lpstr>
      <vt:lpstr>Ανάγκες που καταγράψαμε</vt:lpstr>
      <vt:lpstr>Ανάγκες που καταγράψαμε</vt:lpstr>
      <vt:lpstr>Ανάγκες που καταγράψαμε</vt:lpstr>
      <vt:lpstr>Ανάγκες που καταγράψαμε</vt:lpstr>
      <vt:lpstr>Ανάγκες που καταγράψαμε</vt:lpstr>
      <vt:lpstr>Ανάγκες που καταγράψαμε</vt:lpstr>
      <vt:lpstr>Ανάγκες που καταγράψαμε</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Vasilis Vasilopoulos</dc:creator>
  <cp:lastModifiedBy>User</cp:lastModifiedBy>
  <cp:revision>387</cp:revision>
  <cp:lastPrinted>2022-11-24T12:35:02Z</cp:lastPrinted>
  <dcterms:created xsi:type="dcterms:W3CDTF">2022-06-03T15:25:51Z</dcterms:created>
  <dcterms:modified xsi:type="dcterms:W3CDTF">2026-03-14T05:38:56Z</dcterms:modified>
</cp:coreProperties>
</file>