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 id="2147483703" r:id="rId4"/>
    <p:sldMasterId id="2147483723" r:id="rId5"/>
  </p:sldMasterIdLst>
  <p:notesMasterIdLst>
    <p:notesMasterId r:id="rId14"/>
  </p:notesMasterIdLst>
  <p:handoutMasterIdLst>
    <p:handoutMasterId r:id="rId15"/>
  </p:handoutMasterIdLst>
  <p:sldIdLst>
    <p:sldId id="377" r:id="rId6"/>
    <p:sldId id="360" r:id="rId7"/>
    <p:sldId id="481" r:id="rId8"/>
    <p:sldId id="482" r:id="rId9"/>
    <p:sldId id="471" r:id="rId10"/>
    <p:sldId id="477" r:id="rId11"/>
    <p:sldId id="478" r:id="rId12"/>
    <p:sldId id="479" r:id="rId13"/>
  </p:sldIdLst>
  <p:sldSz cx="24239538" cy="13716000"/>
  <p:notesSz cx="9940925" cy="6808788"/>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Φίρμπας, Γιάννης" initials="ΦΓ" lastIdx="10" clrIdx="0">
    <p:extLst>
      <p:ext uri="{19B8F6BF-5375-455C-9EA6-DF929625EA0E}">
        <p15:presenceInfo xmlns:p15="http://schemas.microsoft.com/office/powerpoint/2012/main" userId="S-1-5-21-1045457781-374031842-227697207-1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B685"/>
    <a:srgbClr val="B8B9C0"/>
    <a:srgbClr val="D9D9D9"/>
    <a:srgbClr val="19BEDE"/>
    <a:srgbClr val="A5DDF1"/>
    <a:srgbClr val="8DC7D9"/>
    <a:srgbClr val="E3FCBA"/>
    <a:srgbClr val="F8FDED"/>
    <a:srgbClr val="F2F8EE"/>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52" d="100"/>
          <a:sy n="52"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4872D-15B3-4660-8710-E8CBA77B07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61378AC-73B7-4947-A254-6D6D3E1B4A8B}">
      <dgm:prSet phldrT="[Text]"/>
      <dgm:spPr/>
      <dgm:t>
        <a:bodyPr/>
        <a:lstStyle/>
        <a:p>
          <a:r>
            <a:rPr lang="el-GR" dirty="0"/>
            <a:t>Στόχος</a:t>
          </a:r>
        </a:p>
      </dgm:t>
    </dgm:pt>
    <dgm:pt modelId="{95D42D8F-D5E2-4362-9FAB-CD6E2F427DC7}" type="parTrans" cxnId="{F58179E9-1171-47AE-8403-0FD4373FDB80}">
      <dgm:prSet/>
      <dgm:spPr/>
      <dgm:t>
        <a:bodyPr/>
        <a:lstStyle/>
        <a:p>
          <a:endParaRPr lang="el-GR"/>
        </a:p>
      </dgm:t>
    </dgm:pt>
    <dgm:pt modelId="{0920336C-CBF2-4412-98B7-9FE94E557633}" type="sibTrans" cxnId="{F58179E9-1171-47AE-8403-0FD4373FDB80}">
      <dgm:prSet/>
      <dgm:spPr/>
      <dgm:t>
        <a:bodyPr/>
        <a:lstStyle/>
        <a:p>
          <a:endParaRPr lang="el-GR"/>
        </a:p>
      </dgm:t>
    </dgm:pt>
    <dgm:pt modelId="{4971DF5A-FDD4-4EA4-8559-93BBD24BE05D}">
      <dgm:prSet phldrT="[Text]"/>
      <dgm:spPr/>
      <dgm:t>
        <a:bodyPr/>
        <a:lstStyle/>
        <a:p>
          <a:r>
            <a:rPr lang="el-GR" dirty="0"/>
            <a:t>η ολοκληρωμένη ανταπόκριση στις απαιτήσεις των Κανονισμών της Προγραμματικής Περιόδου (ΠΠ) 2021-2027 σε σχέση με τα θέματα των δεικτών και της παρακολούθησης και αξιολόγησης της επίδοσης των Προγραμμάτων.</a:t>
          </a:r>
        </a:p>
      </dgm:t>
    </dgm:pt>
    <dgm:pt modelId="{42BF5A32-FC51-42BE-8925-44019EEC8822}" type="parTrans" cxnId="{4A09DDB0-AE76-4FD8-9059-1DB1C4317A08}">
      <dgm:prSet/>
      <dgm:spPr/>
      <dgm:t>
        <a:bodyPr/>
        <a:lstStyle/>
        <a:p>
          <a:endParaRPr lang="el-GR"/>
        </a:p>
      </dgm:t>
    </dgm:pt>
    <dgm:pt modelId="{2784D86F-4216-488B-A014-9154ED7AF059}" type="sibTrans" cxnId="{4A09DDB0-AE76-4FD8-9059-1DB1C4317A08}">
      <dgm:prSet/>
      <dgm:spPr/>
      <dgm:t>
        <a:bodyPr/>
        <a:lstStyle/>
        <a:p>
          <a:endParaRPr lang="el-GR"/>
        </a:p>
      </dgm:t>
    </dgm:pt>
    <dgm:pt modelId="{B60C59C5-8E45-49FA-8A5D-4FD35C9824F6}">
      <dgm:prSet phldrT="[Text]"/>
      <dgm:spPr/>
      <dgm:t>
        <a:bodyPr/>
        <a:lstStyle/>
        <a:p>
          <a:r>
            <a:rPr lang="el-GR" dirty="0"/>
            <a:t>Εφαρμογή</a:t>
          </a:r>
        </a:p>
      </dgm:t>
    </dgm:pt>
    <dgm:pt modelId="{A365E98E-6A6D-4E32-9313-4C34C6DCF71E}" type="parTrans" cxnId="{A5333473-82B9-497B-B9C8-44C3C2E02F9C}">
      <dgm:prSet/>
      <dgm:spPr/>
      <dgm:t>
        <a:bodyPr/>
        <a:lstStyle/>
        <a:p>
          <a:endParaRPr lang="el-GR"/>
        </a:p>
      </dgm:t>
    </dgm:pt>
    <dgm:pt modelId="{A5B1673E-6A30-4654-82E6-76CC43FA859D}" type="sibTrans" cxnId="{A5333473-82B9-497B-B9C8-44C3C2E02F9C}">
      <dgm:prSet/>
      <dgm:spPr/>
      <dgm:t>
        <a:bodyPr/>
        <a:lstStyle/>
        <a:p>
          <a:endParaRPr lang="el-GR"/>
        </a:p>
      </dgm:t>
    </dgm:pt>
    <dgm:pt modelId="{BDBFFB2B-2548-4D98-A36E-6AE60A46A2C1}">
      <dgm:prSet phldrT="[Text]"/>
      <dgm:spPr/>
      <dgm:t>
        <a:bodyPr/>
        <a:lstStyle/>
        <a:p>
          <a:r>
            <a:rPr lang="el-GR" dirty="0"/>
            <a:t>σε όλα τα Προγράμματα του ΕΣΠΑ 2021-2027 που συγχρηματοδοτούνται από το Ευρωπαϊκό Ταμείο Περιφερειακής Ανάπτυξης (ΕΤΠΑ) (συμπεριλαμβανομένων των 5 Προγραμμάτων του στόχου Ευρωπαϊκής Εδαφικής Συνεργασίας - Προγράμματα </a:t>
          </a:r>
          <a:r>
            <a:rPr lang="el-GR" dirty="0" err="1"/>
            <a:t>Interreg</a:t>
          </a:r>
          <a:r>
            <a:rPr lang="el-GR" dirty="0"/>
            <a:t>: Ελλάδα-Ιταλία, Βουλγαρία, Ρουμανία, Αλβανία, ΠΓΔΜ), το Ταμείο Συνοχής (ΤΣ), το Ευρωπαϊκό Κοινωνικό Ταμείο (ΕΚΤ+), το Ταμείο Δίκαιης Μετάβασης (ΤΔΜ), το Ταμείο Αλιείας, Υδατοκαλλιέργειας και Θάλασσας και τα 3 Προγράμματα του Υπ. Μετανάστευσης και Ασύλου.</a:t>
          </a:r>
        </a:p>
      </dgm:t>
    </dgm:pt>
    <dgm:pt modelId="{1A9711E8-260B-4868-BC59-87273158D9BA}" type="parTrans" cxnId="{75A41018-F71C-46E3-8571-FC488092F4B5}">
      <dgm:prSet/>
      <dgm:spPr/>
      <dgm:t>
        <a:bodyPr/>
        <a:lstStyle/>
        <a:p>
          <a:endParaRPr lang="el-GR"/>
        </a:p>
      </dgm:t>
    </dgm:pt>
    <dgm:pt modelId="{9FAFD008-C7FB-49A1-9CA9-4AB310210613}" type="sibTrans" cxnId="{75A41018-F71C-46E3-8571-FC488092F4B5}">
      <dgm:prSet/>
      <dgm:spPr/>
      <dgm:t>
        <a:bodyPr/>
        <a:lstStyle/>
        <a:p>
          <a:endParaRPr lang="el-GR"/>
        </a:p>
      </dgm:t>
    </dgm:pt>
    <dgm:pt modelId="{130EE1AE-4A39-40E2-9E73-77C6D7444485}" type="pres">
      <dgm:prSet presAssocID="{F9E4872D-15B3-4660-8710-E8CBA77B0749}" presName="linear" presStyleCnt="0">
        <dgm:presLayoutVars>
          <dgm:animLvl val="lvl"/>
          <dgm:resizeHandles val="exact"/>
        </dgm:presLayoutVars>
      </dgm:prSet>
      <dgm:spPr/>
    </dgm:pt>
    <dgm:pt modelId="{F9F49120-C392-47E9-8198-FFFF6246C5F9}" type="pres">
      <dgm:prSet presAssocID="{261378AC-73B7-4947-A254-6D6D3E1B4A8B}" presName="parentText" presStyleLbl="node1" presStyleIdx="0" presStyleCnt="2">
        <dgm:presLayoutVars>
          <dgm:chMax val="0"/>
          <dgm:bulletEnabled val="1"/>
        </dgm:presLayoutVars>
      </dgm:prSet>
      <dgm:spPr/>
    </dgm:pt>
    <dgm:pt modelId="{128E5D6B-F734-4F6D-8282-F6925AA5C9DF}" type="pres">
      <dgm:prSet presAssocID="{261378AC-73B7-4947-A254-6D6D3E1B4A8B}" presName="childText" presStyleLbl="revTx" presStyleIdx="0" presStyleCnt="2">
        <dgm:presLayoutVars>
          <dgm:bulletEnabled val="1"/>
        </dgm:presLayoutVars>
      </dgm:prSet>
      <dgm:spPr/>
    </dgm:pt>
    <dgm:pt modelId="{284BE950-2515-40DC-BCE4-079936F7C07E}" type="pres">
      <dgm:prSet presAssocID="{B60C59C5-8E45-49FA-8A5D-4FD35C9824F6}" presName="parentText" presStyleLbl="node1" presStyleIdx="1" presStyleCnt="2">
        <dgm:presLayoutVars>
          <dgm:chMax val="0"/>
          <dgm:bulletEnabled val="1"/>
        </dgm:presLayoutVars>
      </dgm:prSet>
      <dgm:spPr/>
    </dgm:pt>
    <dgm:pt modelId="{FE62C284-F0CF-43CC-BA89-D4BD2C2ED035}" type="pres">
      <dgm:prSet presAssocID="{B60C59C5-8E45-49FA-8A5D-4FD35C9824F6}" presName="childText" presStyleLbl="revTx" presStyleIdx="1" presStyleCnt="2">
        <dgm:presLayoutVars>
          <dgm:bulletEnabled val="1"/>
        </dgm:presLayoutVars>
      </dgm:prSet>
      <dgm:spPr/>
    </dgm:pt>
  </dgm:ptLst>
  <dgm:cxnLst>
    <dgm:cxn modelId="{2A3F9E13-C067-423A-B273-51026B7E1338}" type="presOf" srcId="{F9E4872D-15B3-4660-8710-E8CBA77B0749}" destId="{130EE1AE-4A39-40E2-9E73-77C6D7444485}" srcOrd="0" destOrd="0" presId="urn:microsoft.com/office/officeart/2005/8/layout/vList2"/>
    <dgm:cxn modelId="{75A41018-F71C-46E3-8571-FC488092F4B5}" srcId="{B60C59C5-8E45-49FA-8A5D-4FD35C9824F6}" destId="{BDBFFB2B-2548-4D98-A36E-6AE60A46A2C1}" srcOrd="0" destOrd="0" parTransId="{1A9711E8-260B-4868-BC59-87273158D9BA}" sibTransId="{9FAFD008-C7FB-49A1-9CA9-4AB310210613}"/>
    <dgm:cxn modelId="{A5333473-82B9-497B-B9C8-44C3C2E02F9C}" srcId="{F9E4872D-15B3-4660-8710-E8CBA77B0749}" destId="{B60C59C5-8E45-49FA-8A5D-4FD35C9824F6}" srcOrd="1" destOrd="0" parTransId="{A365E98E-6A6D-4E32-9313-4C34C6DCF71E}" sibTransId="{A5B1673E-6A30-4654-82E6-76CC43FA859D}"/>
    <dgm:cxn modelId="{651A9BA0-8A12-45D3-B619-5EF390F4675E}" type="presOf" srcId="{BDBFFB2B-2548-4D98-A36E-6AE60A46A2C1}" destId="{FE62C284-F0CF-43CC-BA89-D4BD2C2ED035}" srcOrd="0" destOrd="0" presId="urn:microsoft.com/office/officeart/2005/8/layout/vList2"/>
    <dgm:cxn modelId="{01E9DEAC-C1ED-48A9-8721-4F50B4ED0996}" type="presOf" srcId="{4971DF5A-FDD4-4EA4-8559-93BBD24BE05D}" destId="{128E5D6B-F734-4F6D-8282-F6925AA5C9DF}" srcOrd="0" destOrd="0" presId="urn:microsoft.com/office/officeart/2005/8/layout/vList2"/>
    <dgm:cxn modelId="{0698B5AF-0346-4213-9A12-0EA0784626C4}" type="presOf" srcId="{261378AC-73B7-4947-A254-6D6D3E1B4A8B}" destId="{F9F49120-C392-47E9-8198-FFFF6246C5F9}" srcOrd="0" destOrd="0" presId="urn:microsoft.com/office/officeart/2005/8/layout/vList2"/>
    <dgm:cxn modelId="{4A09DDB0-AE76-4FD8-9059-1DB1C4317A08}" srcId="{261378AC-73B7-4947-A254-6D6D3E1B4A8B}" destId="{4971DF5A-FDD4-4EA4-8559-93BBD24BE05D}" srcOrd="0" destOrd="0" parTransId="{42BF5A32-FC51-42BE-8925-44019EEC8822}" sibTransId="{2784D86F-4216-488B-A014-9154ED7AF059}"/>
    <dgm:cxn modelId="{CE0985C9-73DF-4102-AB74-ACBF9D610A37}" type="presOf" srcId="{B60C59C5-8E45-49FA-8A5D-4FD35C9824F6}" destId="{284BE950-2515-40DC-BCE4-079936F7C07E}" srcOrd="0" destOrd="0" presId="urn:microsoft.com/office/officeart/2005/8/layout/vList2"/>
    <dgm:cxn modelId="{F58179E9-1171-47AE-8403-0FD4373FDB80}" srcId="{F9E4872D-15B3-4660-8710-E8CBA77B0749}" destId="{261378AC-73B7-4947-A254-6D6D3E1B4A8B}" srcOrd="0" destOrd="0" parTransId="{95D42D8F-D5E2-4362-9FAB-CD6E2F427DC7}" sibTransId="{0920336C-CBF2-4412-98B7-9FE94E557633}"/>
    <dgm:cxn modelId="{461386D1-1D25-4E25-8C94-AB262D84BE29}" type="presParOf" srcId="{130EE1AE-4A39-40E2-9E73-77C6D7444485}" destId="{F9F49120-C392-47E9-8198-FFFF6246C5F9}" srcOrd="0" destOrd="0" presId="urn:microsoft.com/office/officeart/2005/8/layout/vList2"/>
    <dgm:cxn modelId="{C0BB8F6C-E6BC-4DD6-9FBC-8AAFB444D272}" type="presParOf" srcId="{130EE1AE-4A39-40E2-9E73-77C6D7444485}" destId="{128E5D6B-F734-4F6D-8282-F6925AA5C9DF}" srcOrd="1" destOrd="0" presId="urn:microsoft.com/office/officeart/2005/8/layout/vList2"/>
    <dgm:cxn modelId="{56A700A9-AF88-4C7E-9767-BAE67B7AE9BA}" type="presParOf" srcId="{130EE1AE-4A39-40E2-9E73-77C6D7444485}" destId="{284BE950-2515-40DC-BCE4-079936F7C07E}" srcOrd="2" destOrd="0" presId="urn:microsoft.com/office/officeart/2005/8/layout/vList2"/>
    <dgm:cxn modelId="{C44CB0DC-3DB1-429A-9AE1-06A1456E732E}" type="presParOf" srcId="{130EE1AE-4A39-40E2-9E73-77C6D7444485}" destId="{FE62C284-F0CF-43CC-BA89-D4BD2C2ED03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4872D-15B3-4660-8710-E8CBA77B07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61378AC-73B7-4947-A254-6D6D3E1B4A8B}">
      <dgm:prSet phldrT="[Text]"/>
      <dgm:spPr/>
      <dgm:t>
        <a:bodyPr/>
        <a:lstStyle/>
        <a:p>
          <a:r>
            <a:rPr lang="el-GR" dirty="0"/>
            <a:t>Χρήστες</a:t>
          </a:r>
        </a:p>
      </dgm:t>
    </dgm:pt>
    <dgm:pt modelId="{95D42D8F-D5E2-4362-9FAB-CD6E2F427DC7}" type="parTrans" cxnId="{F58179E9-1171-47AE-8403-0FD4373FDB80}">
      <dgm:prSet/>
      <dgm:spPr/>
      <dgm:t>
        <a:bodyPr/>
        <a:lstStyle/>
        <a:p>
          <a:endParaRPr lang="el-GR"/>
        </a:p>
      </dgm:t>
    </dgm:pt>
    <dgm:pt modelId="{0920336C-CBF2-4412-98B7-9FE94E557633}" type="sibTrans" cxnId="{F58179E9-1171-47AE-8403-0FD4373FDB80}">
      <dgm:prSet/>
      <dgm:spPr/>
      <dgm:t>
        <a:bodyPr/>
        <a:lstStyle/>
        <a:p>
          <a:endParaRPr lang="el-GR"/>
        </a:p>
      </dgm:t>
    </dgm:pt>
    <dgm:pt modelId="{4971DF5A-FDD4-4EA4-8559-93BBD24BE05D}">
      <dgm:prSet phldrT="[Text]"/>
      <dgm:spPr/>
      <dgm:t>
        <a:bodyPr/>
        <a:lstStyle/>
        <a:p>
          <a:pPr>
            <a:buNone/>
          </a:pPr>
          <a:r>
            <a:rPr lang="el-GR" dirty="0"/>
            <a:t>Το Ενιαίο Σύστημα Παρακολούθησης Δεικτών αποτελεί το </a:t>
          </a:r>
          <a:r>
            <a:rPr lang="el-GR" b="1" dirty="0"/>
            <a:t>βασικό εργαλείο</a:t>
          </a:r>
          <a:r>
            <a:rPr lang="el-GR" dirty="0"/>
            <a:t>:</a:t>
          </a:r>
        </a:p>
      </dgm:t>
    </dgm:pt>
    <dgm:pt modelId="{42BF5A32-FC51-42BE-8925-44019EEC8822}" type="parTrans" cxnId="{4A09DDB0-AE76-4FD8-9059-1DB1C4317A08}">
      <dgm:prSet/>
      <dgm:spPr/>
      <dgm:t>
        <a:bodyPr/>
        <a:lstStyle/>
        <a:p>
          <a:endParaRPr lang="el-GR"/>
        </a:p>
      </dgm:t>
    </dgm:pt>
    <dgm:pt modelId="{2784D86F-4216-488B-A014-9154ED7AF059}" type="sibTrans" cxnId="{4A09DDB0-AE76-4FD8-9059-1DB1C4317A08}">
      <dgm:prSet/>
      <dgm:spPr/>
      <dgm:t>
        <a:bodyPr/>
        <a:lstStyle/>
        <a:p>
          <a:endParaRPr lang="el-GR"/>
        </a:p>
      </dgm:t>
    </dgm:pt>
    <dgm:pt modelId="{B60C59C5-8E45-49FA-8A5D-4FD35C9824F6}">
      <dgm:prSet phldrT="[Text]"/>
      <dgm:spPr/>
      <dgm:t>
        <a:bodyPr/>
        <a:lstStyle/>
        <a:p>
          <a:r>
            <a:rPr lang="el-GR" dirty="0"/>
            <a:t>Επικαιροποίηση</a:t>
          </a:r>
        </a:p>
      </dgm:t>
    </dgm:pt>
    <dgm:pt modelId="{A365E98E-6A6D-4E32-9313-4C34C6DCF71E}" type="parTrans" cxnId="{A5333473-82B9-497B-B9C8-44C3C2E02F9C}">
      <dgm:prSet/>
      <dgm:spPr/>
      <dgm:t>
        <a:bodyPr/>
        <a:lstStyle/>
        <a:p>
          <a:endParaRPr lang="el-GR"/>
        </a:p>
      </dgm:t>
    </dgm:pt>
    <dgm:pt modelId="{A5B1673E-6A30-4654-82E6-76CC43FA859D}" type="sibTrans" cxnId="{A5333473-82B9-497B-B9C8-44C3C2E02F9C}">
      <dgm:prSet/>
      <dgm:spPr/>
      <dgm:t>
        <a:bodyPr/>
        <a:lstStyle/>
        <a:p>
          <a:endParaRPr lang="el-GR"/>
        </a:p>
      </dgm:t>
    </dgm:pt>
    <dgm:pt modelId="{BDBFFB2B-2548-4D98-A36E-6AE60A46A2C1}">
      <dgm:prSet phldrT="[Text]"/>
      <dgm:spPr/>
      <dgm:t>
        <a:bodyPr/>
        <a:lstStyle/>
        <a:p>
          <a:r>
            <a:rPr lang="el-GR" dirty="0"/>
            <a:t>Το Ενιαίο Σύστημα Παρακολούθησης Δεικτών έχει δυναμικό χαρακτήρα και δύναται να επικαιροποιείται και να εμπλουτίζεται κατά τη διάρκεια της προγραμματικής περιόδου 2021-2027.</a:t>
          </a:r>
        </a:p>
      </dgm:t>
    </dgm:pt>
    <dgm:pt modelId="{1A9711E8-260B-4868-BC59-87273158D9BA}" type="parTrans" cxnId="{75A41018-F71C-46E3-8571-FC488092F4B5}">
      <dgm:prSet/>
      <dgm:spPr/>
      <dgm:t>
        <a:bodyPr/>
        <a:lstStyle/>
        <a:p>
          <a:endParaRPr lang="el-GR"/>
        </a:p>
      </dgm:t>
    </dgm:pt>
    <dgm:pt modelId="{9FAFD008-C7FB-49A1-9CA9-4AB310210613}" type="sibTrans" cxnId="{75A41018-F71C-46E3-8571-FC488092F4B5}">
      <dgm:prSet/>
      <dgm:spPr/>
      <dgm:t>
        <a:bodyPr/>
        <a:lstStyle/>
        <a:p>
          <a:endParaRPr lang="el-GR"/>
        </a:p>
      </dgm:t>
    </dgm:pt>
    <dgm:pt modelId="{04DF64B9-77BE-4719-B426-539D0EC74A6D}">
      <dgm:prSet phldrT="[Text]"/>
      <dgm:spPr/>
      <dgm:t>
        <a:bodyPr/>
        <a:lstStyle/>
        <a:p>
          <a:r>
            <a:rPr lang="el-GR" b="0" dirty="0"/>
            <a:t>της </a:t>
          </a:r>
          <a:r>
            <a:rPr lang="el-GR" b="1" dirty="0"/>
            <a:t>Εθνικής Αρχής Συντονισμού</a:t>
          </a:r>
          <a:r>
            <a:rPr lang="el-GR" dirty="0"/>
            <a:t>, </a:t>
          </a:r>
        </a:p>
      </dgm:t>
    </dgm:pt>
    <dgm:pt modelId="{15A32C0B-5D38-4E12-BB8F-F09F6C486B88}" type="parTrans" cxnId="{FA55F448-327C-4D25-B17F-1992196E53DF}">
      <dgm:prSet/>
      <dgm:spPr/>
      <dgm:t>
        <a:bodyPr/>
        <a:lstStyle/>
        <a:p>
          <a:endParaRPr lang="el-GR"/>
        </a:p>
      </dgm:t>
    </dgm:pt>
    <dgm:pt modelId="{0E82F2E2-3BDA-4DC6-9D05-558C416860CA}" type="sibTrans" cxnId="{FA55F448-327C-4D25-B17F-1992196E53DF}">
      <dgm:prSet/>
      <dgm:spPr/>
      <dgm:t>
        <a:bodyPr/>
        <a:lstStyle/>
        <a:p>
          <a:endParaRPr lang="el-GR"/>
        </a:p>
      </dgm:t>
    </dgm:pt>
    <dgm:pt modelId="{01DCF3E3-A286-4A7E-8276-737CCA0B606A}">
      <dgm:prSet phldrT="[Text]"/>
      <dgm:spPr/>
      <dgm:t>
        <a:bodyPr/>
        <a:lstStyle/>
        <a:p>
          <a:r>
            <a:rPr lang="el-GR" dirty="0"/>
            <a:t>των </a:t>
          </a:r>
          <a:r>
            <a:rPr lang="el-GR" b="1" dirty="0"/>
            <a:t>Ειδικών Υπηρεσιών Διαχείρισης</a:t>
          </a:r>
          <a:r>
            <a:rPr lang="el-GR" dirty="0"/>
            <a:t>, </a:t>
          </a:r>
        </a:p>
      </dgm:t>
    </dgm:pt>
    <dgm:pt modelId="{70FDB941-D6CE-4877-8A2B-24C8B49F009C}" type="parTrans" cxnId="{ED74398C-BB8E-4DAD-9BAF-49B00ED033EE}">
      <dgm:prSet/>
      <dgm:spPr/>
      <dgm:t>
        <a:bodyPr/>
        <a:lstStyle/>
        <a:p>
          <a:endParaRPr lang="el-GR"/>
        </a:p>
      </dgm:t>
    </dgm:pt>
    <dgm:pt modelId="{82BEDD3C-A70F-4B37-948B-D46D5D71E62D}" type="sibTrans" cxnId="{ED74398C-BB8E-4DAD-9BAF-49B00ED033EE}">
      <dgm:prSet/>
      <dgm:spPr/>
      <dgm:t>
        <a:bodyPr/>
        <a:lstStyle/>
        <a:p>
          <a:endParaRPr lang="el-GR"/>
        </a:p>
      </dgm:t>
    </dgm:pt>
    <dgm:pt modelId="{F45E5067-2132-4AEF-BF09-BFE054C996A0}">
      <dgm:prSet phldrT="[Text]"/>
      <dgm:spPr/>
      <dgm:t>
        <a:bodyPr/>
        <a:lstStyle/>
        <a:p>
          <a:r>
            <a:rPr lang="el-GR" dirty="0"/>
            <a:t>των </a:t>
          </a:r>
          <a:r>
            <a:rPr lang="el-GR" b="1" dirty="0"/>
            <a:t>Ενδιάμεσων Φορέων </a:t>
          </a:r>
          <a:r>
            <a:rPr lang="el-GR" dirty="0"/>
            <a:t>και</a:t>
          </a:r>
        </a:p>
      </dgm:t>
    </dgm:pt>
    <dgm:pt modelId="{75F097C7-0109-4BA0-8A80-A0C540C3D18D}" type="parTrans" cxnId="{C559E7A0-5E54-4A45-8182-A933D42F6513}">
      <dgm:prSet/>
      <dgm:spPr/>
      <dgm:t>
        <a:bodyPr/>
        <a:lstStyle/>
        <a:p>
          <a:endParaRPr lang="el-GR"/>
        </a:p>
      </dgm:t>
    </dgm:pt>
    <dgm:pt modelId="{D1CD9172-5B7E-4680-982F-0A9E803DC4A6}" type="sibTrans" cxnId="{C559E7A0-5E54-4A45-8182-A933D42F6513}">
      <dgm:prSet/>
      <dgm:spPr/>
      <dgm:t>
        <a:bodyPr/>
        <a:lstStyle/>
        <a:p>
          <a:endParaRPr lang="el-GR"/>
        </a:p>
      </dgm:t>
    </dgm:pt>
    <dgm:pt modelId="{3FB399AD-C450-475C-AC0C-3149B3ADB37B}">
      <dgm:prSet phldrT="[Text]"/>
      <dgm:spPr/>
      <dgm:t>
        <a:bodyPr/>
        <a:lstStyle/>
        <a:p>
          <a:r>
            <a:rPr lang="el-GR" dirty="0"/>
            <a:t>των </a:t>
          </a:r>
          <a:r>
            <a:rPr lang="el-GR" b="1" dirty="0"/>
            <a:t>Δικαιούχων</a:t>
          </a:r>
          <a:r>
            <a:rPr lang="el-GR" dirty="0"/>
            <a:t>, </a:t>
          </a:r>
        </a:p>
      </dgm:t>
    </dgm:pt>
    <dgm:pt modelId="{B68E5B59-4E69-4663-B6CA-4D7A8B046B06}" type="parTrans" cxnId="{4D320778-31FA-49F9-89B7-E51541B3A388}">
      <dgm:prSet/>
      <dgm:spPr/>
      <dgm:t>
        <a:bodyPr/>
        <a:lstStyle/>
        <a:p>
          <a:endParaRPr lang="el-GR"/>
        </a:p>
      </dgm:t>
    </dgm:pt>
    <dgm:pt modelId="{B31E78A8-77B4-46E4-B0E8-820E1F0B7D96}" type="sibTrans" cxnId="{4D320778-31FA-49F9-89B7-E51541B3A388}">
      <dgm:prSet/>
      <dgm:spPr/>
      <dgm:t>
        <a:bodyPr/>
        <a:lstStyle/>
        <a:p>
          <a:endParaRPr lang="el-GR"/>
        </a:p>
      </dgm:t>
    </dgm:pt>
    <dgm:pt modelId="{EDEB9DB8-1900-44F6-99EC-A3999055A276}">
      <dgm:prSet phldrT="[Text]"/>
      <dgm:spPr/>
      <dgm:t>
        <a:bodyPr/>
        <a:lstStyle/>
        <a:p>
          <a:pPr>
            <a:buNone/>
          </a:pPr>
          <a:r>
            <a:rPr lang="el-GR" dirty="0"/>
            <a:t>σχετικά με τα θέματα δεικτών της Προγραμματικής Περιόδου 2021-2027, το οποίο διασφαλίζει την ορθότητα στοχοθεσίας σε όλα τα επίπεδα (Προγράμματα, Προσκλήσεις, Πράξεις) και συμβάλει στην ορθή μέτρηση των δεικτών κατά την υλοποίηση των συγχρηματοδοτούμενων πράξεων, καθώς και την παρακολούθηση της προόδου επίτευξης των οροσήμων και στόχων των δεικτών των Προγραμμάτων.</a:t>
          </a:r>
        </a:p>
      </dgm:t>
    </dgm:pt>
    <dgm:pt modelId="{FB247325-EBE7-417B-95E7-B661D80D59C4}" type="parTrans" cxnId="{F6DC5BDB-671B-4457-9592-8A67A6F46DB8}">
      <dgm:prSet/>
      <dgm:spPr/>
    </dgm:pt>
    <dgm:pt modelId="{44F492CE-0ED8-4E06-B752-3A1BA887C66F}" type="sibTrans" cxnId="{F6DC5BDB-671B-4457-9592-8A67A6F46DB8}">
      <dgm:prSet/>
      <dgm:spPr/>
    </dgm:pt>
    <dgm:pt modelId="{130EE1AE-4A39-40E2-9E73-77C6D7444485}" type="pres">
      <dgm:prSet presAssocID="{F9E4872D-15B3-4660-8710-E8CBA77B0749}" presName="linear" presStyleCnt="0">
        <dgm:presLayoutVars>
          <dgm:animLvl val="lvl"/>
          <dgm:resizeHandles val="exact"/>
        </dgm:presLayoutVars>
      </dgm:prSet>
      <dgm:spPr/>
    </dgm:pt>
    <dgm:pt modelId="{F9F49120-C392-47E9-8198-FFFF6246C5F9}" type="pres">
      <dgm:prSet presAssocID="{261378AC-73B7-4947-A254-6D6D3E1B4A8B}" presName="parentText" presStyleLbl="node1" presStyleIdx="0" presStyleCnt="2">
        <dgm:presLayoutVars>
          <dgm:chMax val="0"/>
          <dgm:bulletEnabled val="1"/>
        </dgm:presLayoutVars>
      </dgm:prSet>
      <dgm:spPr/>
    </dgm:pt>
    <dgm:pt modelId="{128E5D6B-F734-4F6D-8282-F6925AA5C9DF}" type="pres">
      <dgm:prSet presAssocID="{261378AC-73B7-4947-A254-6D6D3E1B4A8B}" presName="childText" presStyleLbl="revTx" presStyleIdx="0" presStyleCnt="2">
        <dgm:presLayoutVars>
          <dgm:bulletEnabled val="1"/>
        </dgm:presLayoutVars>
      </dgm:prSet>
      <dgm:spPr/>
    </dgm:pt>
    <dgm:pt modelId="{284BE950-2515-40DC-BCE4-079936F7C07E}" type="pres">
      <dgm:prSet presAssocID="{B60C59C5-8E45-49FA-8A5D-4FD35C9824F6}" presName="parentText" presStyleLbl="node1" presStyleIdx="1" presStyleCnt="2">
        <dgm:presLayoutVars>
          <dgm:chMax val="0"/>
          <dgm:bulletEnabled val="1"/>
        </dgm:presLayoutVars>
      </dgm:prSet>
      <dgm:spPr/>
    </dgm:pt>
    <dgm:pt modelId="{FE62C284-F0CF-43CC-BA89-D4BD2C2ED035}" type="pres">
      <dgm:prSet presAssocID="{B60C59C5-8E45-49FA-8A5D-4FD35C9824F6}" presName="childText" presStyleLbl="revTx" presStyleIdx="1" presStyleCnt="2">
        <dgm:presLayoutVars>
          <dgm:bulletEnabled val="1"/>
        </dgm:presLayoutVars>
      </dgm:prSet>
      <dgm:spPr/>
    </dgm:pt>
  </dgm:ptLst>
  <dgm:cxnLst>
    <dgm:cxn modelId="{2A3F9E13-C067-423A-B273-51026B7E1338}" type="presOf" srcId="{F9E4872D-15B3-4660-8710-E8CBA77B0749}" destId="{130EE1AE-4A39-40E2-9E73-77C6D7444485}" srcOrd="0" destOrd="0" presId="urn:microsoft.com/office/officeart/2005/8/layout/vList2"/>
    <dgm:cxn modelId="{75A41018-F71C-46E3-8571-FC488092F4B5}" srcId="{B60C59C5-8E45-49FA-8A5D-4FD35C9824F6}" destId="{BDBFFB2B-2548-4D98-A36E-6AE60A46A2C1}" srcOrd="0" destOrd="0" parTransId="{1A9711E8-260B-4868-BC59-87273158D9BA}" sibTransId="{9FAFD008-C7FB-49A1-9CA9-4AB310210613}"/>
    <dgm:cxn modelId="{B1435B33-3A1E-4B5A-A243-EC80862FD5CD}" type="presOf" srcId="{04DF64B9-77BE-4719-B426-539D0EC74A6D}" destId="{128E5D6B-F734-4F6D-8282-F6925AA5C9DF}" srcOrd="0" destOrd="1" presId="urn:microsoft.com/office/officeart/2005/8/layout/vList2"/>
    <dgm:cxn modelId="{FA55F448-327C-4D25-B17F-1992196E53DF}" srcId="{261378AC-73B7-4947-A254-6D6D3E1B4A8B}" destId="{04DF64B9-77BE-4719-B426-539D0EC74A6D}" srcOrd="1" destOrd="0" parTransId="{15A32C0B-5D38-4E12-BB8F-F09F6C486B88}" sibTransId="{0E82F2E2-3BDA-4DC6-9D05-558C416860CA}"/>
    <dgm:cxn modelId="{A5333473-82B9-497B-B9C8-44C3C2E02F9C}" srcId="{F9E4872D-15B3-4660-8710-E8CBA77B0749}" destId="{B60C59C5-8E45-49FA-8A5D-4FD35C9824F6}" srcOrd="1" destOrd="0" parTransId="{A365E98E-6A6D-4E32-9313-4C34C6DCF71E}" sibTransId="{A5B1673E-6A30-4654-82E6-76CC43FA859D}"/>
    <dgm:cxn modelId="{4D320778-31FA-49F9-89B7-E51541B3A388}" srcId="{261378AC-73B7-4947-A254-6D6D3E1B4A8B}" destId="{3FB399AD-C450-475C-AC0C-3149B3ADB37B}" srcOrd="4" destOrd="0" parTransId="{B68E5B59-4E69-4663-B6CA-4D7A8B046B06}" sibTransId="{B31E78A8-77B4-46E4-B0E8-820E1F0B7D96}"/>
    <dgm:cxn modelId="{ED74398C-BB8E-4DAD-9BAF-49B00ED033EE}" srcId="{261378AC-73B7-4947-A254-6D6D3E1B4A8B}" destId="{01DCF3E3-A286-4A7E-8276-737CCA0B606A}" srcOrd="2" destOrd="0" parTransId="{70FDB941-D6CE-4877-8A2B-24C8B49F009C}" sibTransId="{82BEDD3C-A70F-4B37-948B-D46D5D71E62D}"/>
    <dgm:cxn modelId="{DF35719D-7155-4842-A2D7-B030552BABE4}" type="presOf" srcId="{F45E5067-2132-4AEF-BF09-BFE054C996A0}" destId="{128E5D6B-F734-4F6D-8282-F6925AA5C9DF}" srcOrd="0" destOrd="3" presId="urn:microsoft.com/office/officeart/2005/8/layout/vList2"/>
    <dgm:cxn modelId="{651A9BA0-8A12-45D3-B619-5EF390F4675E}" type="presOf" srcId="{BDBFFB2B-2548-4D98-A36E-6AE60A46A2C1}" destId="{FE62C284-F0CF-43CC-BA89-D4BD2C2ED035}" srcOrd="0" destOrd="0" presId="urn:microsoft.com/office/officeart/2005/8/layout/vList2"/>
    <dgm:cxn modelId="{C559E7A0-5E54-4A45-8182-A933D42F6513}" srcId="{261378AC-73B7-4947-A254-6D6D3E1B4A8B}" destId="{F45E5067-2132-4AEF-BF09-BFE054C996A0}" srcOrd="3" destOrd="0" parTransId="{75F097C7-0109-4BA0-8A80-A0C540C3D18D}" sibTransId="{D1CD9172-5B7E-4680-982F-0A9E803DC4A6}"/>
    <dgm:cxn modelId="{333EE6A9-82E7-418C-9267-61ED812FDD33}" type="presOf" srcId="{01DCF3E3-A286-4A7E-8276-737CCA0B606A}" destId="{128E5D6B-F734-4F6D-8282-F6925AA5C9DF}" srcOrd="0" destOrd="2" presId="urn:microsoft.com/office/officeart/2005/8/layout/vList2"/>
    <dgm:cxn modelId="{01E9DEAC-C1ED-48A9-8721-4F50B4ED0996}" type="presOf" srcId="{4971DF5A-FDD4-4EA4-8559-93BBD24BE05D}" destId="{128E5D6B-F734-4F6D-8282-F6925AA5C9DF}" srcOrd="0" destOrd="0" presId="urn:microsoft.com/office/officeart/2005/8/layout/vList2"/>
    <dgm:cxn modelId="{0698B5AF-0346-4213-9A12-0EA0784626C4}" type="presOf" srcId="{261378AC-73B7-4947-A254-6D6D3E1B4A8B}" destId="{F9F49120-C392-47E9-8198-FFFF6246C5F9}" srcOrd="0" destOrd="0" presId="urn:microsoft.com/office/officeart/2005/8/layout/vList2"/>
    <dgm:cxn modelId="{4A09DDB0-AE76-4FD8-9059-1DB1C4317A08}" srcId="{261378AC-73B7-4947-A254-6D6D3E1B4A8B}" destId="{4971DF5A-FDD4-4EA4-8559-93BBD24BE05D}" srcOrd="0" destOrd="0" parTransId="{42BF5A32-FC51-42BE-8925-44019EEC8822}" sibTransId="{2784D86F-4216-488B-A014-9154ED7AF059}"/>
    <dgm:cxn modelId="{44DFB1C6-24B6-4521-9858-C97D5CAEE96E}" type="presOf" srcId="{EDEB9DB8-1900-44F6-99EC-A3999055A276}" destId="{128E5D6B-F734-4F6D-8282-F6925AA5C9DF}" srcOrd="0" destOrd="5" presId="urn:microsoft.com/office/officeart/2005/8/layout/vList2"/>
    <dgm:cxn modelId="{CE0985C9-73DF-4102-AB74-ACBF9D610A37}" type="presOf" srcId="{B60C59C5-8E45-49FA-8A5D-4FD35C9824F6}" destId="{284BE950-2515-40DC-BCE4-079936F7C07E}" srcOrd="0" destOrd="0" presId="urn:microsoft.com/office/officeart/2005/8/layout/vList2"/>
    <dgm:cxn modelId="{4298DDD0-A820-46A0-A8DC-154D191A7EF1}" type="presOf" srcId="{3FB399AD-C450-475C-AC0C-3149B3ADB37B}" destId="{128E5D6B-F734-4F6D-8282-F6925AA5C9DF}" srcOrd="0" destOrd="4" presId="urn:microsoft.com/office/officeart/2005/8/layout/vList2"/>
    <dgm:cxn modelId="{F6DC5BDB-671B-4457-9592-8A67A6F46DB8}" srcId="{261378AC-73B7-4947-A254-6D6D3E1B4A8B}" destId="{EDEB9DB8-1900-44F6-99EC-A3999055A276}" srcOrd="5" destOrd="0" parTransId="{FB247325-EBE7-417B-95E7-B661D80D59C4}" sibTransId="{44F492CE-0ED8-4E06-B752-3A1BA887C66F}"/>
    <dgm:cxn modelId="{F58179E9-1171-47AE-8403-0FD4373FDB80}" srcId="{F9E4872D-15B3-4660-8710-E8CBA77B0749}" destId="{261378AC-73B7-4947-A254-6D6D3E1B4A8B}" srcOrd="0" destOrd="0" parTransId="{95D42D8F-D5E2-4362-9FAB-CD6E2F427DC7}" sibTransId="{0920336C-CBF2-4412-98B7-9FE94E557633}"/>
    <dgm:cxn modelId="{461386D1-1D25-4E25-8C94-AB262D84BE29}" type="presParOf" srcId="{130EE1AE-4A39-40E2-9E73-77C6D7444485}" destId="{F9F49120-C392-47E9-8198-FFFF6246C5F9}" srcOrd="0" destOrd="0" presId="urn:microsoft.com/office/officeart/2005/8/layout/vList2"/>
    <dgm:cxn modelId="{C0BB8F6C-E6BC-4DD6-9FBC-8AAFB444D272}" type="presParOf" srcId="{130EE1AE-4A39-40E2-9E73-77C6D7444485}" destId="{128E5D6B-F734-4F6D-8282-F6925AA5C9DF}" srcOrd="1" destOrd="0" presId="urn:microsoft.com/office/officeart/2005/8/layout/vList2"/>
    <dgm:cxn modelId="{56A700A9-AF88-4C7E-9767-BAE67B7AE9BA}" type="presParOf" srcId="{130EE1AE-4A39-40E2-9E73-77C6D7444485}" destId="{284BE950-2515-40DC-BCE4-079936F7C07E}" srcOrd="2" destOrd="0" presId="urn:microsoft.com/office/officeart/2005/8/layout/vList2"/>
    <dgm:cxn modelId="{C44CB0DC-3DB1-429A-9AE1-06A1456E732E}" type="presParOf" srcId="{130EE1AE-4A39-40E2-9E73-77C6D7444485}" destId="{FE62C284-F0CF-43CC-BA89-D4BD2C2ED03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30C4F-AAC8-43FA-9B20-6D712897E31C}"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l-GR"/>
        </a:p>
      </dgm:t>
    </dgm:pt>
    <dgm:pt modelId="{09CBF79C-79C6-4981-AFCC-57BCD189C728}">
      <dgm:prSet phldrT="[Text]"/>
      <dgm:spPr/>
      <dgm:t>
        <a:bodyPr/>
        <a:lstStyle/>
        <a:p>
          <a:r>
            <a:rPr lang="el-GR" dirty="0"/>
            <a:t>υποστηρίζει την ολοκληρωμένη παρακολούθηση δεικτών προγραμμάτων και δράσεων</a:t>
          </a:r>
        </a:p>
      </dgm:t>
    </dgm:pt>
    <dgm:pt modelId="{9FF62007-DC3D-41E3-A1B7-B29058F79C9F}" type="parTrans" cxnId="{0C4E0FA2-5F03-4CF4-AC5E-C4FC7CAE5DB6}">
      <dgm:prSet/>
      <dgm:spPr/>
      <dgm:t>
        <a:bodyPr/>
        <a:lstStyle/>
        <a:p>
          <a:endParaRPr lang="el-GR"/>
        </a:p>
      </dgm:t>
    </dgm:pt>
    <dgm:pt modelId="{D1DAC545-861E-461D-9FD8-6E0D0BE9E3C8}" type="sibTrans" cxnId="{0C4E0FA2-5F03-4CF4-AC5E-C4FC7CAE5DB6}">
      <dgm:prSet/>
      <dgm:spPr/>
      <dgm:t>
        <a:bodyPr/>
        <a:lstStyle/>
        <a:p>
          <a:endParaRPr lang="el-GR"/>
        </a:p>
      </dgm:t>
    </dgm:pt>
    <dgm:pt modelId="{B6711A67-C7A6-4E26-8DE7-3AEBC9990ECF}">
      <dgm:prSet phldrT="[Text]"/>
      <dgm:spPr/>
      <dgm:t>
        <a:bodyPr/>
        <a:lstStyle/>
        <a:p>
          <a:r>
            <a:rPr lang="el-GR" dirty="0"/>
            <a:t>αποτελεί σύγχρονο εργαλείο συλλογής, αποθήκευσης και ανάλυσης δεδομένων</a:t>
          </a:r>
        </a:p>
      </dgm:t>
    </dgm:pt>
    <dgm:pt modelId="{2F4F2932-345D-49D8-8AB9-E7861A3FECD2}" type="parTrans" cxnId="{E44305C2-987E-4A45-9755-4B6A7BF76002}">
      <dgm:prSet/>
      <dgm:spPr/>
      <dgm:t>
        <a:bodyPr/>
        <a:lstStyle/>
        <a:p>
          <a:endParaRPr lang="el-GR"/>
        </a:p>
      </dgm:t>
    </dgm:pt>
    <dgm:pt modelId="{0F41FC67-C8BF-4AA6-9845-FD4AA5E231FD}" type="sibTrans" cxnId="{E44305C2-987E-4A45-9755-4B6A7BF76002}">
      <dgm:prSet/>
      <dgm:spPr/>
      <dgm:t>
        <a:bodyPr/>
        <a:lstStyle/>
        <a:p>
          <a:endParaRPr lang="el-GR"/>
        </a:p>
      </dgm:t>
    </dgm:pt>
    <dgm:pt modelId="{4B953369-AEF2-4F59-917A-675B1C74AB20}">
      <dgm:prSet phldrT="[Text]"/>
      <dgm:spPr/>
      <dgm:t>
        <a:bodyPr/>
        <a:lstStyle/>
        <a:p>
          <a:r>
            <a:rPr lang="el-GR" dirty="0"/>
            <a:t>ενισχύει τη διαφάνεια και διευκολύνει τη λήψη τεκμηριωμένων αποφάσεων</a:t>
          </a:r>
        </a:p>
      </dgm:t>
    </dgm:pt>
    <dgm:pt modelId="{5EB0BD11-D4AE-4C19-8775-E1E2614EF8DD}" type="parTrans" cxnId="{7CE941AF-5EF9-4FA9-835F-BF64A9DA2274}">
      <dgm:prSet/>
      <dgm:spPr/>
      <dgm:t>
        <a:bodyPr/>
        <a:lstStyle/>
        <a:p>
          <a:endParaRPr lang="el-GR"/>
        </a:p>
      </dgm:t>
    </dgm:pt>
    <dgm:pt modelId="{CB830A04-97C1-4A8C-85E5-5C680E1BFBAD}" type="sibTrans" cxnId="{7CE941AF-5EF9-4FA9-835F-BF64A9DA2274}">
      <dgm:prSet/>
      <dgm:spPr/>
      <dgm:t>
        <a:bodyPr/>
        <a:lstStyle/>
        <a:p>
          <a:endParaRPr lang="el-GR"/>
        </a:p>
      </dgm:t>
    </dgm:pt>
    <dgm:pt modelId="{2381BA96-0C67-4415-BCB5-0A2037E83996}">
      <dgm:prSet phldrT="[Text]"/>
      <dgm:spPr/>
      <dgm:t>
        <a:bodyPr/>
        <a:lstStyle/>
        <a:p>
          <a:r>
            <a:rPr lang="el-GR" dirty="0"/>
            <a:t>παρέχει πρόσβαση σε δείκτες, αναφορές και χρήσιμα έγγραφα για τη Δημόσια Διοίκηση</a:t>
          </a:r>
        </a:p>
      </dgm:t>
    </dgm:pt>
    <dgm:pt modelId="{328B579C-B092-48DF-9A9D-BE1B4EE70B49}" type="parTrans" cxnId="{8DA97AC0-51B3-4FC6-B335-2A1F39B608D0}">
      <dgm:prSet/>
      <dgm:spPr/>
      <dgm:t>
        <a:bodyPr/>
        <a:lstStyle/>
        <a:p>
          <a:endParaRPr lang="el-GR"/>
        </a:p>
      </dgm:t>
    </dgm:pt>
    <dgm:pt modelId="{A60A5778-4A23-4667-B80C-2771125F552D}" type="sibTrans" cxnId="{8DA97AC0-51B3-4FC6-B335-2A1F39B608D0}">
      <dgm:prSet/>
      <dgm:spPr/>
      <dgm:t>
        <a:bodyPr/>
        <a:lstStyle/>
        <a:p>
          <a:endParaRPr lang="el-GR"/>
        </a:p>
      </dgm:t>
    </dgm:pt>
    <dgm:pt modelId="{C8E7AE77-7A1E-4FF2-AEE9-1CA22C622CAC}" type="pres">
      <dgm:prSet presAssocID="{00A30C4F-AAC8-43FA-9B20-6D712897E31C}" presName="Name0" presStyleCnt="0">
        <dgm:presLayoutVars>
          <dgm:chMax val="7"/>
          <dgm:chPref val="7"/>
          <dgm:dir/>
        </dgm:presLayoutVars>
      </dgm:prSet>
      <dgm:spPr/>
    </dgm:pt>
    <dgm:pt modelId="{FEC501E8-BF19-489B-9A58-0D6394220CE5}" type="pres">
      <dgm:prSet presAssocID="{00A30C4F-AAC8-43FA-9B20-6D712897E31C}" presName="Name1" presStyleCnt="0"/>
      <dgm:spPr/>
    </dgm:pt>
    <dgm:pt modelId="{17045794-9AC1-4DEF-92E5-38268E698F9D}" type="pres">
      <dgm:prSet presAssocID="{00A30C4F-AAC8-43FA-9B20-6D712897E31C}" presName="cycle" presStyleCnt="0"/>
      <dgm:spPr/>
    </dgm:pt>
    <dgm:pt modelId="{E62CA196-F5ED-4DDA-8D88-A84CBF150017}" type="pres">
      <dgm:prSet presAssocID="{00A30C4F-AAC8-43FA-9B20-6D712897E31C}" presName="srcNode" presStyleLbl="node1" presStyleIdx="0" presStyleCnt="4"/>
      <dgm:spPr/>
    </dgm:pt>
    <dgm:pt modelId="{6256D4F8-583D-475F-BE2E-014D76CE0CB3}" type="pres">
      <dgm:prSet presAssocID="{00A30C4F-AAC8-43FA-9B20-6D712897E31C}" presName="conn" presStyleLbl="parChTrans1D2" presStyleIdx="0" presStyleCnt="1"/>
      <dgm:spPr/>
    </dgm:pt>
    <dgm:pt modelId="{9642E6CB-E3A0-4FB0-8829-E18939F7DE30}" type="pres">
      <dgm:prSet presAssocID="{00A30C4F-AAC8-43FA-9B20-6D712897E31C}" presName="extraNode" presStyleLbl="node1" presStyleIdx="0" presStyleCnt="4"/>
      <dgm:spPr/>
    </dgm:pt>
    <dgm:pt modelId="{B969B93C-CB81-48BC-A573-9AACDC04716E}" type="pres">
      <dgm:prSet presAssocID="{00A30C4F-AAC8-43FA-9B20-6D712897E31C}" presName="dstNode" presStyleLbl="node1" presStyleIdx="0" presStyleCnt="4"/>
      <dgm:spPr/>
    </dgm:pt>
    <dgm:pt modelId="{CB017F4A-9AAB-459C-BB3F-B62888FE19FE}" type="pres">
      <dgm:prSet presAssocID="{09CBF79C-79C6-4981-AFCC-57BCD189C728}" presName="text_1" presStyleLbl="node1" presStyleIdx="0" presStyleCnt="4">
        <dgm:presLayoutVars>
          <dgm:bulletEnabled val="1"/>
        </dgm:presLayoutVars>
      </dgm:prSet>
      <dgm:spPr/>
    </dgm:pt>
    <dgm:pt modelId="{7D220EB9-75E9-4450-8CDE-2BA5EA6A3F9C}" type="pres">
      <dgm:prSet presAssocID="{09CBF79C-79C6-4981-AFCC-57BCD189C728}" presName="accent_1" presStyleCnt="0"/>
      <dgm:spPr/>
    </dgm:pt>
    <dgm:pt modelId="{E437E203-C7EB-4325-BF39-4E6588BB0918}" type="pres">
      <dgm:prSet presAssocID="{09CBF79C-79C6-4981-AFCC-57BCD189C728}" presName="accentRepeatNode" presStyleLbl="solidFgAcc1" presStyleIdx="0" presStyleCnt="4"/>
      <dgm:spPr/>
    </dgm:pt>
    <dgm:pt modelId="{97AEBA4A-8DE7-4818-87C6-C0457581685F}" type="pres">
      <dgm:prSet presAssocID="{B6711A67-C7A6-4E26-8DE7-3AEBC9990ECF}" presName="text_2" presStyleLbl="node1" presStyleIdx="1" presStyleCnt="4">
        <dgm:presLayoutVars>
          <dgm:bulletEnabled val="1"/>
        </dgm:presLayoutVars>
      </dgm:prSet>
      <dgm:spPr/>
    </dgm:pt>
    <dgm:pt modelId="{2C1F54D7-15B8-4F68-AFEB-17C6EC07F0EC}" type="pres">
      <dgm:prSet presAssocID="{B6711A67-C7A6-4E26-8DE7-3AEBC9990ECF}" presName="accent_2" presStyleCnt="0"/>
      <dgm:spPr/>
    </dgm:pt>
    <dgm:pt modelId="{FFBF9D52-9A13-4A53-9705-17CD39A17FAE}" type="pres">
      <dgm:prSet presAssocID="{B6711A67-C7A6-4E26-8DE7-3AEBC9990ECF}" presName="accentRepeatNode" presStyleLbl="solidFgAcc1" presStyleIdx="1" presStyleCnt="4"/>
      <dgm:spPr/>
    </dgm:pt>
    <dgm:pt modelId="{44D62098-2DEB-486C-9015-796EAEBDDDAB}" type="pres">
      <dgm:prSet presAssocID="{4B953369-AEF2-4F59-917A-675B1C74AB20}" presName="text_3" presStyleLbl="node1" presStyleIdx="2" presStyleCnt="4">
        <dgm:presLayoutVars>
          <dgm:bulletEnabled val="1"/>
        </dgm:presLayoutVars>
      </dgm:prSet>
      <dgm:spPr/>
    </dgm:pt>
    <dgm:pt modelId="{FD8336CA-E287-4935-B741-F33B62DBD25D}" type="pres">
      <dgm:prSet presAssocID="{4B953369-AEF2-4F59-917A-675B1C74AB20}" presName="accent_3" presStyleCnt="0"/>
      <dgm:spPr/>
    </dgm:pt>
    <dgm:pt modelId="{28923347-A192-4F78-90E5-4C9B274A6714}" type="pres">
      <dgm:prSet presAssocID="{4B953369-AEF2-4F59-917A-675B1C74AB20}" presName="accentRepeatNode" presStyleLbl="solidFgAcc1" presStyleIdx="2" presStyleCnt="4"/>
      <dgm:spPr/>
    </dgm:pt>
    <dgm:pt modelId="{B6B27D79-90FD-404A-8E41-55F68BAA1B19}" type="pres">
      <dgm:prSet presAssocID="{2381BA96-0C67-4415-BCB5-0A2037E83996}" presName="text_4" presStyleLbl="node1" presStyleIdx="3" presStyleCnt="4">
        <dgm:presLayoutVars>
          <dgm:bulletEnabled val="1"/>
        </dgm:presLayoutVars>
      </dgm:prSet>
      <dgm:spPr/>
    </dgm:pt>
    <dgm:pt modelId="{5783DE36-1A58-4954-BEB0-2E12B0BC6AA0}" type="pres">
      <dgm:prSet presAssocID="{2381BA96-0C67-4415-BCB5-0A2037E83996}" presName="accent_4" presStyleCnt="0"/>
      <dgm:spPr/>
    </dgm:pt>
    <dgm:pt modelId="{B18C1661-D826-42EC-A5F6-2A3E06FF848D}" type="pres">
      <dgm:prSet presAssocID="{2381BA96-0C67-4415-BCB5-0A2037E83996}" presName="accentRepeatNode" presStyleLbl="solidFgAcc1" presStyleIdx="3" presStyleCnt="4"/>
      <dgm:spPr/>
    </dgm:pt>
  </dgm:ptLst>
  <dgm:cxnLst>
    <dgm:cxn modelId="{0953C507-BAAE-47BA-A4DD-3FF7427A424E}" type="presOf" srcId="{D1DAC545-861E-461D-9FD8-6E0D0BE9E3C8}" destId="{6256D4F8-583D-475F-BE2E-014D76CE0CB3}" srcOrd="0" destOrd="0" presId="urn:microsoft.com/office/officeart/2008/layout/VerticalCurvedList"/>
    <dgm:cxn modelId="{F7454799-2FA1-411B-9845-825625DBA619}" type="presOf" srcId="{2381BA96-0C67-4415-BCB5-0A2037E83996}" destId="{B6B27D79-90FD-404A-8E41-55F68BAA1B19}" srcOrd="0" destOrd="0" presId="urn:microsoft.com/office/officeart/2008/layout/VerticalCurvedList"/>
    <dgm:cxn modelId="{0C4E0FA2-5F03-4CF4-AC5E-C4FC7CAE5DB6}" srcId="{00A30C4F-AAC8-43FA-9B20-6D712897E31C}" destId="{09CBF79C-79C6-4981-AFCC-57BCD189C728}" srcOrd="0" destOrd="0" parTransId="{9FF62007-DC3D-41E3-A1B7-B29058F79C9F}" sibTransId="{D1DAC545-861E-461D-9FD8-6E0D0BE9E3C8}"/>
    <dgm:cxn modelId="{2DEC46A8-B7C6-4804-B4C9-8BFE060D7119}" type="presOf" srcId="{00A30C4F-AAC8-43FA-9B20-6D712897E31C}" destId="{C8E7AE77-7A1E-4FF2-AEE9-1CA22C622CAC}" srcOrd="0" destOrd="0" presId="urn:microsoft.com/office/officeart/2008/layout/VerticalCurvedList"/>
    <dgm:cxn modelId="{7CE941AF-5EF9-4FA9-835F-BF64A9DA2274}" srcId="{00A30C4F-AAC8-43FA-9B20-6D712897E31C}" destId="{4B953369-AEF2-4F59-917A-675B1C74AB20}" srcOrd="2" destOrd="0" parTransId="{5EB0BD11-D4AE-4C19-8775-E1E2614EF8DD}" sibTransId="{CB830A04-97C1-4A8C-85E5-5C680E1BFBAD}"/>
    <dgm:cxn modelId="{6254C5B4-E5E8-4393-9D76-8BB0F3552BB6}" type="presOf" srcId="{09CBF79C-79C6-4981-AFCC-57BCD189C728}" destId="{CB017F4A-9AAB-459C-BB3F-B62888FE19FE}" srcOrd="0" destOrd="0" presId="urn:microsoft.com/office/officeart/2008/layout/VerticalCurvedList"/>
    <dgm:cxn modelId="{8DA97AC0-51B3-4FC6-B335-2A1F39B608D0}" srcId="{00A30C4F-AAC8-43FA-9B20-6D712897E31C}" destId="{2381BA96-0C67-4415-BCB5-0A2037E83996}" srcOrd="3" destOrd="0" parTransId="{328B579C-B092-48DF-9A9D-BE1B4EE70B49}" sibTransId="{A60A5778-4A23-4667-B80C-2771125F552D}"/>
    <dgm:cxn modelId="{E44305C2-987E-4A45-9755-4B6A7BF76002}" srcId="{00A30C4F-AAC8-43FA-9B20-6D712897E31C}" destId="{B6711A67-C7A6-4E26-8DE7-3AEBC9990ECF}" srcOrd="1" destOrd="0" parTransId="{2F4F2932-345D-49D8-8AB9-E7861A3FECD2}" sibTransId="{0F41FC67-C8BF-4AA6-9845-FD4AA5E231FD}"/>
    <dgm:cxn modelId="{6E410FE2-E1AE-4716-A3FC-120D674E25BE}" type="presOf" srcId="{B6711A67-C7A6-4E26-8DE7-3AEBC9990ECF}" destId="{97AEBA4A-8DE7-4818-87C6-C0457581685F}" srcOrd="0" destOrd="0" presId="urn:microsoft.com/office/officeart/2008/layout/VerticalCurvedList"/>
    <dgm:cxn modelId="{33A672E3-0A40-477B-84B8-9BF1E0C5A588}" type="presOf" srcId="{4B953369-AEF2-4F59-917A-675B1C74AB20}" destId="{44D62098-2DEB-486C-9015-796EAEBDDDAB}" srcOrd="0" destOrd="0" presId="urn:microsoft.com/office/officeart/2008/layout/VerticalCurvedList"/>
    <dgm:cxn modelId="{4E44AB0D-0681-4346-AC1A-A163ABA73B5E}" type="presParOf" srcId="{C8E7AE77-7A1E-4FF2-AEE9-1CA22C622CAC}" destId="{FEC501E8-BF19-489B-9A58-0D6394220CE5}" srcOrd="0" destOrd="0" presId="urn:microsoft.com/office/officeart/2008/layout/VerticalCurvedList"/>
    <dgm:cxn modelId="{56E097ED-17E5-4022-BD92-99E4542E2AF6}" type="presParOf" srcId="{FEC501E8-BF19-489B-9A58-0D6394220CE5}" destId="{17045794-9AC1-4DEF-92E5-38268E698F9D}" srcOrd="0" destOrd="0" presId="urn:microsoft.com/office/officeart/2008/layout/VerticalCurvedList"/>
    <dgm:cxn modelId="{66E48090-0E28-44ED-BC94-EA39C1219F73}" type="presParOf" srcId="{17045794-9AC1-4DEF-92E5-38268E698F9D}" destId="{E62CA196-F5ED-4DDA-8D88-A84CBF150017}" srcOrd="0" destOrd="0" presId="urn:microsoft.com/office/officeart/2008/layout/VerticalCurvedList"/>
    <dgm:cxn modelId="{43CFEF76-4584-45FF-AD44-2C3443F31943}" type="presParOf" srcId="{17045794-9AC1-4DEF-92E5-38268E698F9D}" destId="{6256D4F8-583D-475F-BE2E-014D76CE0CB3}" srcOrd="1" destOrd="0" presId="urn:microsoft.com/office/officeart/2008/layout/VerticalCurvedList"/>
    <dgm:cxn modelId="{1B650940-4DC6-4C18-A833-C943A20A58D3}" type="presParOf" srcId="{17045794-9AC1-4DEF-92E5-38268E698F9D}" destId="{9642E6CB-E3A0-4FB0-8829-E18939F7DE30}" srcOrd="2" destOrd="0" presId="urn:microsoft.com/office/officeart/2008/layout/VerticalCurvedList"/>
    <dgm:cxn modelId="{2CAADB76-943A-41AB-BE55-224A684D39E8}" type="presParOf" srcId="{17045794-9AC1-4DEF-92E5-38268E698F9D}" destId="{B969B93C-CB81-48BC-A573-9AACDC04716E}" srcOrd="3" destOrd="0" presId="urn:microsoft.com/office/officeart/2008/layout/VerticalCurvedList"/>
    <dgm:cxn modelId="{70C206DD-9D3E-4180-9DC8-40CA5C736B47}" type="presParOf" srcId="{FEC501E8-BF19-489B-9A58-0D6394220CE5}" destId="{CB017F4A-9AAB-459C-BB3F-B62888FE19FE}" srcOrd="1" destOrd="0" presId="urn:microsoft.com/office/officeart/2008/layout/VerticalCurvedList"/>
    <dgm:cxn modelId="{474C98D1-E95A-4923-BE2E-B31966640714}" type="presParOf" srcId="{FEC501E8-BF19-489B-9A58-0D6394220CE5}" destId="{7D220EB9-75E9-4450-8CDE-2BA5EA6A3F9C}" srcOrd="2" destOrd="0" presId="urn:microsoft.com/office/officeart/2008/layout/VerticalCurvedList"/>
    <dgm:cxn modelId="{8AFA238A-ED4A-4FA5-BB71-3070A100A22F}" type="presParOf" srcId="{7D220EB9-75E9-4450-8CDE-2BA5EA6A3F9C}" destId="{E437E203-C7EB-4325-BF39-4E6588BB0918}" srcOrd="0" destOrd="0" presId="urn:microsoft.com/office/officeart/2008/layout/VerticalCurvedList"/>
    <dgm:cxn modelId="{88F69D78-5AD0-4ECE-AA6E-9916327B104F}" type="presParOf" srcId="{FEC501E8-BF19-489B-9A58-0D6394220CE5}" destId="{97AEBA4A-8DE7-4818-87C6-C0457581685F}" srcOrd="3" destOrd="0" presId="urn:microsoft.com/office/officeart/2008/layout/VerticalCurvedList"/>
    <dgm:cxn modelId="{554D17EA-6429-4A39-9D33-37646FD346D8}" type="presParOf" srcId="{FEC501E8-BF19-489B-9A58-0D6394220CE5}" destId="{2C1F54D7-15B8-4F68-AFEB-17C6EC07F0EC}" srcOrd="4" destOrd="0" presId="urn:microsoft.com/office/officeart/2008/layout/VerticalCurvedList"/>
    <dgm:cxn modelId="{53D74C34-42FF-4ED7-B29D-89BF04B0CE4D}" type="presParOf" srcId="{2C1F54D7-15B8-4F68-AFEB-17C6EC07F0EC}" destId="{FFBF9D52-9A13-4A53-9705-17CD39A17FAE}" srcOrd="0" destOrd="0" presId="urn:microsoft.com/office/officeart/2008/layout/VerticalCurvedList"/>
    <dgm:cxn modelId="{8FED5A7E-A123-4104-9465-B4F11CF4A4E0}" type="presParOf" srcId="{FEC501E8-BF19-489B-9A58-0D6394220CE5}" destId="{44D62098-2DEB-486C-9015-796EAEBDDDAB}" srcOrd="5" destOrd="0" presId="urn:microsoft.com/office/officeart/2008/layout/VerticalCurvedList"/>
    <dgm:cxn modelId="{C9C0BBAA-9B71-4FAF-98B5-D923E4D513CF}" type="presParOf" srcId="{FEC501E8-BF19-489B-9A58-0D6394220CE5}" destId="{FD8336CA-E287-4935-B741-F33B62DBD25D}" srcOrd="6" destOrd="0" presId="urn:microsoft.com/office/officeart/2008/layout/VerticalCurvedList"/>
    <dgm:cxn modelId="{2181498F-8B5E-44ED-8E7B-4D8227B62844}" type="presParOf" srcId="{FD8336CA-E287-4935-B741-F33B62DBD25D}" destId="{28923347-A192-4F78-90E5-4C9B274A6714}" srcOrd="0" destOrd="0" presId="urn:microsoft.com/office/officeart/2008/layout/VerticalCurvedList"/>
    <dgm:cxn modelId="{A41BC631-E230-4CC3-81EE-1796A388DCB5}" type="presParOf" srcId="{FEC501E8-BF19-489B-9A58-0D6394220CE5}" destId="{B6B27D79-90FD-404A-8E41-55F68BAA1B19}" srcOrd="7" destOrd="0" presId="urn:microsoft.com/office/officeart/2008/layout/VerticalCurvedList"/>
    <dgm:cxn modelId="{C87C2CA3-6258-4A2D-B37A-78229A61041B}" type="presParOf" srcId="{FEC501E8-BF19-489B-9A58-0D6394220CE5}" destId="{5783DE36-1A58-4954-BEB0-2E12B0BC6AA0}" srcOrd="8" destOrd="0" presId="urn:microsoft.com/office/officeart/2008/layout/VerticalCurvedList"/>
    <dgm:cxn modelId="{8781B72F-D495-40C0-A62B-64D807374298}" type="presParOf" srcId="{5783DE36-1A58-4954-BEB0-2E12B0BC6AA0}" destId="{B18C1661-D826-42EC-A5F6-2A3E06FF84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9120-C392-47E9-8198-FFFF6246C5F9}">
      <dsp:nvSpPr>
        <dsp:cNvPr id="0" name=""/>
        <dsp:cNvSpPr/>
      </dsp:nvSpPr>
      <dsp:spPr>
        <a:xfrm>
          <a:off x="0" y="551809"/>
          <a:ext cx="20596373" cy="1415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l-GR" sz="5900" kern="1200" dirty="0"/>
            <a:t>Στόχος</a:t>
          </a:r>
        </a:p>
      </dsp:txBody>
      <dsp:txXfrm>
        <a:off x="69080" y="620889"/>
        <a:ext cx="20458213" cy="1276954"/>
      </dsp:txXfrm>
    </dsp:sp>
    <dsp:sp modelId="{128E5D6B-F734-4F6D-8282-F6925AA5C9DF}">
      <dsp:nvSpPr>
        <dsp:cNvPr id="0" name=""/>
        <dsp:cNvSpPr/>
      </dsp:nvSpPr>
      <dsp:spPr>
        <a:xfrm>
          <a:off x="0" y="1966924"/>
          <a:ext cx="20596373" cy="207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935" tIns="74930" rIns="419608" bIns="74930" numCol="1" spcCol="1270" anchor="t" anchorCtr="0">
          <a:noAutofit/>
        </a:bodyPr>
        <a:lstStyle/>
        <a:p>
          <a:pPr marL="285750" lvl="1" indent="-285750" algn="l" defTabSz="2044700">
            <a:lnSpc>
              <a:spcPct val="90000"/>
            </a:lnSpc>
            <a:spcBef>
              <a:spcPct val="0"/>
            </a:spcBef>
            <a:spcAft>
              <a:spcPct val="20000"/>
            </a:spcAft>
            <a:buChar char="•"/>
          </a:pPr>
          <a:r>
            <a:rPr lang="el-GR" sz="4600" kern="1200" dirty="0"/>
            <a:t>η ολοκληρωμένη ανταπόκριση στις απαιτήσεις των Κανονισμών της Προγραμματικής Περιόδου (ΠΠ) 2021-2027 σε σχέση με τα θέματα των δεικτών και της παρακολούθησης και αξιολόγησης της επίδοσης των Προγραμμάτων.</a:t>
          </a:r>
        </a:p>
      </dsp:txBody>
      <dsp:txXfrm>
        <a:off x="0" y="1966924"/>
        <a:ext cx="20596373" cy="2076210"/>
      </dsp:txXfrm>
    </dsp:sp>
    <dsp:sp modelId="{284BE950-2515-40DC-BCE4-079936F7C07E}">
      <dsp:nvSpPr>
        <dsp:cNvPr id="0" name=""/>
        <dsp:cNvSpPr/>
      </dsp:nvSpPr>
      <dsp:spPr>
        <a:xfrm>
          <a:off x="0" y="4043134"/>
          <a:ext cx="20596373" cy="1415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l-GR" sz="5900" kern="1200" dirty="0"/>
            <a:t>Εφαρμογή</a:t>
          </a:r>
        </a:p>
      </dsp:txBody>
      <dsp:txXfrm>
        <a:off x="69080" y="4112214"/>
        <a:ext cx="20458213" cy="1276954"/>
      </dsp:txXfrm>
    </dsp:sp>
    <dsp:sp modelId="{FE62C284-F0CF-43CC-BA89-D4BD2C2ED035}">
      <dsp:nvSpPr>
        <dsp:cNvPr id="0" name=""/>
        <dsp:cNvSpPr/>
      </dsp:nvSpPr>
      <dsp:spPr>
        <a:xfrm>
          <a:off x="0" y="5458249"/>
          <a:ext cx="20596373"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935" tIns="74930" rIns="419608" bIns="74930" numCol="1" spcCol="1270" anchor="t" anchorCtr="0">
          <a:noAutofit/>
        </a:bodyPr>
        <a:lstStyle/>
        <a:p>
          <a:pPr marL="285750" lvl="1" indent="-285750" algn="l" defTabSz="2044700">
            <a:lnSpc>
              <a:spcPct val="90000"/>
            </a:lnSpc>
            <a:spcBef>
              <a:spcPct val="0"/>
            </a:spcBef>
            <a:spcAft>
              <a:spcPct val="20000"/>
            </a:spcAft>
            <a:buChar char="•"/>
          </a:pPr>
          <a:r>
            <a:rPr lang="el-GR" sz="4600" kern="1200" dirty="0"/>
            <a:t>σε όλα τα Προγράμματα του ΕΣΠΑ 2021-2027 που συγχρηματοδοτούνται από το Ευρωπαϊκό Ταμείο Περιφερειακής Ανάπτυξης (ΕΤΠΑ) (συμπεριλαμβανομένων των 5 Προγραμμάτων του στόχου Ευρωπαϊκής Εδαφικής Συνεργασίας - Προγράμματα </a:t>
          </a:r>
          <a:r>
            <a:rPr lang="el-GR" sz="4600" kern="1200" dirty="0" err="1"/>
            <a:t>Interreg</a:t>
          </a:r>
          <a:r>
            <a:rPr lang="el-GR" sz="4600" kern="1200" dirty="0"/>
            <a:t>: Ελλάδα-Ιταλία, Βουλγαρία, Ρουμανία, Αλβανία, ΠΓΔΜ), το Ταμείο Συνοχής (ΤΣ), το Ευρωπαϊκό Κοινωνικό Ταμείο (ΕΚΤ+), το Ταμείο Δίκαιης Μετάβασης (ΤΔΜ), το Ταμείο Αλιείας, Υδατοκαλλιέργειας και Θάλασσας και τα 3 Προγράμματα του Υπ. Μετανάστευσης και Ασύλου.</a:t>
          </a:r>
        </a:p>
      </dsp:txBody>
      <dsp:txXfrm>
        <a:off x="0" y="5458249"/>
        <a:ext cx="20596373" cy="4763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9120-C392-47E9-8198-FFFF6246C5F9}">
      <dsp:nvSpPr>
        <dsp:cNvPr id="0" name=""/>
        <dsp:cNvSpPr/>
      </dsp:nvSpPr>
      <dsp:spPr>
        <a:xfrm>
          <a:off x="0" y="72491"/>
          <a:ext cx="20596373"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l-GR" sz="5100" kern="1200" dirty="0"/>
            <a:t>Χρήστες</a:t>
          </a:r>
        </a:p>
      </dsp:txBody>
      <dsp:txXfrm>
        <a:off x="59713" y="132204"/>
        <a:ext cx="20476947" cy="1103809"/>
      </dsp:txXfrm>
    </dsp:sp>
    <dsp:sp modelId="{128E5D6B-F734-4F6D-8282-F6925AA5C9DF}">
      <dsp:nvSpPr>
        <dsp:cNvPr id="0" name=""/>
        <dsp:cNvSpPr/>
      </dsp:nvSpPr>
      <dsp:spPr>
        <a:xfrm>
          <a:off x="0" y="1295726"/>
          <a:ext cx="20596373" cy="633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935" tIns="64770" rIns="362712" bIns="64770" numCol="1" spcCol="1270" anchor="t" anchorCtr="0">
          <a:noAutofit/>
        </a:bodyPr>
        <a:lstStyle/>
        <a:p>
          <a:pPr marL="285750" lvl="1" indent="-285750" algn="l" defTabSz="1778000">
            <a:lnSpc>
              <a:spcPct val="90000"/>
            </a:lnSpc>
            <a:spcBef>
              <a:spcPct val="0"/>
            </a:spcBef>
            <a:spcAft>
              <a:spcPct val="20000"/>
            </a:spcAft>
            <a:buNone/>
          </a:pPr>
          <a:r>
            <a:rPr lang="el-GR" sz="4000" kern="1200" dirty="0"/>
            <a:t>Το Ενιαίο Σύστημα Παρακολούθησης Δεικτών αποτελεί το </a:t>
          </a:r>
          <a:r>
            <a:rPr lang="el-GR" sz="4000" b="1" kern="1200" dirty="0"/>
            <a:t>βασικό εργαλείο</a:t>
          </a:r>
          <a:r>
            <a:rPr lang="el-GR" sz="4000" kern="1200" dirty="0"/>
            <a:t>:</a:t>
          </a:r>
        </a:p>
        <a:p>
          <a:pPr marL="285750" lvl="1" indent="-285750" algn="l" defTabSz="1778000">
            <a:lnSpc>
              <a:spcPct val="90000"/>
            </a:lnSpc>
            <a:spcBef>
              <a:spcPct val="0"/>
            </a:spcBef>
            <a:spcAft>
              <a:spcPct val="20000"/>
            </a:spcAft>
            <a:buChar char="•"/>
          </a:pPr>
          <a:r>
            <a:rPr lang="el-GR" sz="4000" b="0" kern="1200" dirty="0"/>
            <a:t>της </a:t>
          </a:r>
          <a:r>
            <a:rPr lang="el-GR" sz="4000" b="1" kern="1200" dirty="0"/>
            <a:t>Εθνικής Αρχής Συντονισμού</a:t>
          </a:r>
          <a:r>
            <a:rPr lang="el-GR" sz="4000" kern="1200" dirty="0"/>
            <a:t>, </a:t>
          </a:r>
        </a:p>
        <a:p>
          <a:pPr marL="285750" lvl="1" indent="-285750" algn="l" defTabSz="1778000">
            <a:lnSpc>
              <a:spcPct val="90000"/>
            </a:lnSpc>
            <a:spcBef>
              <a:spcPct val="0"/>
            </a:spcBef>
            <a:spcAft>
              <a:spcPct val="20000"/>
            </a:spcAft>
            <a:buChar char="•"/>
          </a:pPr>
          <a:r>
            <a:rPr lang="el-GR" sz="4000" kern="1200" dirty="0"/>
            <a:t>των </a:t>
          </a:r>
          <a:r>
            <a:rPr lang="el-GR" sz="4000" b="1" kern="1200" dirty="0"/>
            <a:t>Ειδικών Υπηρεσιών Διαχείρισης</a:t>
          </a:r>
          <a:r>
            <a:rPr lang="el-GR" sz="4000" kern="1200" dirty="0"/>
            <a:t>, </a:t>
          </a:r>
        </a:p>
        <a:p>
          <a:pPr marL="285750" lvl="1" indent="-285750" algn="l" defTabSz="1778000">
            <a:lnSpc>
              <a:spcPct val="90000"/>
            </a:lnSpc>
            <a:spcBef>
              <a:spcPct val="0"/>
            </a:spcBef>
            <a:spcAft>
              <a:spcPct val="20000"/>
            </a:spcAft>
            <a:buChar char="•"/>
          </a:pPr>
          <a:r>
            <a:rPr lang="el-GR" sz="4000" kern="1200" dirty="0"/>
            <a:t>των </a:t>
          </a:r>
          <a:r>
            <a:rPr lang="el-GR" sz="4000" b="1" kern="1200" dirty="0"/>
            <a:t>Ενδιάμεσων Φορέων </a:t>
          </a:r>
          <a:r>
            <a:rPr lang="el-GR" sz="4000" kern="1200" dirty="0"/>
            <a:t>και</a:t>
          </a:r>
        </a:p>
        <a:p>
          <a:pPr marL="285750" lvl="1" indent="-285750" algn="l" defTabSz="1778000">
            <a:lnSpc>
              <a:spcPct val="90000"/>
            </a:lnSpc>
            <a:spcBef>
              <a:spcPct val="0"/>
            </a:spcBef>
            <a:spcAft>
              <a:spcPct val="20000"/>
            </a:spcAft>
            <a:buChar char="•"/>
          </a:pPr>
          <a:r>
            <a:rPr lang="el-GR" sz="4000" kern="1200" dirty="0"/>
            <a:t>των </a:t>
          </a:r>
          <a:r>
            <a:rPr lang="el-GR" sz="4000" b="1" kern="1200" dirty="0"/>
            <a:t>Δικαιούχων</a:t>
          </a:r>
          <a:r>
            <a:rPr lang="el-GR" sz="4000" kern="1200" dirty="0"/>
            <a:t>, </a:t>
          </a:r>
        </a:p>
        <a:p>
          <a:pPr marL="285750" lvl="1" indent="-285750" algn="l" defTabSz="1778000">
            <a:lnSpc>
              <a:spcPct val="90000"/>
            </a:lnSpc>
            <a:spcBef>
              <a:spcPct val="0"/>
            </a:spcBef>
            <a:spcAft>
              <a:spcPct val="20000"/>
            </a:spcAft>
            <a:buNone/>
          </a:pPr>
          <a:r>
            <a:rPr lang="el-GR" sz="4000" kern="1200" dirty="0"/>
            <a:t>σχετικά με τα θέματα δεικτών της Προγραμματικής Περιόδου 2021-2027, το οποίο διασφαλίζει την ορθότητα στοχοθεσίας σε όλα τα επίπεδα (Προγράμματα, Προσκλήσεις, Πράξεις) και συμβάλει στην ορθή μέτρηση των δεικτών κατά την υλοποίηση των συγχρηματοδοτούμενων πράξεων, καθώς και την παρακολούθηση της προόδου επίτευξης των οροσήμων και στόχων των δεικτών των Προγραμμάτων.</a:t>
          </a:r>
        </a:p>
      </dsp:txBody>
      <dsp:txXfrm>
        <a:off x="0" y="1295726"/>
        <a:ext cx="20596373" cy="6334199"/>
      </dsp:txXfrm>
    </dsp:sp>
    <dsp:sp modelId="{284BE950-2515-40DC-BCE4-079936F7C07E}">
      <dsp:nvSpPr>
        <dsp:cNvPr id="0" name=""/>
        <dsp:cNvSpPr/>
      </dsp:nvSpPr>
      <dsp:spPr>
        <a:xfrm>
          <a:off x="0" y="7629926"/>
          <a:ext cx="20596373"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l-GR" sz="5100" kern="1200" dirty="0"/>
            <a:t>Επικαιροποίηση</a:t>
          </a:r>
        </a:p>
      </dsp:txBody>
      <dsp:txXfrm>
        <a:off x="59713" y="7689639"/>
        <a:ext cx="20476947" cy="1103809"/>
      </dsp:txXfrm>
    </dsp:sp>
    <dsp:sp modelId="{FE62C284-F0CF-43CC-BA89-D4BD2C2ED035}">
      <dsp:nvSpPr>
        <dsp:cNvPr id="0" name=""/>
        <dsp:cNvSpPr/>
      </dsp:nvSpPr>
      <dsp:spPr>
        <a:xfrm>
          <a:off x="0" y="8853161"/>
          <a:ext cx="20596373" cy="184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935"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l-GR" sz="4000" kern="1200" dirty="0"/>
            <a:t>Το Ενιαίο Σύστημα Παρακολούθησης Δεικτών έχει δυναμικό χαρακτήρα και δύναται να επικαιροποιείται και να εμπλουτίζεται κατά τη διάρκεια της προγραμματικής περιόδου 2021-2027.</a:t>
          </a:r>
        </a:p>
      </dsp:txBody>
      <dsp:txXfrm>
        <a:off x="0" y="8853161"/>
        <a:ext cx="20596373" cy="1847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6D4F8-583D-475F-BE2E-014D76CE0CB3}">
      <dsp:nvSpPr>
        <dsp:cNvPr id="0" name=""/>
        <dsp:cNvSpPr/>
      </dsp:nvSpPr>
      <dsp:spPr>
        <a:xfrm>
          <a:off x="-12184921" y="-1858378"/>
          <a:ext cx="14489884" cy="14489884"/>
        </a:xfrm>
        <a:prstGeom prst="blockArc">
          <a:avLst>
            <a:gd name="adj1" fmla="val 18900000"/>
            <a:gd name="adj2" fmla="val 2700000"/>
            <a:gd name="adj3" fmla="val 149"/>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017F4A-9AAB-459C-BB3F-B62888FE19FE}">
      <dsp:nvSpPr>
        <dsp:cNvPr id="0" name=""/>
        <dsp:cNvSpPr/>
      </dsp:nvSpPr>
      <dsp:spPr>
        <a:xfrm>
          <a:off x="1204882" y="828238"/>
          <a:ext cx="14793659" cy="165733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15512" tIns="127000" rIns="127000" bIns="127000" numCol="1" spcCol="1270" anchor="ctr" anchorCtr="0">
          <a:noAutofit/>
        </a:bodyPr>
        <a:lstStyle/>
        <a:p>
          <a:pPr marL="0" lvl="0" indent="0" algn="l" defTabSz="2222500">
            <a:lnSpc>
              <a:spcPct val="90000"/>
            </a:lnSpc>
            <a:spcBef>
              <a:spcPct val="0"/>
            </a:spcBef>
            <a:spcAft>
              <a:spcPct val="35000"/>
            </a:spcAft>
            <a:buNone/>
          </a:pPr>
          <a:r>
            <a:rPr lang="el-GR" sz="5000" kern="1200" dirty="0"/>
            <a:t>υποστηρίζει την ολοκληρωμένη παρακολούθηση δεικτών προγραμμάτων και δράσεων</a:t>
          </a:r>
        </a:p>
      </dsp:txBody>
      <dsp:txXfrm>
        <a:off x="1204882" y="828238"/>
        <a:ext cx="14793659" cy="1657338"/>
      </dsp:txXfrm>
    </dsp:sp>
    <dsp:sp modelId="{E437E203-C7EB-4325-BF39-4E6588BB0918}">
      <dsp:nvSpPr>
        <dsp:cNvPr id="0" name=""/>
        <dsp:cNvSpPr/>
      </dsp:nvSpPr>
      <dsp:spPr>
        <a:xfrm>
          <a:off x="169046" y="621070"/>
          <a:ext cx="2071672" cy="20716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AEBA4A-8DE7-4818-87C6-C0457581685F}">
      <dsp:nvSpPr>
        <dsp:cNvPr id="0" name=""/>
        <dsp:cNvSpPr/>
      </dsp:nvSpPr>
      <dsp:spPr>
        <a:xfrm>
          <a:off x="2155072" y="3314676"/>
          <a:ext cx="13843469" cy="165733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15512" tIns="127000" rIns="127000" bIns="127000" numCol="1" spcCol="1270" anchor="ctr" anchorCtr="0">
          <a:noAutofit/>
        </a:bodyPr>
        <a:lstStyle/>
        <a:p>
          <a:pPr marL="0" lvl="0" indent="0" algn="l" defTabSz="2222500">
            <a:lnSpc>
              <a:spcPct val="90000"/>
            </a:lnSpc>
            <a:spcBef>
              <a:spcPct val="0"/>
            </a:spcBef>
            <a:spcAft>
              <a:spcPct val="35000"/>
            </a:spcAft>
            <a:buNone/>
          </a:pPr>
          <a:r>
            <a:rPr lang="el-GR" sz="5000" kern="1200" dirty="0"/>
            <a:t>αποτελεί σύγχρονο εργαλείο συλλογής, αποθήκευσης και ανάλυσης δεδομένων</a:t>
          </a:r>
        </a:p>
      </dsp:txBody>
      <dsp:txXfrm>
        <a:off x="2155072" y="3314676"/>
        <a:ext cx="13843469" cy="1657338"/>
      </dsp:txXfrm>
    </dsp:sp>
    <dsp:sp modelId="{FFBF9D52-9A13-4A53-9705-17CD39A17FAE}">
      <dsp:nvSpPr>
        <dsp:cNvPr id="0" name=""/>
        <dsp:cNvSpPr/>
      </dsp:nvSpPr>
      <dsp:spPr>
        <a:xfrm>
          <a:off x="1119236" y="3107508"/>
          <a:ext cx="2071672" cy="20716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4D62098-2DEB-486C-9015-796EAEBDDDAB}">
      <dsp:nvSpPr>
        <dsp:cNvPr id="0" name=""/>
        <dsp:cNvSpPr/>
      </dsp:nvSpPr>
      <dsp:spPr>
        <a:xfrm>
          <a:off x="2155072" y="5801113"/>
          <a:ext cx="13843469" cy="165733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15512" tIns="127000" rIns="127000" bIns="127000" numCol="1" spcCol="1270" anchor="ctr" anchorCtr="0">
          <a:noAutofit/>
        </a:bodyPr>
        <a:lstStyle/>
        <a:p>
          <a:pPr marL="0" lvl="0" indent="0" algn="l" defTabSz="2222500">
            <a:lnSpc>
              <a:spcPct val="90000"/>
            </a:lnSpc>
            <a:spcBef>
              <a:spcPct val="0"/>
            </a:spcBef>
            <a:spcAft>
              <a:spcPct val="35000"/>
            </a:spcAft>
            <a:buNone/>
          </a:pPr>
          <a:r>
            <a:rPr lang="el-GR" sz="5000" kern="1200" dirty="0"/>
            <a:t>ενισχύει τη διαφάνεια και διευκολύνει τη λήψη τεκμηριωμένων αποφάσεων</a:t>
          </a:r>
        </a:p>
      </dsp:txBody>
      <dsp:txXfrm>
        <a:off x="2155072" y="5801113"/>
        <a:ext cx="13843469" cy="1657338"/>
      </dsp:txXfrm>
    </dsp:sp>
    <dsp:sp modelId="{28923347-A192-4F78-90E5-4C9B274A6714}">
      <dsp:nvSpPr>
        <dsp:cNvPr id="0" name=""/>
        <dsp:cNvSpPr/>
      </dsp:nvSpPr>
      <dsp:spPr>
        <a:xfrm>
          <a:off x="1119236" y="5593946"/>
          <a:ext cx="2071672" cy="20716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6B27D79-90FD-404A-8E41-55F68BAA1B19}">
      <dsp:nvSpPr>
        <dsp:cNvPr id="0" name=""/>
        <dsp:cNvSpPr/>
      </dsp:nvSpPr>
      <dsp:spPr>
        <a:xfrm>
          <a:off x="1204882" y="8287551"/>
          <a:ext cx="14793659" cy="165733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15512" tIns="127000" rIns="127000" bIns="127000" numCol="1" spcCol="1270" anchor="ctr" anchorCtr="0">
          <a:noAutofit/>
        </a:bodyPr>
        <a:lstStyle/>
        <a:p>
          <a:pPr marL="0" lvl="0" indent="0" algn="l" defTabSz="2222500">
            <a:lnSpc>
              <a:spcPct val="90000"/>
            </a:lnSpc>
            <a:spcBef>
              <a:spcPct val="0"/>
            </a:spcBef>
            <a:spcAft>
              <a:spcPct val="35000"/>
            </a:spcAft>
            <a:buNone/>
          </a:pPr>
          <a:r>
            <a:rPr lang="el-GR" sz="5000" kern="1200" dirty="0"/>
            <a:t>παρέχει πρόσβαση σε δείκτες, αναφορές και χρήσιμα έγγραφα για τη Δημόσια Διοίκηση</a:t>
          </a:r>
        </a:p>
      </dsp:txBody>
      <dsp:txXfrm>
        <a:off x="1204882" y="8287551"/>
        <a:ext cx="14793659" cy="1657338"/>
      </dsp:txXfrm>
    </dsp:sp>
    <dsp:sp modelId="{B18C1661-D826-42EC-A5F6-2A3E06FF848D}">
      <dsp:nvSpPr>
        <dsp:cNvPr id="0" name=""/>
        <dsp:cNvSpPr/>
      </dsp:nvSpPr>
      <dsp:spPr>
        <a:xfrm>
          <a:off x="169046" y="8080384"/>
          <a:ext cx="2071672" cy="20716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7734" cy="34162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98AD9037-ADD6-4B4E-B0BE-65A98C97321D}" type="datetimeFigureOut">
              <a:rPr lang="el-GR" smtClean="0"/>
              <a:t>9/5/2025</a:t>
            </a:fld>
            <a:endParaRPr lang="el-GR"/>
          </a:p>
        </p:txBody>
      </p:sp>
      <p:sp>
        <p:nvSpPr>
          <p:cNvPr id="4" name="Θέση υποσέλιδου 3"/>
          <p:cNvSpPr>
            <a:spLocks noGrp="1"/>
          </p:cNvSpPr>
          <p:nvPr>
            <p:ph type="ftr" sz="quarter" idx="2"/>
          </p:nvPr>
        </p:nvSpPr>
        <p:spPr>
          <a:xfrm>
            <a:off x="1" y="6467167"/>
            <a:ext cx="4307734" cy="341621"/>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ADA2B88F-A8E7-4061-917C-F69036FB0FF4}" type="slidenum">
              <a:rPr lang="el-GR" smtClean="0"/>
              <a:t>‹#›</a:t>
            </a:fld>
            <a:endParaRPr lang="el-GR"/>
          </a:p>
        </p:txBody>
      </p:sp>
    </p:spTree>
    <p:extLst>
      <p:ext uri="{BB962C8B-B14F-4D97-AF65-F5344CB8AC3E}">
        <p14:creationId xmlns:p14="http://schemas.microsoft.com/office/powerpoint/2010/main" val="4194381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7734" cy="34162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9438A0A8-42EA-4637-8209-5943B722DEC2}" type="datetimeFigureOut">
              <a:rPr lang="el-GR" smtClean="0"/>
              <a:t>9/5/2025</a:t>
            </a:fld>
            <a:endParaRPr lang="el-GR"/>
          </a:p>
        </p:txBody>
      </p:sp>
      <p:sp>
        <p:nvSpPr>
          <p:cNvPr id="4" name="Θέση εικόνας διαφάνειας 3"/>
          <p:cNvSpPr>
            <a:spLocks noGrp="1" noRot="1" noChangeAspect="1"/>
          </p:cNvSpPr>
          <p:nvPr>
            <p:ph type="sldImg" idx="2"/>
          </p:nvPr>
        </p:nvSpPr>
        <p:spPr>
          <a:xfrm>
            <a:off x="2940050" y="850900"/>
            <a:ext cx="4060825" cy="22987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4093" y="3276730"/>
            <a:ext cx="7952739" cy="268096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6467167"/>
            <a:ext cx="4307734" cy="341621"/>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F3B601D6-8AD7-472C-AFA3-9A4336EE3756}" type="slidenum">
              <a:rPr lang="el-GR" smtClean="0"/>
              <a:t>‹#›</a:t>
            </a:fld>
            <a:endParaRPr lang="el-GR"/>
          </a:p>
        </p:txBody>
      </p:sp>
    </p:spTree>
    <p:extLst>
      <p:ext uri="{BB962C8B-B14F-4D97-AF65-F5344CB8AC3E}">
        <p14:creationId xmlns:p14="http://schemas.microsoft.com/office/powerpoint/2010/main" val="35764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9/5/2025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75965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69627" y="914400"/>
            <a:ext cx="7817881" cy="3200400"/>
          </a:xfrm>
        </p:spPr>
        <p:txBody>
          <a:bodyPr anchor="b"/>
          <a:lstStyle>
            <a:lvl1pPr>
              <a:defRPr sz="6362"/>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0304961" y="1974851"/>
            <a:ext cx="12271266" cy="9747250"/>
          </a:xfr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669627" y="4114800"/>
            <a:ext cx="7817881" cy="7623176"/>
          </a:xfr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312B16-8557-4743-8EE6-3DDFEC79069C}"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30909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69627" y="914400"/>
            <a:ext cx="7817881" cy="3200400"/>
          </a:xfrm>
        </p:spPr>
        <p:txBody>
          <a:bodyPr anchor="b"/>
          <a:lstStyle>
            <a:lvl1pPr>
              <a:defRPr sz="6362"/>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304961" y="1974851"/>
            <a:ext cx="12271266" cy="9747250"/>
          </a:xfrm>
        </p:spPr>
        <p:txBody>
          <a:bodyPr anchor="t"/>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669627" y="4114800"/>
            <a:ext cx="7817881" cy="7623176"/>
          </a:xfr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312B16-8557-4743-8EE6-3DDFEC79069C}"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639061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79908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46420" y="730250"/>
            <a:ext cx="5226650" cy="1162367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666468" y="730250"/>
            <a:ext cx="15376957" cy="11623676"/>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599948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9/5/2025</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1666468" y="3651251"/>
            <a:ext cx="20906602" cy="870267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772727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4"/>
            <a:ext cx="24239538" cy="13658745"/>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4585" y="774311"/>
            <a:ext cx="6057117" cy="1353674"/>
          </a:xfrm>
          <a:prstGeom prst="rect">
            <a:avLst/>
          </a:prstGeom>
        </p:spPr>
      </p:pic>
    </p:spTree>
    <p:extLst>
      <p:ext uri="{BB962C8B-B14F-4D97-AF65-F5344CB8AC3E}">
        <p14:creationId xmlns:p14="http://schemas.microsoft.com/office/powerpoint/2010/main" val="1983610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710987BD-AF7D-A6BE-6D5B-397E990C4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145" y="3200400"/>
            <a:ext cx="5996015" cy="1340019"/>
          </a:xfrm>
          <a:prstGeom prst="rect">
            <a:avLst/>
          </a:prstGeom>
        </p:spPr>
      </p:pic>
    </p:spTree>
    <p:extLst>
      <p:ext uri="{BB962C8B-B14F-4D97-AF65-F5344CB8AC3E}">
        <p14:creationId xmlns:p14="http://schemas.microsoft.com/office/powerpoint/2010/main" val="2412081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normAutofit/>
          </a:bodyPr>
          <a:lstStyle>
            <a:lvl1pPr algn="ctr" defTabSz="1817964" rtl="0" eaLnBrk="1" latinLnBrk="0" hangingPunct="1">
              <a:lnSpc>
                <a:spcPct val="90000"/>
              </a:lnSpc>
              <a:spcBef>
                <a:spcPct val="0"/>
              </a:spcBef>
              <a:buNone/>
              <a:defRPr lang="el-GR" sz="8800" kern="1200" dirty="0">
                <a:solidFill>
                  <a:srgbClr val="19BEDE"/>
                </a:solidFill>
                <a:latin typeface="Trebuchet MS" panose="020B0603020202020204" pitchFamily="34" charset="0"/>
                <a:ea typeface="+mj-ea"/>
                <a:cs typeface="+mj-cs"/>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solidFill>
                  <a:srgbClr val="0D4F8C"/>
                </a:solidFill>
                <a:latin typeface="Trebuchet MS" panose="020B0603020202020204" pitchFamily="34" charset="0"/>
              </a:defRPr>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242408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4"/>
            <a:ext cx="24239538" cy="13658745"/>
          </a:xfrm>
          <a:prstGeom prst="rect">
            <a:avLst/>
          </a:prstGeom>
        </p:spPr>
      </p:pic>
      <p:pic>
        <p:nvPicPr>
          <p:cNvPr id="15" name="Εικόνα 14" descr="Εικόνα που περιέχει κείμενο&#10;&#10;Περιγραφή που δημιουργήθηκε αυτόματα">
            <a:extLst>
              <a:ext uri="{FF2B5EF4-FFF2-40B4-BE49-F238E27FC236}">
                <a16:creationId xmlns:a16="http://schemas.microsoft.com/office/drawing/2014/main" id="{32D203E0-A124-2F45-BA75-1400B82F4B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5266" y="1146630"/>
            <a:ext cx="5956300" cy="1358900"/>
          </a:xfrm>
          <a:prstGeom prst="rect">
            <a:avLst/>
          </a:prstGeom>
        </p:spPr>
      </p:pic>
    </p:spTree>
    <p:extLst>
      <p:ext uri="{BB962C8B-B14F-4D97-AF65-F5344CB8AC3E}">
        <p14:creationId xmlns:p14="http://schemas.microsoft.com/office/powerpoint/2010/main" val="3336045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1131800"/>
          </a:xfrm>
          <a:prstGeom prst="rect">
            <a:avLst/>
          </a:prstGeom>
        </p:spPr>
        <p:txBody>
          <a:bodyPr>
            <a:normAutofit/>
          </a:bodyPr>
          <a:lstStyle>
            <a:lvl1pPr>
              <a:defRPr sz="6000">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2576945"/>
            <a:ext cx="20906602" cy="9776981"/>
          </a:xfrm>
          <a:prstGeom prst="rect">
            <a:avLst/>
          </a:prstGeom>
        </p:spPr>
        <p:txBody>
          <a:bodyPr/>
          <a:lstStyle>
            <a:lvl1pPr>
              <a:defRPr sz="4800">
                <a:solidFill>
                  <a:srgbClr val="0D4F8C"/>
                </a:solidFill>
                <a:latin typeface="Trebuchet MS" panose="020B0603020202020204" pitchFamily="34" charset="0"/>
              </a:defRPr>
            </a:lvl1pPr>
            <a:lvl2pPr>
              <a:defRPr sz="4400">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1181092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latin typeface="Trebuchet MS" panose="020B0603020202020204" pitchFamily="34" charset="0"/>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dirty="0"/>
              <a:t>Στυλ κειμένου υποδείγματος</a:t>
            </a:r>
          </a:p>
        </p:txBody>
      </p:sp>
    </p:spTree>
    <p:extLst>
      <p:ext uri="{BB962C8B-B14F-4D97-AF65-F5344CB8AC3E}">
        <p14:creationId xmlns:p14="http://schemas.microsoft.com/office/powerpoint/2010/main" val="2033818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821363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3417126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1509624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910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921257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73315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775896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53525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15" name="Εικόνα 14" descr="Εικόνα που περιέχει κείμενο&#10;&#10;Περιγραφή που δημιουργήθηκε αυτόματα">
            <a:extLst>
              <a:ext uri="{FF2B5EF4-FFF2-40B4-BE49-F238E27FC236}">
                <a16:creationId xmlns:a16="http://schemas.microsoft.com/office/drawing/2014/main" id="{32D203E0-A124-2F45-BA75-1400B82F4B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1619" y="3599089"/>
            <a:ext cx="5956300" cy="1358900"/>
          </a:xfrm>
          <a:prstGeom prst="rect">
            <a:avLst/>
          </a:prstGeom>
        </p:spPr>
      </p:pic>
    </p:spTree>
    <p:extLst>
      <p:ext uri="{BB962C8B-B14F-4D97-AF65-F5344CB8AC3E}">
        <p14:creationId xmlns:p14="http://schemas.microsoft.com/office/powerpoint/2010/main" val="1476468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973099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312B16-8557-4743-8EE6-3DDFEC79069C}"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152918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300589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13129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85905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714295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254964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lstStyle>
            <a:lvl1pPr algn="ctr">
              <a:defRPr sz="11929"/>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3915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3651250"/>
            <a:ext cx="20906602"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val="41807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256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3.jpeg"/><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3.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4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1666468" y="12712703"/>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FA18AEA9-71C6-468C-BEB2-7FB1CAECB70F}" type="datetimeFigureOut">
              <a:rPr lang="el-GR" smtClean="0"/>
              <a:t>9/5/2025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9/5/2025</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7"/>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9/5/2025</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2"/>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066584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3770407227"/>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2CA584-3814-BAB7-C30E-3DE2C379A90F}"/>
              </a:ext>
            </a:extLst>
          </p:cNvPr>
          <p:cNvSpPr txBox="1"/>
          <p:nvPr/>
        </p:nvSpPr>
        <p:spPr>
          <a:xfrm>
            <a:off x="1488232" y="4342486"/>
            <a:ext cx="12120464" cy="1754326"/>
          </a:xfrm>
          <a:prstGeom prst="rect">
            <a:avLst/>
          </a:prstGeom>
          <a:noFill/>
        </p:spPr>
        <p:txBody>
          <a:bodyPr wrap="square">
            <a:spAutoFit/>
          </a:bodyPr>
          <a:lstStyle/>
          <a:p>
            <a:pPr marL="0" marR="0" lvl="0" indent="0" algn="l" defTabSz="1821805"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Ενιαίο Σύστημα Παρακολούθησης Δεικτών 2021-2027</a:t>
            </a:r>
          </a:p>
        </p:txBody>
      </p:sp>
    </p:spTree>
    <p:extLst>
      <p:ext uri="{BB962C8B-B14F-4D97-AF65-F5344CB8AC3E}">
        <p14:creationId xmlns:p14="http://schemas.microsoft.com/office/powerpoint/2010/main" val="50119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436953"/>
            <a:ext cx="20906602" cy="1046791"/>
          </a:xfrm>
        </p:spPr>
        <p:txBody>
          <a:bodyPr>
            <a:noAutofit/>
          </a:bodyPr>
          <a:lstStyle/>
          <a:p>
            <a:r>
              <a:rPr lang="el-GR" sz="5400" b="1" u="sng" kern="0" dirty="0">
                <a:solidFill>
                  <a:srgbClr val="00BDDE"/>
                </a:solidFill>
                <a:uFill>
                  <a:solidFill>
                    <a:srgbClr val="92D050"/>
                  </a:solidFill>
                </a:uFill>
                <a:latin typeface="Trebuchet MS" panose="020B0603020202020204" pitchFamily="34" charset="0"/>
                <a:cs typeface="Calibri"/>
              </a:rPr>
              <a:t>Ενιαίο Σύστημα Παρακολούθησης Δεικτών 2021-2027</a:t>
            </a:r>
            <a:endParaRPr lang="el-GR" sz="5400" u="sng" dirty="0">
              <a:latin typeface="Trebuchet MS" panose="020B0603020202020204" pitchFamily="34" charset="0"/>
            </a:endParaRPr>
          </a:p>
        </p:txBody>
      </p:sp>
      <p:graphicFrame>
        <p:nvGraphicFramePr>
          <p:cNvPr id="4" name="Diagram 3">
            <a:extLst>
              <a:ext uri="{FF2B5EF4-FFF2-40B4-BE49-F238E27FC236}">
                <a16:creationId xmlns:a16="http://schemas.microsoft.com/office/drawing/2014/main" id="{2B30316A-EAEF-5D87-8F67-128599A0C0BF}"/>
              </a:ext>
            </a:extLst>
          </p:cNvPr>
          <p:cNvGraphicFramePr/>
          <p:nvPr>
            <p:extLst>
              <p:ext uri="{D42A27DB-BD31-4B8C-83A1-F6EECF244321}">
                <p14:modId xmlns:p14="http://schemas.microsoft.com/office/powerpoint/2010/main" val="829976126"/>
              </p:ext>
            </p:extLst>
          </p:nvPr>
        </p:nvGraphicFramePr>
        <p:xfrm>
          <a:off x="1666468" y="1483744"/>
          <a:ext cx="20596373" cy="1077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37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A181-1039-7A0B-7DB3-16F3D06DFF7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DA9456D-7722-D7B0-3C20-DD1B257D7460}"/>
              </a:ext>
            </a:extLst>
          </p:cNvPr>
          <p:cNvSpPr>
            <a:spLocks noGrp="1"/>
          </p:cNvSpPr>
          <p:nvPr>
            <p:ph type="title"/>
          </p:nvPr>
        </p:nvSpPr>
        <p:spPr>
          <a:xfrm>
            <a:off x="1666468" y="436953"/>
            <a:ext cx="20906602" cy="1046791"/>
          </a:xfrm>
        </p:spPr>
        <p:txBody>
          <a:bodyPr>
            <a:noAutofit/>
          </a:bodyPr>
          <a:lstStyle/>
          <a:p>
            <a:r>
              <a:rPr lang="el-GR" sz="5400" b="1" u="sng" kern="0" dirty="0">
                <a:solidFill>
                  <a:srgbClr val="00BDDE"/>
                </a:solidFill>
                <a:uFill>
                  <a:solidFill>
                    <a:srgbClr val="92D050"/>
                  </a:solidFill>
                </a:uFill>
                <a:latin typeface="Trebuchet MS" panose="020B0603020202020204" pitchFamily="34" charset="0"/>
                <a:cs typeface="Calibri"/>
              </a:rPr>
              <a:t>Ενιαίο Σύστημα Παρακολούθησης Δεικτών 2021-2027</a:t>
            </a:r>
            <a:endParaRPr lang="el-GR" sz="5400" u="sng"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87CABD4C-6D78-02C4-E06D-FACC07521040}"/>
              </a:ext>
            </a:extLst>
          </p:cNvPr>
          <p:cNvGraphicFramePr/>
          <p:nvPr>
            <p:extLst>
              <p:ext uri="{D42A27DB-BD31-4B8C-83A1-F6EECF244321}">
                <p14:modId xmlns:p14="http://schemas.microsoft.com/office/powerpoint/2010/main" val="2408837104"/>
              </p:ext>
            </p:extLst>
          </p:nvPr>
        </p:nvGraphicFramePr>
        <p:xfrm>
          <a:off x="1666468" y="1483744"/>
          <a:ext cx="20596373" cy="1077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00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4BDB-0486-9B92-4807-C9DBBD17B58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9BCF113-0C3D-7CF3-F2FC-11149316FE5B}"/>
              </a:ext>
            </a:extLst>
          </p:cNvPr>
          <p:cNvSpPr>
            <a:spLocks noGrp="1"/>
          </p:cNvSpPr>
          <p:nvPr>
            <p:ph type="title"/>
          </p:nvPr>
        </p:nvSpPr>
        <p:spPr>
          <a:xfrm>
            <a:off x="1666468" y="436953"/>
            <a:ext cx="20906602" cy="1046791"/>
          </a:xfrm>
        </p:spPr>
        <p:txBody>
          <a:bodyPr>
            <a:noAutofit/>
          </a:bodyPr>
          <a:lstStyle/>
          <a:p>
            <a:r>
              <a:rPr lang="el-GR" sz="4800" b="1" u="sng" kern="0" dirty="0">
                <a:solidFill>
                  <a:srgbClr val="00BDDE"/>
                </a:solidFill>
                <a:uFill>
                  <a:solidFill>
                    <a:srgbClr val="92D050"/>
                  </a:solidFill>
                </a:uFill>
                <a:latin typeface="Trebuchet MS" panose="020B0603020202020204" pitchFamily="34" charset="0"/>
                <a:cs typeface="Calibri"/>
              </a:rPr>
              <a:t>Πλατφόρμα Ενιαίου Συστήματος Παρακολούθησης Δεικτών 2021-2027</a:t>
            </a:r>
            <a:endParaRPr lang="el-GR" sz="4800" u="sng"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6655A64E-529D-FA35-6DEA-891F617D0893}"/>
              </a:ext>
            </a:extLst>
          </p:cNvPr>
          <p:cNvGraphicFramePr/>
          <p:nvPr>
            <p:extLst>
              <p:ext uri="{D42A27DB-BD31-4B8C-83A1-F6EECF244321}">
                <p14:modId xmlns:p14="http://schemas.microsoft.com/office/powerpoint/2010/main" val="4017573045"/>
              </p:ext>
            </p:extLst>
          </p:nvPr>
        </p:nvGraphicFramePr>
        <p:xfrm>
          <a:off x="4039923" y="1471436"/>
          <a:ext cx="16159692" cy="1077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9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3F8D91-D5D0-8E30-50DE-B25A7D43AD17}"/>
              </a:ext>
            </a:extLst>
          </p:cNvPr>
          <p:cNvSpPr>
            <a:spLocks noGrp="1"/>
          </p:cNvSpPr>
          <p:nvPr>
            <p:ph type="title"/>
          </p:nvPr>
        </p:nvSpPr>
        <p:spPr>
          <a:xfrm>
            <a:off x="471631" y="438720"/>
            <a:ext cx="5106936" cy="1272209"/>
          </a:xfrm>
        </p:spPr>
        <p:txBody>
          <a:bodyPr vert="horz" lIns="91440" tIns="45720" rIns="91440" bIns="45720" rtlCol="0" anchor="ctr">
            <a:noAutofit/>
          </a:bodyPr>
          <a:lstStyle/>
          <a:p>
            <a:r>
              <a:rPr lang="el-GR" sz="4000" b="1" u="sng" kern="0" dirty="0">
                <a:solidFill>
                  <a:srgbClr val="00BDDE"/>
                </a:solidFill>
                <a:uFill>
                  <a:solidFill>
                    <a:srgbClr val="92D050"/>
                  </a:solidFill>
                </a:uFill>
                <a:latin typeface="Trebuchet MS" panose="020B0603020202020204" pitchFamily="34" charset="0"/>
                <a:cs typeface="Calibri"/>
              </a:rPr>
              <a:t>Αρχική Σελίδα</a:t>
            </a:r>
          </a:p>
        </p:txBody>
      </p:sp>
      <p:sp>
        <p:nvSpPr>
          <p:cNvPr id="16" name="Text Placeholder 3">
            <a:extLst>
              <a:ext uri="{FF2B5EF4-FFF2-40B4-BE49-F238E27FC236}">
                <a16:creationId xmlns:a16="http://schemas.microsoft.com/office/drawing/2014/main" id="{5FE9CC0F-9FDA-130B-F0DC-99E623AED77E}"/>
              </a:ext>
            </a:extLst>
          </p:cNvPr>
          <p:cNvSpPr>
            <a:spLocks noGrp="1"/>
          </p:cNvSpPr>
          <p:nvPr>
            <p:ph type="body" sz="half" idx="2"/>
          </p:nvPr>
        </p:nvSpPr>
        <p:spPr>
          <a:xfrm>
            <a:off x="471631" y="2718070"/>
            <a:ext cx="4975204" cy="7623176"/>
          </a:xfrm>
        </p:spPr>
        <p:txBody>
          <a:bodyPr>
            <a:normAutofit/>
          </a:bodyPr>
          <a:lstStyle/>
          <a:p>
            <a:pPr marL="457200" indent="-457200">
              <a:buFont typeface="Arial" panose="020B0604020202020204" pitchFamily="34" charset="0"/>
              <a:buChar char="•"/>
            </a:pPr>
            <a:r>
              <a:rPr lang="en-US" sz="2800" b="1" dirty="0"/>
              <a:t>📊 </a:t>
            </a:r>
            <a:r>
              <a:rPr lang="el-GR" sz="2800" b="1" dirty="0"/>
              <a:t>Δείκτες</a:t>
            </a:r>
          </a:p>
          <a:p>
            <a:pPr marL="457200" indent="-457200">
              <a:buFont typeface="Arial" panose="020B0604020202020204" pitchFamily="34" charset="0"/>
              <a:buChar char="•"/>
            </a:pPr>
            <a:r>
              <a:rPr lang="en-US" sz="2800" b="1" dirty="0"/>
              <a:t>💬 </a:t>
            </a:r>
            <a:r>
              <a:rPr lang="el-GR" sz="2800" b="1" dirty="0"/>
              <a:t>Συχνές Ερωτήσεις – Απαντήσεις</a:t>
            </a:r>
          </a:p>
          <a:p>
            <a:pPr marL="457200" indent="-457200">
              <a:buFont typeface="Arial" panose="020B0604020202020204" pitchFamily="34" charset="0"/>
              <a:buChar char="•"/>
            </a:pPr>
            <a:r>
              <a:rPr lang="en-US" sz="2800" b="1" dirty="0"/>
              <a:t>📂 </a:t>
            </a:r>
            <a:r>
              <a:rPr lang="el-GR" sz="2800" b="1" dirty="0"/>
              <a:t>Χρήσιμα Έγγραφα</a:t>
            </a:r>
          </a:p>
          <a:p>
            <a:pPr marL="457200" indent="-457200">
              <a:buFont typeface="Arial" panose="020B0604020202020204" pitchFamily="34" charset="0"/>
              <a:buChar char="•"/>
            </a:pPr>
            <a:r>
              <a:rPr lang="en-US" sz="2800" b="1" dirty="0"/>
              <a:t>📈 </a:t>
            </a:r>
            <a:r>
              <a:rPr lang="el-GR" sz="2800" b="1" dirty="0"/>
              <a:t>Αναφορές</a:t>
            </a:r>
          </a:p>
          <a:p>
            <a:pPr marL="457200" indent="-457200">
              <a:buFont typeface="Arial" panose="020B0604020202020204" pitchFamily="34" charset="0"/>
              <a:buChar char="•"/>
            </a:pPr>
            <a:r>
              <a:rPr lang="en-US" sz="2800" b="1" dirty="0"/>
              <a:t>✉️ </a:t>
            </a:r>
            <a:r>
              <a:rPr lang="el-GR" sz="2800" b="1" dirty="0"/>
              <a:t>Επικοινωνία</a:t>
            </a:r>
          </a:p>
          <a:p>
            <a:pPr marL="457200" indent="-457200">
              <a:buFont typeface="Arial" panose="020B0604020202020204" pitchFamily="34" charset="0"/>
              <a:buChar char="•"/>
            </a:pPr>
            <a:r>
              <a:rPr lang="en-US" sz="2800" b="1" dirty="0"/>
              <a:t>📄 </a:t>
            </a:r>
            <a:r>
              <a:rPr lang="el-GR" sz="2800" b="1" dirty="0"/>
              <a:t>Οδηγίες Χρήσης</a:t>
            </a:r>
            <a:endParaRPr lang="en-US" sz="2800" b="1" dirty="0"/>
          </a:p>
        </p:txBody>
      </p:sp>
      <p:sp>
        <p:nvSpPr>
          <p:cNvPr id="6" name="TextBox 5">
            <a:extLst>
              <a:ext uri="{FF2B5EF4-FFF2-40B4-BE49-F238E27FC236}">
                <a16:creationId xmlns:a16="http://schemas.microsoft.com/office/drawing/2014/main" id="{27E6410F-820B-85FC-3B78-88AA94773DEA}"/>
              </a:ext>
            </a:extLst>
          </p:cNvPr>
          <p:cNvSpPr txBox="1"/>
          <p:nvPr/>
        </p:nvSpPr>
        <p:spPr>
          <a:xfrm>
            <a:off x="1669627" y="4114800"/>
            <a:ext cx="7817881" cy="7623176"/>
          </a:xfrm>
          <a:prstGeom prst="rect">
            <a:avLst/>
          </a:prstGeom>
        </p:spPr>
        <p:txBody>
          <a:bodyPr vert="horz" lIns="91440" tIns="45720" rIns="91440" bIns="45720" rtlCol="0">
            <a:normAutofit/>
          </a:bodyPr>
          <a:lstStyle/>
          <a:p>
            <a:pPr defTabSz="1818010">
              <a:lnSpc>
                <a:spcPct val="90000"/>
              </a:lnSpc>
              <a:spcBef>
                <a:spcPts val="1988"/>
              </a:spcBef>
            </a:pPr>
            <a:endParaRPr lang="el-GR" sz="3181" kern="1200" dirty="0">
              <a:latin typeface="+mn-lt"/>
              <a:ea typeface="+mn-ea"/>
              <a:cs typeface="+mn-cs"/>
            </a:endParaRPr>
          </a:p>
        </p:txBody>
      </p:sp>
      <p:pic>
        <p:nvPicPr>
          <p:cNvPr id="8" name="Picture 7">
            <a:extLst>
              <a:ext uri="{FF2B5EF4-FFF2-40B4-BE49-F238E27FC236}">
                <a16:creationId xmlns:a16="http://schemas.microsoft.com/office/drawing/2014/main" id="{EAEDD63E-2062-B64A-25F4-339311DC3E11}"/>
              </a:ext>
            </a:extLst>
          </p:cNvPr>
          <p:cNvPicPr>
            <a:picLocks noChangeAspect="1"/>
          </p:cNvPicPr>
          <p:nvPr/>
        </p:nvPicPr>
        <p:blipFill>
          <a:blip r:embed="rId2"/>
          <a:stretch>
            <a:fillRect/>
          </a:stretch>
        </p:blipFill>
        <p:spPr>
          <a:xfrm>
            <a:off x="5446835" y="1978024"/>
            <a:ext cx="18610393" cy="8856753"/>
          </a:xfrm>
          <a:prstGeom prst="rect">
            <a:avLst/>
          </a:prstGeom>
        </p:spPr>
      </p:pic>
    </p:spTree>
    <p:extLst>
      <p:ext uri="{BB962C8B-B14F-4D97-AF65-F5344CB8AC3E}">
        <p14:creationId xmlns:p14="http://schemas.microsoft.com/office/powerpoint/2010/main" val="49446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FC18-9363-FC73-3498-6B73954342F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D832AE2-928E-1ACB-2F1F-515C4CB9B1F6}"/>
              </a:ext>
            </a:extLst>
          </p:cNvPr>
          <p:cNvSpPr>
            <a:spLocks noGrp="1"/>
          </p:cNvSpPr>
          <p:nvPr>
            <p:ph type="title"/>
          </p:nvPr>
        </p:nvSpPr>
        <p:spPr>
          <a:xfrm>
            <a:off x="471631" y="456448"/>
            <a:ext cx="5106936" cy="1272209"/>
          </a:xfrm>
        </p:spPr>
        <p:txBody>
          <a:bodyPr vert="horz" lIns="91440" tIns="45720" rIns="91440" bIns="45720" rtlCol="0" anchor="ctr">
            <a:noAutofit/>
          </a:bodyPr>
          <a:lstStyle/>
          <a:p>
            <a:r>
              <a:rPr lang="el-GR" sz="4000" b="1" u="sng" kern="0" dirty="0">
                <a:solidFill>
                  <a:srgbClr val="00BDDE"/>
                </a:solidFill>
                <a:uFill>
                  <a:solidFill>
                    <a:srgbClr val="92D050"/>
                  </a:solidFill>
                </a:uFill>
                <a:latin typeface="Trebuchet MS" panose="020B0603020202020204" pitchFamily="34" charset="0"/>
                <a:cs typeface="Calibri"/>
              </a:rPr>
              <a:t>Δείκτες</a:t>
            </a:r>
          </a:p>
        </p:txBody>
      </p:sp>
      <p:sp>
        <p:nvSpPr>
          <p:cNvPr id="16" name="Text Placeholder 3">
            <a:extLst>
              <a:ext uri="{FF2B5EF4-FFF2-40B4-BE49-F238E27FC236}">
                <a16:creationId xmlns:a16="http://schemas.microsoft.com/office/drawing/2014/main" id="{A9EE4F1E-81E7-067B-8275-00EB5AA66AD8}"/>
              </a:ext>
            </a:extLst>
          </p:cNvPr>
          <p:cNvSpPr>
            <a:spLocks noGrp="1"/>
          </p:cNvSpPr>
          <p:nvPr>
            <p:ph type="body" sz="half" idx="2"/>
          </p:nvPr>
        </p:nvSpPr>
        <p:spPr>
          <a:xfrm>
            <a:off x="304079" y="2771600"/>
            <a:ext cx="5106936" cy="7623176"/>
          </a:xfrm>
        </p:spPr>
        <p:txBody>
          <a:bodyPr>
            <a:normAutofit fontScale="70000" lnSpcReduction="20000"/>
          </a:bodyPr>
          <a:lstStyle/>
          <a:p>
            <a:pPr>
              <a:lnSpc>
                <a:spcPct val="120000"/>
              </a:lnSpc>
              <a:spcAft>
                <a:spcPts val="1800"/>
              </a:spcAft>
            </a:pPr>
            <a:r>
              <a:rPr lang="el-GR" sz="4000" b="1" dirty="0"/>
              <a:t>Δυνατότητες Φιλτραρίσματος και Προβολής Δεδομένων</a:t>
            </a:r>
          </a:p>
          <a:p>
            <a:pPr marL="457200" indent="-457200">
              <a:buFont typeface="Arial" panose="020B0604020202020204" pitchFamily="34" charset="0"/>
              <a:buChar char="•"/>
            </a:pPr>
            <a:r>
              <a:rPr lang="el-GR" dirty="0"/>
              <a:t>Η πλατφόρμα παρέχει τη δυνατότητα χρήσης συνδυαστικών φίλτρων για την ευκολότερη αναζήτηση και ομαδοποίηση των δεικτών, με βάση:</a:t>
            </a:r>
          </a:p>
          <a:p>
            <a:pPr marL="457200" indent="-457200">
              <a:buFont typeface="Arial" panose="020B0604020202020204" pitchFamily="34" charset="0"/>
              <a:buChar char="•"/>
            </a:pPr>
            <a:r>
              <a:rPr lang="el-GR" dirty="0"/>
              <a:t>Ταμείο</a:t>
            </a:r>
          </a:p>
          <a:p>
            <a:pPr marL="457200" indent="-457200">
              <a:buFont typeface="Arial" panose="020B0604020202020204" pitchFamily="34" charset="0"/>
              <a:buChar char="•"/>
            </a:pPr>
            <a:r>
              <a:rPr lang="el-GR" dirty="0"/>
              <a:t>Στόχο Πολιτικής</a:t>
            </a:r>
          </a:p>
          <a:p>
            <a:pPr marL="457200" indent="-457200">
              <a:buFont typeface="Arial" panose="020B0604020202020204" pitchFamily="34" charset="0"/>
              <a:buChar char="•"/>
            </a:pPr>
            <a:r>
              <a:rPr lang="el-GR" dirty="0"/>
              <a:t>Ειδικό Στόχο</a:t>
            </a:r>
          </a:p>
          <a:p>
            <a:pPr marL="457200" indent="-457200">
              <a:buFont typeface="Arial" panose="020B0604020202020204" pitchFamily="34" charset="0"/>
              <a:buChar char="•"/>
            </a:pPr>
            <a:r>
              <a:rPr lang="el-GR" dirty="0"/>
              <a:t>Κατηγορία Δείκτη</a:t>
            </a:r>
          </a:p>
          <a:p>
            <a:pPr marL="457200" indent="-457200">
              <a:buFont typeface="Arial" panose="020B0604020202020204" pitchFamily="34" charset="0"/>
              <a:buChar char="•"/>
            </a:pPr>
            <a:r>
              <a:rPr lang="el-GR" dirty="0"/>
              <a:t>Τύπο Δείκτη (εισροών / αποτελεσμάτων)</a:t>
            </a:r>
          </a:p>
          <a:p>
            <a:pPr marL="457200" indent="-457200">
              <a:buFont typeface="Arial" panose="020B0604020202020204" pitchFamily="34" charset="0"/>
              <a:buChar char="•"/>
            </a:pPr>
            <a:r>
              <a:rPr lang="el-GR" dirty="0"/>
              <a:t>Δείκτες με * (ειδικής σημασίας ή προτεραιότητας)</a:t>
            </a:r>
          </a:p>
          <a:p>
            <a:endParaRPr lang="el-GR" dirty="0"/>
          </a:p>
          <a:p>
            <a:r>
              <a:rPr lang="el-GR" dirty="0"/>
              <a:t>Επιπλέον, υποστηρίζεται προβολή Δελτίων Ταυτότητας για κάθε δείκτη.</a:t>
            </a:r>
          </a:p>
        </p:txBody>
      </p:sp>
      <p:pic>
        <p:nvPicPr>
          <p:cNvPr id="7" name="Picture 6">
            <a:extLst>
              <a:ext uri="{FF2B5EF4-FFF2-40B4-BE49-F238E27FC236}">
                <a16:creationId xmlns:a16="http://schemas.microsoft.com/office/drawing/2014/main" id="{09DDCBA3-7FCA-B2C8-4B97-071E79A0253A}"/>
              </a:ext>
            </a:extLst>
          </p:cNvPr>
          <p:cNvPicPr>
            <a:picLocks noChangeAspect="1"/>
          </p:cNvPicPr>
          <p:nvPr/>
        </p:nvPicPr>
        <p:blipFill>
          <a:blip r:embed="rId2"/>
          <a:stretch>
            <a:fillRect/>
          </a:stretch>
        </p:blipFill>
        <p:spPr>
          <a:xfrm>
            <a:off x="5578567" y="1590259"/>
            <a:ext cx="17985710" cy="8202170"/>
          </a:xfrm>
          <a:prstGeom prst="rect">
            <a:avLst/>
          </a:prstGeom>
        </p:spPr>
      </p:pic>
      <p:pic>
        <p:nvPicPr>
          <p:cNvPr id="9" name="Picture 8">
            <a:extLst>
              <a:ext uri="{FF2B5EF4-FFF2-40B4-BE49-F238E27FC236}">
                <a16:creationId xmlns:a16="http://schemas.microsoft.com/office/drawing/2014/main" id="{28CA4F81-A406-38A2-D2EA-DA426D05F5B9}"/>
              </a:ext>
            </a:extLst>
          </p:cNvPr>
          <p:cNvPicPr>
            <a:picLocks noChangeAspect="1"/>
          </p:cNvPicPr>
          <p:nvPr/>
        </p:nvPicPr>
        <p:blipFill>
          <a:blip r:embed="rId3"/>
          <a:stretch>
            <a:fillRect/>
          </a:stretch>
        </p:blipFill>
        <p:spPr>
          <a:xfrm>
            <a:off x="12589053" y="10811833"/>
            <a:ext cx="6965448" cy="2256050"/>
          </a:xfrm>
          <a:prstGeom prst="rect">
            <a:avLst/>
          </a:prstGeom>
        </p:spPr>
      </p:pic>
      <p:pic>
        <p:nvPicPr>
          <p:cNvPr id="12" name="Picture 11">
            <a:extLst>
              <a:ext uri="{FF2B5EF4-FFF2-40B4-BE49-F238E27FC236}">
                <a16:creationId xmlns:a16="http://schemas.microsoft.com/office/drawing/2014/main" id="{95BF0C3D-ED69-30F4-FBB8-8F4499CD3AC8}"/>
              </a:ext>
            </a:extLst>
          </p:cNvPr>
          <p:cNvPicPr>
            <a:picLocks noChangeAspect="1"/>
          </p:cNvPicPr>
          <p:nvPr/>
        </p:nvPicPr>
        <p:blipFill>
          <a:blip r:embed="rId4"/>
          <a:stretch>
            <a:fillRect/>
          </a:stretch>
        </p:blipFill>
        <p:spPr>
          <a:xfrm>
            <a:off x="6744866" y="11381616"/>
            <a:ext cx="2038635" cy="876422"/>
          </a:xfrm>
          <a:prstGeom prst="rect">
            <a:avLst/>
          </a:prstGeom>
        </p:spPr>
      </p:pic>
      <p:sp>
        <p:nvSpPr>
          <p:cNvPr id="13" name="Rectangle 12">
            <a:extLst>
              <a:ext uri="{FF2B5EF4-FFF2-40B4-BE49-F238E27FC236}">
                <a16:creationId xmlns:a16="http://schemas.microsoft.com/office/drawing/2014/main" id="{50B591F1-3CA4-9F0D-55B4-47ACBC01A86F}"/>
              </a:ext>
            </a:extLst>
          </p:cNvPr>
          <p:cNvSpPr/>
          <p:nvPr/>
        </p:nvSpPr>
        <p:spPr>
          <a:xfrm>
            <a:off x="5847241" y="10517239"/>
            <a:ext cx="14114284" cy="2605177"/>
          </a:xfrm>
          <a:prstGeom prst="rect">
            <a:avLst/>
          </a:prstGeom>
          <a:noFill/>
          <a:ln w="9525"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Arrow: Right 13">
            <a:extLst>
              <a:ext uri="{FF2B5EF4-FFF2-40B4-BE49-F238E27FC236}">
                <a16:creationId xmlns:a16="http://schemas.microsoft.com/office/drawing/2014/main" id="{770FE24D-EBA3-AB6B-5F53-93C01A9C07B3}"/>
              </a:ext>
            </a:extLst>
          </p:cNvPr>
          <p:cNvSpPr/>
          <p:nvPr/>
        </p:nvSpPr>
        <p:spPr>
          <a:xfrm>
            <a:off x="10332215" y="11617106"/>
            <a:ext cx="1248716" cy="405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0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D51B-0515-AD20-D8B9-34A2342E8E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7AFB302-36E7-A85E-3496-2E26345B92DB}"/>
              </a:ext>
            </a:extLst>
          </p:cNvPr>
          <p:cNvSpPr txBox="1"/>
          <p:nvPr/>
        </p:nvSpPr>
        <p:spPr>
          <a:xfrm>
            <a:off x="1669627" y="4114800"/>
            <a:ext cx="7817881" cy="7623176"/>
          </a:xfrm>
          <a:prstGeom prst="rect">
            <a:avLst/>
          </a:prstGeom>
        </p:spPr>
        <p:txBody>
          <a:bodyPr vert="horz" lIns="91440" tIns="45720" rIns="91440" bIns="45720" rtlCol="0">
            <a:normAutofit/>
          </a:bodyPr>
          <a:lstStyle/>
          <a:p>
            <a:pPr defTabSz="1818010">
              <a:lnSpc>
                <a:spcPct val="90000"/>
              </a:lnSpc>
              <a:spcBef>
                <a:spcPts val="1988"/>
              </a:spcBef>
            </a:pPr>
            <a:endParaRPr lang="el-GR" sz="3181" kern="1200" dirty="0">
              <a:latin typeface="+mn-lt"/>
              <a:ea typeface="+mn-ea"/>
              <a:cs typeface="+mn-cs"/>
            </a:endParaRPr>
          </a:p>
        </p:txBody>
      </p:sp>
      <p:pic>
        <p:nvPicPr>
          <p:cNvPr id="3" name="Picture 2">
            <a:extLst>
              <a:ext uri="{FF2B5EF4-FFF2-40B4-BE49-F238E27FC236}">
                <a16:creationId xmlns:a16="http://schemas.microsoft.com/office/drawing/2014/main" id="{B720819B-C51C-E2A1-99F1-BD723F58385F}"/>
              </a:ext>
            </a:extLst>
          </p:cNvPr>
          <p:cNvPicPr>
            <a:picLocks noChangeAspect="1"/>
          </p:cNvPicPr>
          <p:nvPr/>
        </p:nvPicPr>
        <p:blipFill>
          <a:blip r:embed="rId2"/>
          <a:stretch>
            <a:fillRect/>
          </a:stretch>
        </p:blipFill>
        <p:spPr>
          <a:xfrm>
            <a:off x="5778229" y="1978024"/>
            <a:ext cx="17947605" cy="8602275"/>
          </a:xfrm>
          <a:prstGeom prst="rect">
            <a:avLst/>
          </a:prstGeom>
        </p:spPr>
      </p:pic>
      <p:sp>
        <p:nvSpPr>
          <p:cNvPr id="4" name="Text Placeholder 3">
            <a:extLst>
              <a:ext uri="{FF2B5EF4-FFF2-40B4-BE49-F238E27FC236}">
                <a16:creationId xmlns:a16="http://schemas.microsoft.com/office/drawing/2014/main" id="{C9305416-6E79-F145-DB73-A538AF50BDE4}"/>
              </a:ext>
            </a:extLst>
          </p:cNvPr>
          <p:cNvSpPr>
            <a:spLocks noGrp="1"/>
          </p:cNvSpPr>
          <p:nvPr>
            <p:ph type="body" sz="half" idx="2"/>
          </p:nvPr>
        </p:nvSpPr>
        <p:spPr>
          <a:xfrm>
            <a:off x="200562" y="2683565"/>
            <a:ext cx="5106936" cy="7623176"/>
          </a:xfrm>
        </p:spPr>
        <p:txBody>
          <a:bodyPr>
            <a:normAutofit/>
          </a:bodyPr>
          <a:lstStyle/>
          <a:p>
            <a:r>
              <a:rPr lang="el-GR" sz="2800" b="1" dirty="0"/>
              <a:t>Δυνατότητα Φιλτραρίσματος Πηγής</a:t>
            </a:r>
          </a:p>
          <a:p>
            <a:pPr marL="457200" indent="-457200">
              <a:buFont typeface="Arial" panose="020B0604020202020204" pitchFamily="34" charset="0"/>
              <a:buChar char="•"/>
            </a:pPr>
            <a:r>
              <a:rPr lang="en-US" sz="2200" dirty="0"/>
              <a:t>HELPDESK</a:t>
            </a:r>
            <a:endParaRPr lang="el-GR" sz="2200" dirty="0"/>
          </a:p>
          <a:p>
            <a:pPr marL="457200" indent="-457200">
              <a:buFont typeface="Arial" panose="020B0604020202020204" pitchFamily="34" charset="0"/>
              <a:buChar char="•"/>
            </a:pPr>
            <a:r>
              <a:rPr lang="en-US" sz="2200" dirty="0"/>
              <a:t>EMAIL</a:t>
            </a:r>
            <a:endParaRPr lang="el-GR" sz="2200" dirty="0"/>
          </a:p>
          <a:p>
            <a:pPr marL="457200" indent="-457200">
              <a:buFont typeface="Arial" panose="020B0604020202020204" pitchFamily="34" charset="0"/>
              <a:buChar char="•"/>
            </a:pPr>
            <a:r>
              <a:rPr lang="el-GR" sz="2200" dirty="0"/>
              <a:t>Αρχείο </a:t>
            </a:r>
            <a:r>
              <a:rPr lang="en-US" sz="2200" dirty="0"/>
              <a:t>PDF Regio Wiki</a:t>
            </a:r>
          </a:p>
          <a:p>
            <a:pPr marL="457200" indent="-457200">
              <a:buFont typeface="Arial" panose="020B0604020202020204" pitchFamily="34" charset="0"/>
              <a:buChar char="•"/>
            </a:pPr>
            <a:r>
              <a:rPr lang="el-GR" sz="2200" dirty="0"/>
              <a:t>Ανακατεύθυνση </a:t>
            </a:r>
            <a:r>
              <a:rPr lang="en-US" sz="2200" dirty="0"/>
              <a:t>SFC</a:t>
            </a:r>
            <a:endParaRPr lang="el-GR" sz="2200" dirty="0"/>
          </a:p>
          <a:p>
            <a:r>
              <a:rPr lang="el-GR" sz="2800" b="1" dirty="0"/>
              <a:t>Αναζήτηση, Φιλτράρισμα με βάση τις ακόλουθες στήλες </a:t>
            </a:r>
            <a:r>
              <a:rPr lang="el-GR" dirty="0"/>
              <a:t> </a:t>
            </a:r>
          </a:p>
          <a:p>
            <a:pPr marL="457200" indent="-457200">
              <a:buFont typeface="Arial" panose="020B0604020202020204" pitchFamily="34" charset="0"/>
              <a:buChar char="•"/>
            </a:pPr>
            <a:r>
              <a:rPr lang="el-GR" sz="2200" dirty="0"/>
              <a:t>Στόχος Πολιτικής</a:t>
            </a:r>
          </a:p>
          <a:p>
            <a:pPr marL="457200" indent="-457200">
              <a:buFont typeface="Arial" panose="020B0604020202020204" pitchFamily="34" charset="0"/>
              <a:buChar char="•"/>
            </a:pPr>
            <a:r>
              <a:rPr lang="el-GR" sz="2200" dirty="0"/>
              <a:t>Ειδικός Στόχος</a:t>
            </a:r>
          </a:p>
          <a:p>
            <a:pPr marL="457200" indent="-457200">
              <a:buFont typeface="Arial" panose="020B0604020202020204" pitchFamily="34" charset="0"/>
              <a:buChar char="•"/>
            </a:pPr>
            <a:r>
              <a:rPr lang="el-GR" sz="2200" dirty="0"/>
              <a:t>Δείκτες</a:t>
            </a:r>
          </a:p>
          <a:p>
            <a:pPr marL="457200" indent="-457200">
              <a:buFont typeface="Arial" panose="020B0604020202020204" pitchFamily="34" charset="0"/>
              <a:buChar char="•"/>
            </a:pPr>
            <a:r>
              <a:rPr lang="el-GR" sz="2200" dirty="0"/>
              <a:t>Κατηγορία Δείκτη</a:t>
            </a:r>
          </a:p>
          <a:p>
            <a:pPr marL="457200" indent="-457200">
              <a:buFont typeface="Arial" panose="020B0604020202020204" pitchFamily="34" charset="0"/>
              <a:buChar char="•"/>
            </a:pPr>
            <a:r>
              <a:rPr lang="el-GR" sz="2200" dirty="0"/>
              <a:t>Κατηγορία Θέματος</a:t>
            </a:r>
          </a:p>
          <a:p>
            <a:endParaRPr lang="el-GR" dirty="0"/>
          </a:p>
        </p:txBody>
      </p:sp>
      <p:pic>
        <p:nvPicPr>
          <p:cNvPr id="8" name="Picture 7">
            <a:extLst>
              <a:ext uri="{FF2B5EF4-FFF2-40B4-BE49-F238E27FC236}">
                <a16:creationId xmlns:a16="http://schemas.microsoft.com/office/drawing/2014/main" id="{8655B8B5-28D5-C7ED-B770-726B910E4DF2}"/>
              </a:ext>
            </a:extLst>
          </p:cNvPr>
          <p:cNvPicPr>
            <a:picLocks noChangeAspect="1"/>
          </p:cNvPicPr>
          <p:nvPr/>
        </p:nvPicPr>
        <p:blipFill>
          <a:blip r:embed="rId3"/>
          <a:stretch>
            <a:fillRect/>
          </a:stretch>
        </p:blipFill>
        <p:spPr>
          <a:xfrm>
            <a:off x="12398685" y="11028531"/>
            <a:ext cx="6562175" cy="2262266"/>
          </a:xfrm>
          <a:prstGeom prst="rect">
            <a:avLst/>
          </a:prstGeom>
        </p:spPr>
      </p:pic>
      <p:pic>
        <p:nvPicPr>
          <p:cNvPr id="10" name="Picture 9">
            <a:extLst>
              <a:ext uri="{FF2B5EF4-FFF2-40B4-BE49-F238E27FC236}">
                <a16:creationId xmlns:a16="http://schemas.microsoft.com/office/drawing/2014/main" id="{CDA4173A-7CE5-A448-11A1-9A0C13DC2D83}"/>
              </a:ext>
            </a:extLst>
          </p:cNvPr>
          <p:cNvPicPr>
            <a:picLocks noChangeAspect="1"/>
          </p:cNvPicPr>
          <p:nvPr/>
        </p:nvPicPr>
        <p:blipFill>
          <a:blip r:embed="rId4"/>
          <a:stretch>
            <a:fillRect/>
          </a:stretch>
        </p:blipFill>
        <p:spPr>
          <a:xfrm>
            <a:off x="6785862" y="11402038"/>
            <a:ext cx="2524477" cy="1505160"/>
          </a:xfrm>
          <a:prstGeom prst="rect">
            <a:avLst/>
          </a:prstGeom>
        </p:spPr>
      </p:pic>
      <p:sp>
        <p:nvSpPr>
          <p:cNvPr id="12" name="Arrow: Right 11">
            <a:extLst>
              <a:ext uri="{FF2B5EF4-FFF2-40B4-BE49-F238E27FC236}">
                <a16:creationId xmlns:a16="http://schemas.microsoft.com/office/drawing/2014/main" id="{062F3D12-E977-85B8-EDEC-07BFC656B8B5}"/>
              </a:ext>
            </a:extLst>
          </p:cNvPr>
          <p:cNvSpPr/>
          <p:nvPr/>
        </p:nvSpPr>
        <p:spPr>
          <a:xfrm>
            <a:off x="10230154" y="11951897"/>
            <a:ext cx="1248716" cy="405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749A32-BC9A-D4A1-95DC-9467458D736A}"/>
              </a:ext>
            </a:extLst>
          </p:cNvPr>
          <p:cNvSpPr/>
          <p:nvPr/>
        </p:nvSpPr>
        <p:spPr>
          <a:xfrm>
            <a:off x="5778229" y="10817525"/>
            <a:ext cx="14114284" cy="2605177"/>
          </a:xfrm>
          <a:prstGeom prst="rect">
            <a:avLst/>
          </a:prstGeom>
          <a:noFill/>
          <a:ln w="9525"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Title 1">
            <a:extLst>
              <a:ext uri="{FF2B5EF4-FFF2-40B4-BE49-F238E27FC236}">
                <a16:creationId xmlns:a16="http://schemas.microsoft.com/office/drawing/2014/main" id="{E7892852-22B0-09B7-39B0-876BF0746DD8}"/>
              </a:ext>
            </a:extLst>
          </p:cNvPr>
          <p:cNvSpPr txBox="1">
            <a:spLocks/>
          </p:cNvSpPr>
          <p:nvPr/>
        </p:nvSpPr>
        <p:spPr>
          <a:xfrm>
            <a:off x="471630" y="456448"/>
            <a:ext cx="7817881" cy="1272209"/>
          </a:xfrm>
          <a:prstGeom prst="rect">
            <a:avLst/>
          </a:prstGeom>
        </p:spPr>
        <p:txBody>
          <a:bodyPr vert="horz" lIns="91440" tIns="45720" rIns="91440" bIns="45720" rtlCol="0" anchor="ctr">
            <a:noAutofit/>
          </a:bodyPr>
          <a:lstStyle>
            <a:lvl1pPr defTabSz="1818010">
              <a:lnSpc>
                <a:spcPct val="90000"/>
              </a:lnSpc>
              <a:spcBef>
                <a:spcPct val="0"/>
              </a:spcBef>
              <a:buNone/>
              <a:defRPr sz="4800" b="1" u="sng" kern="0">
                <a:solidFill>
                  <a:srgbClr val="00BDDE"/>
                </a:solidFill>
                <a:uFill>
                  <a:solidFill>
                    <a:srgbClr val="92D050"/>
                  </a:solidFill>
                </a:uFill>
                <a:latin typeface="Trebuchet MS" panose="020B0603020202020204" pitchFamily="34" charset="0"/>
                <a:ea typeface="+mj-ea"/>
                <a:cs typeface="Calibri"/>
              </a:defRPr>
            </a:lvl1pPr>
          </a:lstStyle>
          <a:p>
            <a:r>
              <a:rPr lang="el-GR" sz="4000" dirty="0"/>
              <a:t>Συχνές Ερωτήσεις – Απαντήσεις</a:t>
            </a:r>
          </a:p>
        </p:txBody>
      </p:sp>
    </p:spTree>
    <p:extLst>
      <p:ext uri="{BB962C8B-B14F-4D97-AF65-F5344CB8AC3E}">
        <p14:creationId xmlns:p14="http://schemas.microsoft.com/office/powerpoint/2010/main" val="318882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F592-21B5-44F5-090E-8A62702D416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0885293-4A3B-833B-25D2-0C668122BC3C}"/>
              </a:ext>
            </a:extLst>
          </p:cNvPr>
          <p:cNvSpPr txBox="1"/>
          <p:nvPr/>
        </p:nvSpPr>
        <p:spPr>
          <a:xfrm>
            <a:off x="1669627" y="4114800"/>
            <a:ext cx="7817881" cy="7623176"/>
          </a:xfrm>
          <a:prstGeom prst="rect">
            <a:avLst/>
          </a:prstGeom>
        </p:spPr>
        <p:txBody>
          <a:bodyPr vert="horz" lIns="91440" tIns="45720" rIns="91440" bIns="45720" rtlCol="0">
            <a:normAutofit/>
          </a:bodyPr>
          <a:lstStyle/>
          <a:p>
            <a:pPr defTabSz="1818010">
              <a:lnSpc>
                <a:spcPct val="90000"/>
              </a:lnSpc>
              <a:spcBef>
                <a:spcPts val="1988"/>
              </a:spcBef>
            </a:pPr>
            <a:endParaRPr lang="el-GR" sz="3181" kern="1200" dirty="0">
              <a:latin typeface="+mn-lt"/>
              <a:ea typeface="+mn-ea"/>
              <a:cs typeface="+mn-cs"/>
            </a:endParaRPr>
          </a:p>
        </p:txBody>
      </p:sp>
      <p:sp>
        <p:nvSpPr>
          <p:cNvPr id="4" name="Text Placeholder 3">
            <a:extLst>
              <a:ext uri="{FF2B5EF4-FFF2-40B4-BE49-F238E27FC236}">
                <a16:creationId xmlns:a16="http://schemas.microsoft.com/office/drawing/2014/main" id="{0637C827-A9A8-06DB-5E84-42A634D9F6CD}"/>
              </a:ext>
            </a:extLst>
          </p:cNvPr>
          <p:cNvSpPr>
            <a:spLocks noGrp="1"/>
          </p:cNvSpPr>
          <p:nvPr>
            <p:ph type="body" sz="half" idx="2"/>
          </p:nvPr>
        </p:nvSpPr>
        <p:spPr>
          <a:xfrm>
            <a:off x="200562" y="2683565"/>
            <a:ext cx="5106936" cy="7623176"/>
          </a:xfrm>
        </p:spPr>
        <p:txBody>
          <a:bodyPr>
            <a:normAutofit/>
          </a:bodyPr>
          <a:lstStyle/>
          <a:p>
            <a:r>
              <a:rPr lang="el-GR" sz="2800" b="1" dirty="0"/>
              <a:t>Δυνατότητα Αναζήτησης</a:t>
            </a:r>
          </a:p>
          <a:p>
            <a:r>
              <a:rPr lang="el-GR" sz="2800" b="1" dirty="0"/>
              <a:t>Δυνατότητα Προεπισκόπησης στα αρχεία </a:t>
            </a:r>
            <a:r>
              <a:rPr lang="en-US" sz="2800" b="1" dirty="0"/>
              <a:t>PDF</a:t>
            </a:r>
            <a:endParaRPr lang="el-GR" sz="2800" b="1" dirty="0"/>
          </a:p>
          <a:p>
            <a:endParaRPr lang="el-GR" dirty="0"/>
          </a:p>
        </p:txBody>
      </p:sp>
      <p:pic>
        <p:nvPicPr>
          <p:cNvPr id="5" name="Picture 4">
            <a:extLst>
              <a:ext uri="{FF2B5EF4-FFF2-40B4-BE49-F238E27FC236}">
                <a16:creationId xmlns:a16="http://schemas.microsoft.com/office/drawing/2014/main" id="{F1666C62-CAA6-0453-4B18-828712615066}"/>
              </a:ext>
            </a:extLst>
          </p:cNvPr>
          <p:cNvPicPr>
            <a:picLocks noChangeAspect="1"/>
          </p:cNvPicPr>
          <p:nvPr/>
        </p:nvPicPr>
        <p:blipFill>
          <a:blip r:embed="rId2"/>
          <a:stretch>
            <a:fillRect/>
          </a:stretch>
        </p:blipFill>
        <p:spPr>
          <a:xfrm>
            <a:off x="5849677" y="1849543"/>
            <a:ext cx="17804710" cy="8611802"/>
          </a:xfrm>
          <a:prstGeom prst="rect">
            <a:avLst/>
          </a:prstGeom>
        </p:spPr>
      </p:pic>
      <p:sp>
        <p:nvSpPr>
          <p:cNvPr id="7" name="Title 1">
            <a:extLst>
              <a:ext uri="{FF2B5EF4-FFF2-40B4-BE49-F238E27FC236}">
                <a16:creationId xmlns:a16="http://schemas.microsoft.com/office/drawing/2014/main" id="{B0FB2455-E683-3735-8EC9-F9290678B3A2}"/>
              </a:ext>
            </a:extLst>
          </p:cNvPr>
          <p:cNvSpPr txBox="1">
            <a:spLocks/>
          </p:cNvSpPr>
          <p:nvPr/>
        </p:nvSpPr>
        <p:spPr>
          <a:xfrm>
            <a:off x="471630" y="456448"/>
            <a:ext cx="7817881" cy="1272209"/>
          </a:xfrm>
          <a:prstGeom prst="rect">
            <a:avLst/>
          </a:prstGeom>
        </p:spPr>
        <p:txBody>
          <a:bodyPr vert="horz" lIns="91440" tIns="45720" rIns="91440" bIns="45720" rtlCol="0" anchor="ctr">
            <a:noAutofit/>
          </a:bodyPr>
          <a:lstStyle>
            <a:lvl1pPr defTabSz="1818010">
              <a:lnSpc>
                <a:spcPct val="90000"/>
              </a:lnSpc>
              <a:spcBef>
                <a:spcPct val="0"/>
              </a:spcBef>
              <a:buNone/>
              <a:defRPr sz="4800" b="1" u="sng" kern="0">
                <a:solidFill>
                  <a:srgbClr val="00BDDE"/>
                </a:solidFill>
                <a:uFill>
                  <a:solidFill>
                    <a:srgbClr val="92D050"/>
                  </a:solidFill>
                </a:uFill>
                <a:latin typeface="Trebuchet MS" panose="020B0603020202020204" pitchFamily="34" charset="0"/>
                <a:ea typeface="+mj-ea"/>
                <a:cs typeface="Calibri"/>
              </a:defRPr>
            </a:lvl1pPr>
          </a:lstStyle>
          <a:p>
            <a:r>
              <a:rPr lang="el-GR" sz="4000" dirty="0"/>
              <a:t>Χρήσιμα Έγγραφα</a:t>
            </a:r>
          </a:p>
        </p:txBody>
      </p:sp>
    </p:spTree>
    <p:extLst>
      <p:ext uri="{BB962C8B-B14F-4D97-AF65-F5344CB8AC3E}">
        <p14:creationId xmlns:p14="http://schemas.microsoft.com/office/powerpoint/2010/main" val="1623715157"/>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13916</TotalTime>
  <Words>401</Words>
  <Application>Microsoft Office PowerPoint</Application>
  <PresentationFormat>Custom</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vt:i4>
      </vt:variant>
    </vt:vector>
  </HeadingPairs>
  <TitlesOfParts>
    <vt:vector size="17" baseType="lpstr">
      <vt:lpstr>Arial</vt:lpstr>
      <vt:lpstr>Calibri</vt:lpstr>
      <vt:lpstr>Calibri Light</vt:lpstr>
      <vt:lpstr>Trebuchet MS</vt:lpstr>
      <vt:lpstr>Προσαρμοσμένη σχεδίαση</vt:lpstr>
      <vt:lpstr>1_Προσαρμοσμένη σχεδίαση</vt:lpstr>
      <vt:lpstr>base</vt:lpstr>
      <vt:lpstr>1_base</vt:lpstr>
      <vt:lpstr>2_Προσαρμοσμένη σχεδίαση</vt:lpstr>
      <vt:lpstr>PowerPoint Presentation</vt:lpstr>
      <vt:lpstr>Ενιαίο Σύστημα Παρακολούθησης Δεικτών 2021-2027</vt:lpstr>
      <vt:lpstr>Ενιαίο Σύστημα Παρακολούθησης Δεικτών 2021-2027</vt:lpstr>
      <vt:lpstr>Πλατφόρμα Ενιαίου Συστήματος Παρακολούθησης Δεικτών 2021-2027</vt:lpstr>
      <vt:lpstr>Αρχική Σελίδα</vt:lpstr>
      <vt:lpstr>Δείκτες</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Βασίλης Παπαδόπουλος</cp:lastModifiedBy>
  <cp:revision>555</cp:revision>
  <cp:lastPrinted>2023-11-28T09:31:35Z</cp:lastPrinted>
  <dcterms:created xsi:type="dcterms:W3CDTF">2022-06-03T15:25:51Z</dcterms:created>
  <dcterms:modified xsi:type="dcterms:W3CDTF">2025-05-09T15:49:21Z</dcterms:modified>
</cp:coreProperties>
</file>