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5" r:id="rId5"/>
    <p:sldMasterId id="2147483703" r:id="rId6"/>
  </p:sldMasterIdLst>
  <p:notesMasterIdLst>
    <p:notesMasterId r:id="rId23"/>
  </p:notesMasterIdLst>
  <p:sldIdLst>
    <p:sldId id="260" r:id="rId7"/>
    <p:sldId id="318" r:id="rId8"/>
    <p:sldId id="342" r:id="rId9"/>
    <p:sldId id="343" r:id="rId10"/>
    <p:sldId id="344" r:id="rId11"/>
    <p:sldId id="313" r:id="rId12"/>
    <p:sldId id="326" r:id="rId13"/>
    <p:sldId id="350" r:id="rId14"/>
    <p:sldId id="347" r:id="rId15"/>
    <p:sldId id="349" r:id="rId16"/>
    <p:sldId id="345" r:id="rId17"/>
    <p:sldId id="336" r:id="rId18"/>
    <p:sldId id="355" r:id="rId19"/>
    <p:sldId id="356" r:id="rId20"/>
    <p:sldId id="357" r:id="rId21"/>
    <p:sldId id="359" r:id="rId22"/>
  </p:sldIdLst>
  <p:sldSz cx="12192000" cy="6858000"/>
  <p:notesSz cx="6797675" cy="9928225"/>
  <p:defaultTextStyle>
    <a:defPPr>
      <a:defRPr lang="el-GR"/>
    </a:defPPr>
    <a:lvl1pPr marL="0" algn="l" defTabSz="914351" rtl="0" eaLnBrk="1" latinLnBrk="0" hangingPunct="1">
      <a:defRPr sz="1800" kern="1200">
        <a:solidFill>
          <a:schemeClr val="tx1"/>
        </a:solidFill>
        <a:latin typeface="+mn-lt"/>
        <a:ea typeface="+mn-ea"/>
        <a:cs typeface="+mn-cs"/>
      </a:defRPr>
    </a:lvl1pPr>
    <a:lvl2pPr marL="457175" algn="l" defTabSz="914351" rtl="0" eaLnBrk="1" latinLnBrk="0" hangingPunct="1">
      <a:defRPr sz="1800" kern="1200">
        <a:solidFill>
          <a:schemeClr val="tx1"/>
        </a:solidFill>
        <a:latin typeface="+mn-lt"/>
        <a:ea typeface="+mn-ea"/>
        <a:cs typeface="+mn-cs"/>
      </a:defRPr>
    </a:lvl2pPr>
    <a:lvl3pPr marL="914351" algn="l" defTabSz="914351" rtl="0" eaLnBrk="1" latinLnBrk="0" hangingPunct="1">
      <a:defRPr sz="1800" kern="1200">
        <a:solidFill>
          <a:schemeClr val="tx1"/>
        </a:solidFill>
        <a:latin typeface="+mn-lt"/>
        <a:ea typeface="+mn-ea"/>
        <a:cs typeface="+mn-cs"/>
      </a:defRPr>
    </a:lvl3pPr>
    <a:lvl4pPr marL="1371526" algn="l" defTabSz="914351" rtl="0" eaLnBrk="1" latinLnBrk="0" hangingPunct="1">
      <a:defRPr sz="1800" kern="1200">
        <a:solidFill>
          <a:schemeClr val="tx1"/>
        </a:solidFill>
        <a:latin typeface="+mn-lt"/>
        <a:ea typeface="+mn-ea"/>
        <a:cs typeface="+mn-cs"/>
      </a:defRPr>
    </a:lvl4pPr>
    <a:lvl5pPr marL="1828701" algn="l" defTabSz="914351" rtl="0" eaLnBrk="1" latinLnBrk="0" hangingPunct="1">
      <a:defRPr sz="1800" kern="1200">
        <a:solidFill>
          <a:schemeClr val="tx1"/>
        </a:solidFill>
        <a:latin typeface="+mn-lt"/>
        <a:ea typeface="+mn-ea"/>
        <a:cs typeface="+mn-cs"/>
      </a:defRPr>
    </a:lvl5pPr>
    <a:lvl6pPr marL="2285877" algn="l" defTabSz="914351" rtl="0" eaLnBrk="1" latinLnBrk="0" hangingPunct="1">
      <a:defRPr sz="1800" kern="1200">
        <a:solidFill>
          <a:schemeClr val="tx1"/>
        </a:solidFill>
        <a:latin typeface="+mn-lt"/>
        <a:ea typeface="+mn-ea"/>
        <a:cs typeface="+mn-cs"/>
      </a:defRPr>
    </a:lvl6pPr>
    <a:lvl7pPr marL="2743052" algn="l" defTabSz="914351" rtl="0" eaLnBrk="1" latinLnBrk="0" hangingPunct="1">
      <a:defRPr sz="1800" kern="1200">
        <a:solidFill>
          <a:schemeClr val="tx1"/>
        </a:solidFill>
        <a:latin typeface="+mn-lt"/>
        <a:ea typeface="+mn-ea"/>
        <a:cs typeface="+mn-cs"/>
      </a:defRPr>
    </a:lvl7pPr>
    <a:lvl8pPr marL="3200228" algn="l" defTabSz="914351" rtl="0" eaLnBrk="1" latinLnBrk="0" hangingPunct="1">
      <a:defRPr sz="1800" kern="1200">
        <a:solidFill>
          <a:schemeClr val="tx1"/>
        </a:solidFill>
        <a:latin typeface="+mn-lt"/>
        <a:ea typeface="+mn-ea"/>
        <a:cs typeface="+mn-cs"/>
      </a:defRPr>
    </a:lvl8pPr>
    <a:lvl9pPr marL="3657403" algn="l" defTabSz="91435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3" clrIdx="0">
    <p:extLst>
      <p:ext uri="{19B8F6BF-5375-455C-9EA6-DF929625EA0E}">
        <p15:presenceInfo xmlns:p15="http://schemas.microsoft.com/office/powerpoint/2012/main" userI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BEDE"/>
    <a:srgbClr val="0D4F8C"/>
    <a:srgbClr val="79CA4C"/>
    <a:srgbClr val="3399FF"/>
    <a:srgbClr val="2AB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Στυλ με θέμα 2 - Έμφαση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Στυλ με θέμα 2 - Έμφαση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Στυλ με θέμα 2 - Έμφαση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Στυλ με θέμα 2 - Έμφαση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Φωτεινό στυλ 2 - Έμφαση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Φωτεινό στυλ 2 - Έμφαση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Φωτεινό στυλ 2 - Έμφαση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Μεσαίο στυλ 4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4660"/>
  </p:normalViewPr>
  <p:slideViewPr>
    <p:cSldViewPr snapToGrid="0">
      <p:cViewPr varScale="1">
        <p:scale>
          <a:sx n="102" d="100"/>
          <a:sy n="102" d="100"/>
        </p:scale>
        <p:origin x="1080" y="102"/>
      </p:cViewPr>
      <p:guideLst/>
    </p:cSldViewPr>
  </p:slideViewPr>
  <p:notesTextViewPr>
    <p:cViewPr>
      <p:scale>
        <a:sx n="1" d="1"/>
        <a:sy n="1" d="1"/>
      </p:scale>
      <p:origin x="0" y="0"/>
    </p:cViewPr>
  </p:notesTextViewPr>
  <p:notesViewPr>
    <p:cSldViewPr snapToGrid="0">
      <p:cViewPr varScale="1">
        <p:scale>
          <a:sx n="130" d="100"/>
          <a:sy n="130" d="100"/>
        </p:scale>
        <p:origin x="41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B4C89-250E-42B9-AD5E-48EA55CD8F9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l-GR"/>
        </a:p>
      </dgm:t>
    </dgm:pt>
    <dgm:pt modelId="{36CA0B7B-F112-4D73-AB58-1618CA4E2A90}">
      <dgm:prSet phldrT="[Κείμενο]" custT="1"/>
      <dgm:spPr/>
      <dgm:t>
        <a:bodyPr/>
        <a:lstStyle/>
        <a:p>
          <a:pPr>
            <a:buNone/>
          </a:pPr>
          <a:r>
            <a:rPr lang="el-GR" sz="2400" b="1" dirty="0"/>
            <a:t>ΟΧΕ Εγνατία </a:t>
          </a:r>
        </a:p>
      </dgm:t>
    </dgm:pt>
    <dgm:pt modelId="{D2BAA032-C8B1-4364-96EC-1172B1E852E9}" type="parTrans" cxnId="{C4251CF2-D0FA-4213-87EB-96D932FB964A}">
      <dgm:prSet/>
      <dgm:spPr/>
      <dgm:t>
        <a:bodyPr/>
        <a:lstStyle/>
        <a:p>
          <a:endParaRPr lang="el-GR"/>
        </a:p>
      </dgm:t>
    </dgm:pt>
    <dgm:pt modelId="{C9D74EFF-0801-4B03-B061-AC27F1D13142}" type="sibTrans" cxnId="{C4251CF2-D0FA-4213-87EB-96D932FB964A}">
      <dgm:prSet/>
      <dgm:spPr/>
      <dgm:t>
        <a:bodyPr/>
        <a:lstStyle/>
        <a:p>
          <a:endParaRPr lang="el-GR"/>
        </a:p>
      </dgm:t>
    </dgm:pt>
    <dgm:pt modelId="{9AB8A0EE-C08A-4775-868A-68E2D5F1E946}">
      <dgm:prSet phldrT="[Κείμενο]" custT="1"/>
      <dgm:spPr/>
      <dgm:t>
        <a:bodyPr/>
        <a:lstStyle/>
        <a:p>
          <a:pPr>
            <a:buFont typeface="Arial" panose="020B0604020202020204" pitchFamily="34" charset="0"/>
            <a:buChar char="•"/>
          </a:pPr>
          <a:r>
            <a:rPr lang="el-GR" sz="1600" dirty="0"/>
            <a:t>Αποκατάσταση Τεμένους Βαγιαζήτ.</a:t>
          </a:r>
        </a:p>
      </dgm:t>
    </dgm:pt>
    <dgm:pt modelId="{9763F010-F675-44D4-B7B5-2A94FA90357E}" type="parTrans" cxnId="{5208B846-F917-462A-B62D-B3CF29BFFBF4}">
      <dgm:prSet/>
      <dgm:spPr/>
      <dgm:t>
        <a:bodyPr/>
        <a:lstStyle/>
        <a:p>
          <a:endParaRPr lang="el-GR"/>
        </a:p>
      </dgm:t>
    </dgm:pt>
    <dgm:pt modelId="{E34CCA49-E888-4EF8-8529-3177D2F335AD}" type="sibTrans" cxnId="{5208B846-F917-462A-B62D-B3CF29BFFBF4}">
      <dgm:prSet/>
      <dgm:spPr/>
      <dgm:t>
        <a:bodyPr/>
        <a:lstStyle/>
        <a:p>
          <a:endParaRPr lang="el-GR"/>
        </a:p>
      </dgm:t>
    </dgm:pt>
    <dgm:pt modelId="{E57DCB6B-A3E3-435D-9ADE-C8F6467210ED}">
      <dgm:prSet phldrT="[Κείμενο]" custT="1"/>
      <dgm:spPr/>
      <dgm:t>
        <a:bodyPr/>
        <a:lstStyle/>
        <a:p>
          <a:pPr>
            <a:buNone/>
          </a:pPr>
          <a:r>
            <a:rPr lang="el-GR" sz="1800" b="1" dirty="0"/>
            <a:t>ΟΧΕ </a:t>
          </a:r>
          <a:r>
            <a:rPr lang="el-GR" sz="2000" b="1" dirty="0"/>
            <a:t>Ροδόπης</a:t>
          </a:r>
        </a:p>
      </dgm:t>
    </dgm:pt>
    <dgm:pt modelId="{3B3205DD-781C-4A5A-97F9-B30D16940F85}" type="parTrans" cxnId="{74651DC1-8B84-41FF-AB07-6525DC8481C3}">
      <dgm:prSet/>
      <dgm:spPr/>
      <dgm:t>
        <a:bodyPr/>
        <a:lstStyle/>
        <a:p>
          <a:endParaRPr lang="el-GR"/>
        </a:p>
      </dgm:t>
    </dgm:pt>
    <dgm:pt modelId="{7415C289-8BB5-4186-87CD-ED19F219401F}" type="sibTrans" cxnId="{74651DC1-8B84-41FF-AB07-6525DC8481C3}">
      <dgm:prSet/>
      <dgm:spPr/>
      <dgm:t>
        <a:bodyPr/>
        <a:lstStyle/>
        <a:p>
          <a:endParaRPr lang="el-GR"/>
        </a:p>
      </dgm:t>
    </dgm:pt>
    <dgm:pt modelId="{794FBED7-D371-4BD8-AEE7-D8203CA17C81}">
      <dgm:prSet phldrT="[Κείμενο]" custT="1"/>
      <dgm:spPr/>
      <dgm:t>
        <a:bodyPr/>
        <a:lstStyle/>
        <a:p>
          <a:pPr>
            <a:buNone/>
          </a:pPr>
          <a:r>
            <a:rPr lang="el-GR" sz="1800" b="1" dirty="0"/>
            <a:t>Έβρος</a:t>
          </a:r>
        </a:p>
      </dgm:t>
    </dgm:pt>
    <dgm:pt modelId="{3A9075EC-DD48-41B5-B911-E58781B6E098}" type="parTrans" cxnId="{1B41230A-419C-4DEC-A3A7-E77AEA011A70}">
      <dgm:prSet/>
      <dgm:spPr/>
      <dgm:t>
        <a:bodyPr/>
        <a:lstStyle/>
        <a:p>
          <a:endParaRPr lang="el-GR"/>
        </a:p>
      </dgm:t>
    </dgm:pt>
    <dgm:pt modelId="{1F39B618-EFF8-46D5-B71D-378863681812}" type="sibTrans" cxnId="{1B41230A-419C-4DEC-A3A7-E77AEA011A70}">
      <dgm:prSet/>
      <dgm:spPr/>
      <dgm:t>
        <a:bodyPr/>
        <a:lstStyle/>
        <a:p>
          <a:endParaRPr lang="el-GR"/>
        </a:p>
      </dgm:t>
    </dgm:pt>
    <dgm:pt modelId="{EB26280D-1093-45CE-8F7F-BE359E664632}">
      <dgm:prSet phldrT="[Κείμενο]" custT="1"/>
      <dgm:spPr/>
      <dgm:t>
        <a:bodyPr/>
        <a:lstStyle/>
        <a:p>
          <a:pPr>
            <a:buFont typeface="Arial" panose="020B0604020202020204" pitchFamily="34" charset="0"/>
            <a:buChar char="•"/>
          </a:pPr>
          <a:r>
            <a:rPr lang="el-GR" sz="1800" dirty="0"/>
            <a:t>Δημιουργία δικτύου μονοπατιών Δήμου Διδυμοτείχου - </a:t>
          </a:r>
          <a:r>
            <a:rPr lang="el-GR" sz="1800" dirty="0" err="1"/>
            <a:t>Σουφλίου</a:t>
          </a:r>
          <a:r>
            <a:rPr lang="el-GR" sz="1800" dirty="0"/>
            <a:t> – Ορεστιάδας</a:t>
          </a:r>
        </a:p>
      </dgm:t>
    </dgm:pt>
    <dgm:pt modelId="{DF571ABB-94B0-453A-B380-7094E77043E0}" type="parTrans" cxnId="{EB00E6D2-4925-4F70-8E17-A2BC9A00D15A}">
      <dgm:prSet/>
      <dgm:spPr/>
      <dgm:t>
        <a:bodyPr/>
        <a:lstStyle/>
        <a:p>
          <a:endParaRPr lang="el-GR"/>
        </a:p>
      </dgm:t>
    </dgm:pt>
    <dgm:pt modelId="{DDADF2D7-5EBF-491F-B6CB-05DF3FE5A637}" type="sibTrans" cxnId="{EB00E6D2-4925-4F70-8E17-A2BC9A00D15A}">
      <dgm:prSet/>
      <dgm:spPr/>
      <dgm:t>
        <a:bodyPr/>
        <a:lstStyle/>
        <a:p>
          <a:endParaRPr lang="el-GR"/>
        </a:p>
      </dgm:t>
    </dgm:pt>
    <dgm:pt modelId="{CABCF409-7F2C-4B7F-9307-51E5B9F57C8D}">
      <dgm:prSet custT="1"/>
      <dgm:spPr/>
      <dgm:t>
        <a:bodyPr/>
        <a:lstStyle/>
        <a:p>
          <a:pPr>
            <a:buFont typeface="Arial" panose="020B0604020202020204" pitchFamily="34" charset="0"/>
            <a:buChar char="•"/>
          </a:pPr>
          <a:r>
            <a:rPr lang="el-GR" sz="1600" dirty="0"/>
            <a:t>Υποδομές στον </a:t>
          </a:r>
        </a:p>
      </dgm:t>
    </dgm:pt>
    <dgm:pt modelId="{A5FC25C7-26E5-47DB-BD77-76F5CBFAB8EB}" type="parTrans" cxnId="{D4FDC820-5AD1-4325-8A01-973052D955EB}">
      <dgm:prSet/>
      <dgm:spPr/>
      <dgm:t>
        <a:bodyPr/>
        <a:lstStyle/>
        <a:p>
          <a:endParaRPr lang="el-GR"/>
        </a:p>
      </dgm:t>
    </dgm:pt>
    <dgm:pt modelId="{043BEF86-7E8F-472C-9A99-BA3FE3BE561B}" type="sibTrans" cxnId="{D4FDC820-5AD1-4325-8A01-973052D955EB}">
      <dgm:prSet/>
      <dgm:spPr/>
      <dgm:t>
        <a:bodyPr/>
        <a:lstStyle/>
        <a:p>
          <a:endParaRPr lang="el-GR"/>
        </a:p>
      </dgm:t>
    </dgm:pt>
    <dgm:pt modelId="{1960D74C-CD7F-4127-A08D-9C849F64E27E}">
      <dgm:prSet custT="1"/>
      <dgm:spPr/>
      <dgm:t>
        <a:bodyPr/>
        <a:lstStyle/>
        <a:p>
          <a:pPr>
            <a:buFont typeface="Arial" panose="020B0604020202020204" pitchFamily="34" charset="0"/>
            <a:buChar char="•"/>
          </a:pPr>
          <a:r>
            <a:rPr lang="el-GR" sz="1600" dirty="0"/>
            <a:t>Αρχαιολογικό Χώρο Αβδήρων</a:t>
          </a:r>
        </a:p>
      </dgm:t>
    </dgm:pt>
    <dgm:pt modelId="{C0809877-6A99-4776-A462-89EAC287B80B}" type="parTrans" cxnId="{F557857C-213B-4EC2-AFEC-75AFFF23E0C6}">
      <dgm:prSet/>
      <dgm:spPr/>
      <dgm:t>
        <a:bodyPr/>
        <a:lstStyle/>
        <a:p>
          <a:endParaRPr lang="el-GR"/>
        </a:p>
      </dgm:t>
    </dgm:pt>
    <dgm:pt modelId="{C7A97DB3-34F8-47DF-B910-824ED46950E8}" type="sibTrans" cxnId="{F557857C-213B-4EC2-AFEC-75AFFF23E0C6}">
      <dgm:prSet/>
      <dgm:spPr/>
      <dgm:t>
        <a:bodyPr/>
        <a:lstStyle/>
        <a:p>
          <a:endParaRPr lang="el-GR"/>
        </a:p>
      </dgm:t>
    </dgm:pt>
    <dgm:pt modelId="{BFA7C78F-38FA-40C9-8BC1-C4C61CB0028A}">
      <dgm:prSet custT="1"/>
      <dgm:spPr/>
      <dgm:t>
        <a:bodyPr/>
        <a:lstStyle/>
        <a:p>
          <a:pPr>
            <a:buFont typeface="Arial" panose="020B0604020202020204" pitchFamily="34" charset="0"/>
            <a:buChar char="•"/>
          </a:pPr>
          <a:r>
            <a:rPr lang="el-GR" sz="1600" dirty="0"/>
            <a:t>Αποκατάσταση τριών (3) μεταβυζαντινών εκκλησιών στον Έβρο.</a:t>
          </a:r>
        </a:p>
      </dgm:t>
    </dgm:pt>
    <dgm:pt modelId="{73D048D0-4592-443B-84D2-FC3DD4EAFAA3}" type="parTrans" cxnId="{68962A72-7F88-4924-BC11-077AD6F05A6C}">
      <dgm:prSet/>
      <dgm:spPr/>
      <dgm:t>
        <a:bodyPr/>
        <a:lstStyle/>
        <a:p>
          <a:endParaRPr lang="el-GR"/>
        </a:p>
      </dgm:t>
    </dgm:pt>
    <dgm:pt modelId="{C17D1630-BF9F-48A0-ADFE-BE971CDD2420}" type="sibTrans" cxnId="{68962A72-7F88-4924-BC11-077AD6F05A6C}">
      <dgm:prSet/>
      <dgm:spPr/>
      <dgm:t>
        <a:bodyPr/>
        <a:lstStyle/>
        <a:p>
          <a:endParaRPr lang="el-GR"/>
        </a:p>
      </dgm:t>
    </dgm:pt>
    <dgm:pt modelId="{9D83D2D0-F03E-40AA-907A-2E8E3E6A758E}">
      <dgm:prSet custT="1"/>
      <dgm:spPr/>
      <dgm:t>
        <a:bodyPr/>
        <a:lstStyle/>
        <a:p>
          <a:pPr>
            <a:buFont typeface="Arial" panose="020B0604020202020204" pitchFamily="34" charset="0"/>
            <a:buChar char="•"/>
          </a:pPr>
          <a:r>
            <a:rPr lang="el-GR" sz="1600" dirty="0"/>
            <a:t>Συντήρηση,  αποκατάσταση ναού </a:t>
          </a:r>
          <a:r>
            <a:rPr lang="el-GR" sz="1600" dirty="0" err="1"/>
            <a:t>Μαξιμιανούπολης</a:t>
          </a:r>
          <a:endParaRPr lang="el-GR" sz="1600" dirty="0"/>
        </a:p>
      </dgm:t>
    </dgm:pt>
    <dgm:pt modelId="{5F0BCE6B-737F-4058-A8B0-F173D67F5EBB}" type="parTrans" cxnId="{D1BFE969-4E99-4A16-A6D7-256D7A18D159}">
      <dgm:prSet/>
      <dgm:spPr/>
      <dgm:t>
        <a:bodyPr/>
        <a:lstStyle/>
        <a:p>
          <a:endParaRPr lang="el-GR"/>
        </a:p>
      </dgm:t>
    </dgm:pt>
    <dgm:pt modelId="{98E23C5D-6BFD-4675-9E63-21D0A07DD56C}" type="sibTrans" cxnId="{D1BFE969-4E99-4A16-A6D7-256D7A18D159}">
      <dgm:prSet/>
      <dgm:spPr/>
      <dgm:t>
        <a:bodyPr/>
        <a:lstStyle/>
        <a:p>
          <a:endParaRPr lang="el-GR"/>
        </a:p>
      </dgm:t>
    </dgm:pt>
    <dgm:pt modelId="{E4EEFAC2-9D9A-4D52-A12C-9837F75B897B}">
      <dgm:prSet custT="1"/>
      <dgm:spPr/>
      <dgm:t>
        <a:bodyPr/>
        <a:lstStyle/>
        <a:p>
          <a:pPr>
            <a:buFont typeface="Arial" panose="020B0604020202020204" pitchFamily="34" charset="0"/>
            <a:buChar char="•"/>
          </a:pPr>
          <a:r>
            <a:rPr lang="el-GR" sz="1600" dirty="0"/>
            <a:t>Ανάδειξη και Συντήρηση Αρχαιολογικού Χώρου Ζώνης &amp; Αρχαίας Εγνατίας Οδού.</a:t>
          </a:r>
        </a:p>
      </dgm:t>
    </dgm:pt>
    <dgm:pt modelId="{83ABE1CA-6A6A-44D0-9585-4B471861CADA}" type="parTrans" cxnId="{726BDEB1-CBC4-4A14-B453-9276C1A0AC05}">
      <dgm:prSet/>
      <dgm:spPr/>
      <dgm:t>
        <a:bodyPr/>
        <a:lstStyle/>
        <a:p>
          <a:endParaRPr lang="el-GR"/>
        </a:p>
      </dgm:t>
    </dgm:pt>
    <dgm:pt modelId="{51E3FA56-CB0C-4314-9DE4-DA05A28EDF38}" type="sibTrans" cxnId="{726BDEB1-CBC4-4A14-B453-9276C1A0AC05}">
      <dgm:prSet/>
      <dgm:spPr/>
      <dgm:t>
        <a:bodyPr/>
        <a:lstStyle/>
        <a:p>
          <a:endParaRPr lang="el-GR"/>
        </a:p>
      </dgm:t>
    </dgm:pt>
    <dgm:pt modelId="{2B00B152-B986-4330-971D-764D7A3C434A}">
      <dgm:prSet custT="1"/>
      <dgm:spPr/>
      <dgm:t>
        <a:bodyPr/>
        <a:lstStyle/>
        <a:p>
          <a:pPr>
            <a:buFont typeface="Arial" panose="020B0604020202020204" pitchFamily="34" charset="0"/>
            <a:buChar char="•"/>
          </a:pPr>
          <a:r>
            <a:rPr lang="el-GR" sz="1600" dirty="0"/>
            <a:t>Δημιουργία </a:t>
          </a:r>
          <a:r>
            <a:rPr lang="el-GR" sz="1600" dirty="0" err="1"/>
            <a:t>πολυθεματικού</a:t>
          </a:r>
          <a:r>
            <a:rPr lang="el-GR" sz="1600" dirty="0"/>
            <a:t> πάρκου Πετεινού.</a:t>
          </a:r>
        </a:p>
      </dgm:t>
    </dgm:pt>
    <dgm:pt modelId="{8B6C0087-BF7A-47BF-9A9A-712B76A3A034}" type="parTrans" cxnId="{2D67CA16-2A51-46B1-AE6E-782974D04D0C}">
      <dgm:prSet/>
      <dgm:spPr/>
      <dgm:t>
        <a:bodyPr/>
        <a:lstStyle/>
        <a:p>
          <a:endParaRPr lang="el-GR"/>
        </a:p>
      </dgm:t>
    </dgm:pt>
    <dgm:pt modelId="{A26373A4-6E13-4340-8B4E-E42637C41B26}" type="sibTrans" cxnId="{2D67CA16-2A51-46B1-AE6E-782974D04D0C}">
      <dgm:prSet/>
      <dgm:spPr/>
      <dgm:t>
        <a:bodyPr/>
        <a:lstStyle/>
        <a:p>
          <a:endParaRPr lang="el-GR"/>
        </a:p>
      </dgm:t>
    </dgm:pt>
    <dgm:pt modelId="{5674712C-F310-49C2-A34A-A20C7577F6C7}">
      <dgm:prSet phldrT="[Κείμενο]" custT="1"/>
      <dgm:spPr/>
      <dgm:t>
        <a:bodyPr/>
        <a:lstStyle/>
        <a:p>
          <a:pPr>
            <a:buFont typeface="Arial" panose="020B0604020202020204" pitchFamily="34" charset="0"/>
            <a:buChar char="•"/>
          </a:pPr>
          <a:r>
            <a:rPr lang="el-GR" sz="1600" dirty="0"/>
            <a:t>Στερέωση, αποκατάσταση-πέτρινου γεφυριού στο 4ο χιλ. Ξάνθης-Σταυρούπολης.</a:t>
          </a:r>
        </a:p>
      </dgm:t>
    </dgm:pt>
    <dgm:pt modelId="{1CE38F47-7F05-425B-9F7F-3CD75842BF7C}" type="parTrans" cxnId="{63BFE2D3-B0A8-448E-A1E6-C5802A4EFCE0}">
      <dgm:prSet/>
      <dgm:spPr/>
      <dgm:t>
        <a:bodyPr/>
        <a:lstStyle/>
        <a:p>
          <a:endParaRPr lang="el-GR"/>
        </a:p>
      </dgm:t>
    </dgm:pt>
    <dgm:pt modelId="{1E665BD4-701D-4F0A-9D66-F7F59D5A8E46}" type="sibTrans" cxnId="{63BFE2D3-B0A8-448E-A1E6-C5802A4EFCE0}">
      <dgm:prSet/>
      <dgm:spPr/>
      <dgm:t>
        <a:bodyPr/>
        <a:lstStyle/>
        <a:p>
          <a:endParaRPr lang="el-GR"/>
        </a:p>
      </dgm:t>
    </dgm:pt>
    <dgm:pt modelId="{D4A038F8-2A6F-4378-BAA9-C90FDA9DA7CD}">
      <dgm:prSet custT="1"/>
      <dgm:spPr/>
      <dgm:t>
        <a:bodyPr/>
        <a:lstStyle/>
        <a:p>
          <a:r>
            <a:rPr lang="el-GR" sz="1600" dirty="0"/>
            <a:t>Δημιουργία-Αναβάθμιση δικτύου Μονοπατιών, Διαδρομών Πεζοπορίας Δήμος Δράμας – Δήμος Νέστου (2 έργα)</a:t>
          </a:r>
        </a:p>
      </dgm:t>
    </dgm:pt>
    <dgm:pt modelId="{2A4C398B-2BFD-4B21-A14E-C34FA5409726}" type="parTrans" cxnId="{0F80A7A6-20B6-4C7C-8924-C5BB3FE2D7AF}">
      <dgm:prSet/>
      <dgm:spPr/>
      <dgm:t>
        <a:bodyPr/>
        <a:lstStyle/>
        <a:p>
          <a:endParaRPr lang="el-GR"/>
        </a:p>
      </dgm:t>
    </dgm:pt>
    <dgm:pt modelId="{9AC3542C-D66D-4E00-8AF9-F70861B834B3}" type="sibTrans" cxnId="{0F80A7A6-20B6-4C7C-8924-C5BB3FE2D7AF}">
      <dgm:prSet/>
      <dgm:spPr/>
      <dgm:t>
        <a:bodyPr/>
        <a:lstStyle/>
        <a:p>
          <a:endParaRPr lang="el-GR"/>
        </a:p>
      </dgm:t>
    </dgm:pt>
    <dgm:pt modelId="{886BEEF4-AD8C-4D8C-8E5E-C1123D4242AB}">
      <dgm:prSet custT="1"/>
      <dgm:spPr/>
      <dgm:t>
        <a:bodyPr/>
        <a:lstStyle/>
        <a:p>
          <a:r>
            <a:rPr lang="el-GR" sz="1800" dirty="0"/>
            <a:t>Αποκατάσταση - </a:t>
          </a:r>
          <a:r>
            <a:rPr lang="el-GR" sz="1800" dirty="0" err="1"/>
            <a:t>Επανάχρηση</a:t>
          </a:r>
          <a:r>
            <a:rPr lang="el-GR" sz="1800" dirty="0"/>
            <a:t>  του  Κτηρίου "Δημοτική Αγορά  </a:t>
          </a:r>
          <a:r>
            <a:rPr lang="el-GR" sz="1800" dirty="0" err="1"/>
            <a:t>Σουφλίου</a:t>
          </a:r>
          <a:r>
            <a:rPr lang="el-GR" sz="1800" dirty="0"/>
            <a:t>"</a:t>
          </a:r>
        </a:p>
      </dgm:t>
    </dgm:pt>
    <dgm:pt modelId="{09FB422C-490A-40D6-AF8F-0EFD1BF0D9BE}" type="parTrans" cxnId="{94349BEC-5C67-4F4B-9FAF-84D6E4397F32}">
      <dgm:prSet/>
      <dgm:spPr/>
      <dgm:t>
        <a:bodyPr/>
        <a:lstStyle/>
        <a:p>
          <a:endParaRPr lang="el-GR"/>
        </a:p>
      </dgm:t>
    </dgm:pt>
    <dgm:pt modelId="{52CD4AE8-99AB-44FC-9F67-A263AB422C86}" type="sibTrans" cxnId="{94349BEC-5C67-4F4B-9FAF-84D6E4397F32}">
      <dgm:prSet/>
      <dgm:spPr/>
      <dgm:t>
        <a:bodyPr/>
        <a:lstStyle/>
        <a:p>
          <a:endParaRPr lang="el-GR"/>
        </a:p>
      </dgm:t>
    </dgm:pt>
    <dgm:pt modelId="{B9DD2843-DDBA-4C95-A081-7A563C5C13F6}">
      <dgm:prSet custT="1"/>
      <dgm:spPr/>
      <dgm:t>
        <a:bodyPr/>
        <a:lstStyle/>
        <a:p>
          <a:pPr>
            <a:buFont typeface="Arial" panose="020B0604020202020204" pitchFamily="34" charset="0"/>
            <a:buChar char="•"/>
          </a:pPr>
          <a:r>
            <a:rPr lang="el-GR" sz="1600" dirty="0"/>
            <a:t>Πυρόσβεση Αρχαιολογικού Χώρου Φιλίππων.</a:t>
          </a:r>
        </a:p>
      </dgm:t>
    </dgm:pt>
    <dgm:pt modelId="{A2C8283B-9591-428A-B9A8-9EA505EC9AC3}" type="parTrans" cxnId="{22505137-4C85-4A58-8A4E-A9EFD5F85889}">
      <dgm:prSet/>
      <dgm:spPr/>
      <dgm:t>
        <a:bodyPr/>
        <a:lstStyle/>
        <a:p>
          <a:endParaRPr lang="el-GR"/>
        </a:p>
      </dgm:t>
    </dgm:pt>
    <dgm:pt modelId="{07009955-0698-4E4B-BF99-34569020A56A}" type="sibTrans" cxnId="{22505137-4C85-4A58-8A4E-A9EFD5F85889}">
      <dgm:prSet/>
      <dgm:spPr/>
      <dgm:t>
        <a:bodyPr/>
        <a:lstStyle/>
        <a:p>
          <a:endParaRPr lang="el-GR"/>
        </a:p>
      </dgm:t>
    </dgm:pt>
    <dgm:pt modelId="{6BBC7C20-99E0-4904-8D23-641D0BC0E058}" type="pres">
      <dgm:prSet presAssocID="{B78B4C89-250E-42B9-AD5E-48EA55CD8F92}" presName="Name0" presStyleCnt="0">
        <dgm:presLayoutVars>
          <dgm:dir/>
          <dgm:animLvl val="lvl"/>
          <dgm:resizeHandles val="exact"/>
        </dgm:presLayoutVars>
      </dgm:prSet>
      <dgm:spPr/>
    </dgm:pt>
    <dgm:pt modelId="{7D0A5630-6CCA-44B2-BD0A-1C8F8338DEFD}" type="pres">
      <dgm:prSet presAssocID="{36CA0B7B-F112-4D73-AB58-1618CA4E2A90}" presName="composite" presStyleCnt="0"/>
      <dgm:spPr/>
    </dgm:pt>
    <dgm:pt modelId="{BE5C236A-AD19-43B7-BCC3-9AB3ADAE7B7B}" type="pres">
      <dgm:prSet presAssocID="{36CA0B7B-F112-4D73-AB58-1618CA4E2A90}" presName="parTx" presStyleLbl="alignNode1" presStyleIdx="0" presStyleCnt="3" custScaleX="127160">
        <dgm:presLayoutVars>
          <dgm:chMax val="0"/>
          <dgm:chPref val="0"/>
          <dgm:bulletEnabled val="1"/>
        </dgm:presLayoutVars>
      </dgm:prSet>
      <dgm:spPr/>
    </dgm:pt>
    <dgm:pt modelId="{8AAA76BA-F17E-4D98-AE69-39CAA92CAFEA}" type="pres">
      <dgm:prSet presAssocID="{36CA0B7B-F112-4D73-AB58-1618CA4E2A90}" presName="desTx" presStyleLbl="alignAccFollowNode1" presStyleIdx="0" presStyleCnt="3" custScaleX="125171" custLinFactNeighborX="1278" custLinFactNeighborY="4617">
        <dgm:presLayoutVars>
          <dgm:bulletEnabled val="1"/>
        </dgm:presLayoutVars>
      </dgm:prSet>
      <dgm:spPr/>
    </dgm:pt>
    <dgm:pt modelId="{736A8DDC-7D70-464E-A52B-9B0B7A1AC312}" type="pres">
      <dgm:prSet presAssocID="{C9D74EFF-0801-4B03-B061-AC27F1D13142}" presName="space" presStyleCnt="0"/>
      <dgm:spPr/>
    </dgm:pt>
    <dgm:pt modelId="{55A6FB41-D4F9-4B7F-87CD-32312971DEEC}" type="pres">
      <dgm:prSet presAssocID="{E57DCB6B-A3E3-435D-9ADE-C8F6467210ED}" presName="composite" presStyleCnt="0"/>
      <dgm:spPr/>
    </dgm:pt>
    <dgm:pt modelId="{8EA5A17D-F38C-40C7-876F-9CC6DEADC6FB}" type="pres">
      <dgm:prSet presAssocID="{E57DCB6B-A3E3-435D-9ADE-C8F6467210ED}" presName="parTx" presStyleLbl="alignNode1" presStyleIdx="1" presStyleCnt="3">
        <dgm:presLayoutVars>
          <dgm:chMax val="0"/>
          <dgm:chPref val="0"/>
          <dgm:bulletEnabled val="1"/>
        </dgm:presLayoutVars>
      </dgm:prSet>
      <dgm:spPr/>
    </dgm:pt>
    <dgm:pt modelId="{49172028-4F78-4803-87D6-47CFD7D35A88}" type="pres">
      <dgm:prSet presAssocID="{E57DCB6B-A3E3-435D-9ADE-C8F6467210ED}" presName="desTx" presStyleLbl="alignAccFollowNode1" presStyleIdx="1" presStyleCnt="3">
        <dgm:presLayoutVars>
          <dgm:bulletEnabled val="1"/>
        </dgm:presLayoutVars>
      </dgm:prSet>
      <dgm:spPr/>
    </dgm:pt>
    <dgm:pt modelId="{292B0E5C-B7EA-438D-8658-7E9F85F73A2E}" type="pres">
      <dgm:prSet presAssocID="{7415C289-8BB5-4186-87CD-ED19F219401F}" presName="space" presStyleCnt="0"/>
      <dgm:spPr/>
    </dgm:pt>
    <dgm:pt modelId="{E59BBE98-31BC-461D-8BA7-C34BDBF37985}" type="pres">
      <dgm:prSet presAssocID="{794FBED7-D371-4BD8-AEE7-D8203CA17C81}" presName="composite" presStyleCnt="0"/>
      <dgm:spPr/>
    </dgm:pt>
    <dgm:pt modelId="{B4106FEB-C1EB-4AB6-9915-AC53D429069E}" type="pres">
      <dgm:prSet presAssocID="{794FBED7-D371-4BD8-AEE7-D8203CA17C81}" presName="parTx" presStyleLbl="alignNode1" presStyleIdx="2" presStyleCnt="3">
        <dgm:presLayoutVars>
          <dgm:chMax val="0"/>
          <dgm:chPref val="0"/>
          <dgm:bulletEnabled val="1"/>
        </dgm:presLayoutVars>
      </dgm:prSet>
      <dgm:spPr/>
    </dgm:pt>
    <dgm:pt modelId="{93FF27D0-8068-4F01-99EC-62254023232F}" type="pres">
      <dgm:prSet presAssocID="{794FBED7-D371-4BD8-AEE7-D8203CA17C81}" presName="desTx" presStyleLbl="alignAccFollowNode1" presStyleIdx="2" presStyleCnt="3">
        <dgm:presLayoutVars>
          <dgm:bulletEnabled val="1"/>
        </dgm:presLayoutVars>
      </dgm:prSet>
      <dgm:spPr/>
    </dgm:pt>
  </dgm:ptLst>
  <dgm:cxnLst>
    <dgm:cxn modelId="{1B41230A-419C-4DEC-A3A7-E77AEA011A70}" srcId="{B78B4C89-250E-42B9-AD5E-48EA55CD8F92}" destId="{794FBED7-D371-4BD8-AEE7-D8203CA17C81}" srcOrd="2" destOrd="0" parTransId="{3A9075EC-DD48-41B5-B911-E58781B6E098}" sibTransId="{1F39B618-EFF8-46D5-B71D-378863681812}"/>
    <dgm:cxn modelId="{CB5BA113-8FC0-4AC4-9E71-B327A18C36C4}" type="presOf" srcId="{2B00B152-B986-4330-971D-764D7A3C434A}" destId="{8AAA76BA-F17E-4D98-AE69-39CAA92CAFEA}" srcOrd="0" destOrd="6" presId="urn:microsoft.com/office/officeart/2005/8/layout/hList1"/>
    <dgm:cxn modelId="{2D67CA16-2A51-46B1-AE6E-782974D04D0C}" srcId="{36CA0B7B-F112-4D73-AB58-1618CA4E2A90}" destId="{2B00B152-B986-4330-971D-764D7A3C434A}" srcOrd="6" destOrd="0" parTransId="{8B6C0087-BF7A-47BF-9A9A-712B76A3A034}" sibTransId="{A26373A4-6E13-4340-8B4E-E42637C41B26}"/>
    <dgm:cxn modelId="{57C26C1A-AA57-461B-9747-75E96A7A91AD}" type="presOf" srcId="{B78B4C89-250E-42B9-AD5E-48EA55CD8F92}" destId="{6BBC7C20-99E0-4904-8D23-641D0BC0E058}" srcOrd="0" destOrd="0" presId="urn:microsoft.com/office/officeart/2005/8/layout/hList1"/>
    <dgm:cxn modelId="{DA3C281E-F71B-4AB0-9FCA-176DE02F765C}" type="presOf" srcId="{E4EEFAC2-9D9A-4D52-A12C-9837F75B897B}" destId="{8AAA76BA-F17E-4D98-AE69-39CAA92CAFEA}" srcOrd="0" destOrd="5" presId="urn:microsoft.com/office/officeart/2005/8/layout/hList1"/>
    <dgm:cxn modelId="{D4FDC820-5AD1-4325-8A01-973052D955EB}" srcId="{36CA0B7B-F112-4D73-AB58-1618CA4E2A90}" destId="{CABCF409-7F2C-4B7F-9307-51E5B9F57C8D}" srcOrd="1" destOrd="0" parTransId="{A5FC25C7-26E5-47DB-BD77-76F5CBFAB8EB}" sibTransId="{043BEF86-7E8F-472C-9A99-BA3FE3BE561B}"/>
    <dgm:cxn modelId="{2AAC3423-2599-45B1-92E8-DB917D33CCFA}" type="presOf" srcId="{B9DD2843-DDBA-4C95-A081-7A563C5C13F6}" destId="{8AAA76BA-F17E-4D98-AE69-39CAA92CAFEA}" srcOrd="0" destOrd="7" presId="urn:microsoft.com/office/officeart/2005/8/layout/hList1"/>
    <dgm:cxn modelId="{BE423C35-2980-4DDB-939B-124E8919FE3D}" type="presOf" srcId="{D4A038F8-2A6F-4378-BAA9-C90FDA9DA7CD}" destId="{49172028-4F78-4803-87D6-47CFD7D35A88}" srcOrd="0" destOrd="1" presId="urn:microsoft.com/office/officeart/2005/8/layout/hList1"/>
    <dgm:cxn modelId="{22505137-4C85-4A58-8A4E-A9EFD5F85889}" srcId="{36CA0B7B-F112-4D73-AB58-1618CA4E2A90}" destId="{B9DD2843-DDBA-4C95-A081-7A563C5C13F6}" srcOrd="7" destOrd="0" parTransId="{A2C8283B-9591-428A-B9A8-9EA505EC9AC3}" sibTransId="{07009955-0698-4E4B-BF99-34569020A56A}"/>
    <dgm:cxn modelId="{0D251638-9CB1-48E9-9F1A-5F839233F3B7}" type="presOf" srcId="{9AB8A0EE-C08A-4775-868A-68E2D5F1E946}" destId="{8AAA76BA-F17E-4D98-AE69-39CAA92CAFEA}" srcOrd="0" destOrd="0" presId="urn:microsoft.com/office/officeart/2005/8/layout/hList1"/>
    <dgm:cxn modelId="{0F7AA13D-48CB-4C57-A756-CA5F91259A81}" type="presOf" srcId="{E57DCB6B-A3E3-435D-9ADE-C8F6467210ED}" destId="{8EA5A17D-F38C-40C7-876F-9CC6DEADC6FB}" srcOrd="0" destOrd="0" presId="urn:microsoft.com/office/officeart/2005/8/layout/hList1"/>
    <dgm:cxn modelId="{5208B846-F917-462A-B62D-B3CF29BFFBF4}" srcId="{36CA0B7B-F112-4D73-AB58-1618CA4E2A90}" destId="{9AB8A0EE-C08A-4775-868A-68E2D5F1E946}" srcOrd="0" destOrd="0" parTransId="{9763F010-F675-44D4-B7B5-2A94FA90357E}" sibTransId="{E34CCA49-E888-4EF8-8529-3177D2F335AD}"/>
    <dgm:cxn modelId="{D1BFE969-4E99-4A16-A6D7-256D7A18D159}" srcId="{36CA0B7B-F112-4D73-AB58-1618CA4E2A90}" destId="{9D83D2D0-F03E-40AA-907A-2E8E3E6A758E}" srcOrd="4" destOrd="0" parTransId="{5F0BCE6B-737F-4058-A8B0-F173D67F5EBB}" sibTransId="{98E23C5D-6BFD-4675-9E63-21D0A07DD56C}"/>
    <dgm:cxn modelId="{68962A72-7F88-4924-BC11-077AD6F05A6C}" srcId="{36CA0B7B-F112-4D73-AB58-1618CA4E2A90}" destId="{BFA7C78F-38FA-40C9-8BC1-C4C61CB0028A}" srcOrd="3" destOrd="0" parTransId="{73D048D0-4592-443B-84D2-FC3DD4EAFAA3}" sibTransId="{C17D1630-BF9F-48A0-ADFE-BE971CDD2420}"/>
    <dgm:cxn modelId="{65B4A455-07EE-4281-BA6A-8DCC1E451A17}" type="presOf" srcId="{EB26280D-1093-45CE-8F7F-BE359E664632}" destId="{93FF27D0-8068-4F01-99EC-62254023232F}" srcOrd="0" destOrd="0" presId="urn:microsoft.com/office/officeart/2005/8/layout/hList1"/>
    <dgm:cxn modelId="{97E4DE78-0730-4692-A03E-B24F47965045}" type="presOf" srcId="{BFA7C78F-38FA-40C9-8BC1-C4C61CB0028A}" destId="{8AAA76BA-F17E-4D98-AE69-39CAA92CAFEA}" srcOrd="0" destOrd="3" presId="urn:microsoft.com/office/officeart/2005/8/layout/hList1"/>
    <dgm:cxn modelId="{F557857C-213B-4EC2-AFEC-75AFFF23E0C6}" srcId="{36CA0B7B-F112-4D73-AB58-1618CA4E2A90}" destId="{1960D74C-CD7F-4127-A08D-9C849F64E27E}" srcOrd="2" destOrd="0" parTransId="{C0809877-6A99-4776-A462-89EAC287B80B}" sibTransId="{C7A97DB3-34F8-47DF-B910-824ED46950E8}"/>
    <dgm:cxn modelId="{6596708A-81B8-4C6F-A323-48864880F59C}" type="presOf" srcId="{36CA0B7B-F112-4D73-AB58-1618CA4E2A90}" destId="{BE5C236A-AD19-43B7-BCC3-9AB3ADAE7B7B}" srcOrd="0" destOrd="0" presId="urn:microsoft.com/office/officeart/2005/8/layout/hList1"/>
    <dgm:cxn modelId="{8E79BA8C-18DE-4706-A659-CD5F7EAD1FAA}" type="presOf" srcId="{794FBED7-D371-4BD8-AEE7-D8203CA17C81}" destId="{B4106FEB-C1EB-4AB6-9915-AC53D429069E}" srcOrd="0" destOrd="0" presId="urn:microsoft.com/office/officeart/2005/8/layout/hList1"/>
    <dgm:cxn modelId="{567DFE98-CA27-47F4-B48A-3244FDCC3615}" type="presOf" srcId="{1960D74C-CD7F-4127-A08D-9C849F64E27E}" destId="{8AAA76BA-F17E-4D98-AE69-39CAA92CAFEA}" srcOrd="0" destOrd="2" presId="urn:microsoft.com/office/officeart/2005/8/layout/hList1"/>
    <dgm:cxn modelId="{2823A9A5-A35D-4181-88B4-80392A0F75A5}" type="presOf" srcId="{9D83D2D0-F03E-40AA-907A-2E8E3E6A758E}" destId="{8AAA76BA-F17E-4D98-AE69-39CAA92CAFEA}" srcOrd="0" destOrd="4" presId="urn:microsoft.com/office/officeart/2005/8/layout/hList1"/>
    <dgm:cxn modelId="{0F80A7A6-20B6-4C7C-8924-C5BB3FE2D7AF}" srcId="{E57DCB6B-A3E3-435D-9ADE-C8F6467210ED}" destId="{D4A038F8-2A6F-4378-BAA9-C90FDA9DA7CD}" srcOrd="1" destOrd="0" parTransId="{2A4C398B-2BFD-4B21-A14E-C34FA5409726}" sibTransId="{9AC3542C-D66D-4E00-8AF9-F70861B834B3}"/>
    <dgm:cxn modelId="{86CAD0B1-3D36-4F28-992D-E0C59B22488C}" type="presOf" srcId="{5674712C-F310-49C2-A34A-A20C7577F6C7}" destId="{49172028-4F78-4803-87D6-47CFD7D35A88}" srcOrd="0" destOrd="0" presId="urn:microsoft.com/office/officeart/2005/8/layout/hList1"/>
    <dgm:cxn modelId="{726BDEB1-CBC4-4A14-B453-9276C1A0AC05}" srcId="{36CA0B7B-F112-4D73-AB58-1618CA4E2A90}" destId="{E4EEFAC2-9D9A-4D52-A12C-9837F75B897B}" srcOrd="5" destOrd="0" parTransId="{83ABE1CA-6A6A-44D0-9585-4B471861CADA}" sibTransId="{51E3FA56-CB0C-4314-9DE4-DA05A28EDF38}"/>
    <dgm:cxn modelId="{74651DC1-8B84-41FF-AB07-6525DC8481C3}" srcId="{B78B4C89-250E-42B9-AD5E-48EA55CD8F92}" destId="{E57DCB6B-A3E3-435D-9ADE-C8F6467210ED}" srcOrd="1" destOrd="0" parTransId="{3B3205DD-781C-4A5A-97F9-B30D16940F85}" sibTransId="{7415C289-8BB5-4186-87CD-ED19F219401F}"/>
    <dgm:cxn modelId="{25E069C3-DEBE-4520-A58F-07E882221083}" type="presOf" srcId="{886BEEF4-AD8C-4D8C-8E5E-C1123D4242AB}" destId="{93FF27D0-8068-4F01-99EC-62254023232F}" srcOrd="0" destOrd="1" presId="urn:microsoft.com/office/officeart/2005/8/layout/hList1"/>
    <dgm:cxn modelId="{2524D2CF-35C5-478D-9ADB-31DC32F9BD6D}" type="presOf" srcId="{CABCF409-7F2C-4B7F-9307-51E5B9F57C8D}" destId="{8AAA76BA-F17E-4D98-AE69-39CAA92CAFEA}" srcOrd="0" destOrd="1" presId="urn:microsoft.com/office/officeart/2005/8/layout/hList1"/>
    <dgm:cxn modelId="{EB00E6D2-4925-4F70-8E17-A2BC9A00D15A}" srcId="{794FBED7-D371-4BD8-AEE7-D8203CA17C81}" destId="{EB26280D-1093-45CE-8F7F-BE359E664632}" srcOrd="0" destOrd="0" parTransId="{DF571ABB-94B0-453A-B380-7094E77043E0}" sibTransId="{DDADF2D7-5EBF-491F-B6CB-05DF3FE5A637}"/>
    <dgm:cxn modelId="{63BFE2D3-B0A8-448E-A1E6-C5802A4EFCE0}" srcId="{E57DCB6B-A3E3-435D-9ADE-C8F6467210ED}" destId="{5674712C-F310-49C2-A34A-A20C7577F6C7}" srcOrd="0" destOrd="0" parTransId="{1CE38F47-7F05-425B-9F7F-3CD75842BF7C}" sibTransId="{1E665BD4-701D-4F0A-9D66-F7F59D5A8E46}"/>
    <dgm:cxn modelId="{94349BEC-5C67-4F4B-9FAF-84D6E4397F32}" srcId="{794FBED7-D371-4BD8-AEE7-D8203CA17C81}" destId="{886BEEF4-AD8C-4D8C-8E5E-C1123D4242AB}" srcOrd="1" destOrd="0" parTransId="{09FB422C-490A-40D6-AF8F-0EFD1BF0D9BE}" sibTransId="{52CD4AE8-99AB-44FC-9F67-A263AB422C86}"/>
    <dgm:cxn modelId="{C4251CF2-D0FA-4213-87EB-96D932FB964A}" srcId="{B78B4C89-250E-42B9-AD5E-48EA55CD8F92}" destId="{36CA0B7B-F112-4D73-AB58-1618CA4E2A90}" srcOrd="0" destOrd="0" parTransId="{D2BAA032-C8B1-4364-96EC-1172B1E852E9}" sibTransId="{C9D74EFF-0801-4B03-B061-AC27F1D13142}"/>
    <dgm:cxn modelId="{1E37C4C8-663C-45AC-855D-9F8546FA3ADD}" type="presParOf" srcId="{6BBC7C20-99E0-4904-8D23-641D0BC0E058}" destId="{7D0A5630-6CCA-44B2-BD0A-1C8F8338DEFD}" srcOrd="0" destOrd="0" presId="urn:microsoft.com/office/officeart/2005/8/layout/hList1"/>
    <dgm:cxn modelId="{733527F4-C5B3-4C9B-A555-E7B8ACAC869A}" type="presParOf" srcId="{7D0A5630-6CCA-44B2-BD0A-1C8F8338DEFD}" destId="{BE5C236A-AD19-43B7-BCC3-9AB3ADAE7B7B}" srcOrd="0" destOrd="0" presId="urn:microsoft.com/office/officeart/2005/8/layout/hList1"/>
    <dgm:cxn modelId="{75B87227-F79C-4A7F-B7DA-0AA73D36F810}" type="presParOf" srcId="{7D0A5630-6CCA-44B2-BD0A-1C8F8338DEFD}" destId="{8AAA76BA-F17E-4D98-AE69-39CAA92CAFEA}" srcOrd="1" destOrd="0" presId="urn:microsoft.com/office/officeart/2005/8/layout/hList1"/>
    <dgm:cxn modelId="{5BA7CA4F-3614-4903-A9A1-52294DE57F8B}" type="presParOf" srcId="{6BBC7C20-99E0-4904-8D23-641D0BC0E058}" destId="{736A8DDC-7D70-464E-A52B-9B0B7A1AC312}" srcOrd="1" destOrd="0" presId="urn:microsoft.com/office/officeart/2005/8/layout/hList1"/>
    <dgm:cxn modelId="{D4B58C3E-07E1-418A-8B5F-5E84A37F021D}" type="presParOf" srcId="{6BBC7C20-99E0-4904-8D23-641D0BC0E058}" destId="{55A6FB41-D4F9-4B7F-87CD-32312971DEEC}" srcOrd="2" destOrd="0" presId="urn:microsoft.com/office/officeart/2005/8/layout/hList1"/>
    <dgm:cxn modelId="{857B5312-E20C-4B5F-821B-99D4321AC31C}" type="presParOf" srcId="{55A6FB41-D4F9-4B7F-87CD-32312971DEEC}" destId="{8EA5A17D-F38C-40C7-876F-9CC6DEADC6FB}" srcOrd="0" destOrd="0" presId="urn:microsoft.com/office/officeart/2005/8/layout/hList1"/>
    <dgm:cxn modelId="{316862B1-7627-4175-8739-D385BC90890C}" type="presParOf" srcId="{55A6FB41-D4F9-4B7F-87CD-32312971DEEC}" destId="{49172028-4F78-4803-87D6-47CFD7D35A88}" srcOrd="1" destOrd="0" presId="urn:microsoft.com/office/officeart/2005/8/layout/hList1"/>
    <dgm:cxn modelId="{BD0E4C8E-A809-4F0C-BBBF-4DFCFEC7A09A}" type="presParOf" srcId="{6BBC7C20-99E0-4904-8D23-641D0BC0E058}" destId="{292B0E5C-B7EA-438D-8658-7E9F85F73A2E}" srcOrd="3" destOrd="0" presId="urn:microsoft.com/office/officeart/2005/8/layout/hList1"/>
    <dgm:cxn modelId="{22D71E0C-96D7-4FBE-8EA6-0B19E2D13255}" type="presParOf" srcId="{6BBC7C20-99E0-4904-8D23-641D0BC0E058}" destId="{E59BBE98-31BC-461D-8BA7-C34BDBF37985}" srcOrd="4" destOrd="0" presId="urn:microsoft.com/office/officeart/2005/8/layout/hList1"/>
    <dgm:cxn modelId="{E1B50C3E-8F3B-45A9-B359-38C58AE7C08C}" type="presParOf" srcId="{E59BBE98-31BC-461D-8BA7-C34BDBF37985}" destId="{B4106FEB-C1EB-4AB6-9915-AC53D429069E}" srcOrd="0" destOrd="0" presId="urn:microsoft.com/office/officeart/2005/8/layout/hList1"/>
    <dgm:cxn modelId="{833458ED-7041-4368-AE90-2301C1EA7294}" type="presParOf" srcId="{E59BBE98-31BC-461D-8BA7-C34BDBF37985}" destId="{93FF27D0-8068-4F01-99EC-6225402323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B4C89-250E-42B9-AD5E-48EA55CD8F92}"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l-GR"/>
        </a:p>
      </dgm:t>
    </dgm:pt>
    <dgm:pt modelId="{36CA0B7B-F112-4D73-AB58-1618CA4E2A90}">
      <dgm:prSet phldrT="[Κείμενο]" custT="1"/>
      <dgm:spPr/>
      <dgm:t>
        <a:bodyPr/>
        <a:lstStyle/>
        <a:p>
          <a:pPr>
            <a:buNone/>
          </a:pPr>
          <a:r>
            <a:rPr lang="el-GR" sz="2000" b="1" dirty="0"/>
            <a:t>ΒΑΑ Αλεξανδρούπολης</a:t>
          </a:r>
        </a:p>
      </dgm:t>
    </dgm:pt>
    <dgm:pt modelId="{D2BAA032-C8B1-4364-96EC-1172B1E852E9}" type="parTrans" cxnId="{C4251CF2-D0FA-4213-87EB-96D932FB964A}">
      <dgm:prSet/>
      <dgm:spPr/>
      <dgm:t>
        <a:bodyPr/>
        <a:lstStyle/>
        <a:p>
          <a:endParaRPr lang="el-GR"/>
        </a:p>
      </dgm:t>
    </dgm:pt>
    <dgm:pt modelId="{C9D74EFF-0801-4B03-B061-AC27F1D13142}" type="sibTrans" cxnId="{C4251CF2-D0FA-4213-87EB-96D932FB964A}">
      <dgm:prSet/>
      <dgm:spPr/>
      <dgm:t>
        <a:bodyPr/>
        <a:lstStyle/>
        <a:p>
          <a:endParaRPr lang="el-GR"/>
        </a:p>
      </dgm:t>
    </dgm:pt>
    <dgm:pt modelId="{9AB8A0EE-C08A-4775-868A-68E2D5F1E946}">
      <dgm:prSet phldrT="[Κείμενο]"/>
      <dgm:spPr/>
      <dgm:t>
        <a:bodyPr/>
        <a:lstStyle/>
        <a:p>
          <a:pPr>
            <a:buFont typeface="Arial" panose="020B0604020202020204" pitchFamily="34" charset="0"/>
            <a:buChar char="•"/>
          </a:pPr>
          <a:r>
            <a:rPr lang="el-GR"/>
            <a:t>Ολοκληρωμένη Παρέμβαση για την Αναβάθμιση των  «Διεπαφών» του Παραδοσιακού Αστικού Ιστού με τις  Γειτνιάζουσες Αναπτυξιακές Δυνατότητες, τους Πόλους  Έλξης και τις Παραγωγικές Λειτουργίες της Πόλης  Περιφερειακά και Πέριξ του Λιμένος Αλεξανδρούπολης</a:t>
          </a:r>
          <a:endParaRPr lang="el-GR" dirty="0"/>
        </a:p>
      </dgm:t>
    </dgm:pt>
    <dgm:pt modelId="{9763F010-F675-44D4-B7B5-2A94FA90357E}" type="parTrans" cxnId="{5208B846-F917-462A-B62D-B3CF29BFFBF4}">
      <dgm:prSet/>
      <dgm:spPr/>
      <dgm:t>
        <a:bodyPr/>
        <a:lstStyle/>
        <a:p>
          <a:endParaRPr lang="el-GR"/>
        </a:p>
      </dgm:t>
    </dgm:pt>
    <dgm:pt modelId="{E34CCA49-E888-4EF8-8529-3177D2F335AD}" type="sibTrans" cxnId="{5208B846-F917-462A-B62D-B3CF29BFFBF4}">
      <dgm:prSet/>
      <dgm:spPr/>
      <dgm:t>
        <a:bodyPr/>
        <a:lstStyle/>
        <a:p>
          <a:endParaRPr lang="el-GR"/>
        </a:p>
      </dgm:t>
    </dgm:pt>
    <dgm:pt modelId="{E57DCB6B-A3E3-435D-9ADE-C8F6467210ED}">
      <dgm:prSet phldrT="[Κείμενο]" custT="1"/>
      <dgm:spPr/>
      <dgm:t>
        <a:bodyPr/>
        <a:lstStyle/>
        <a:p>
          <a:pPr>
            <a:buNone/>
          </a:pPr>
          <a:r>
            <a:rPr lang="el-GR" sz="2000" dirty="0"/>
            <a:t>ΒΑΑ </a:t>
          </a:r>
          <a:r>
            <a:rPr lang="el-GR" sz="2000" b="1" dirty="0"/>
            <a:t>Δράμας</a:t>
          </a:r>
        </a:p>
      </dgm:t>
    </dgm:pt>
    <dgm:pt modelId="{3B3205DD-781C-4A5A-97F9-B30D16940F85}" type="parTrans" cxnId="{74651DC1-8B84-41FF-AB07-6525DC8481C3}">
      <dgm:prSet/>
      <dgm:spPr/>
      <dgm:t>
        <a:bodyPr/>
        <a:lstStyle/>
        <a:p>
          <a:endParaRPr lang="el-GR"/>
        </a:p>
      </dgm:t>
    </dgm:pt>
    <dgm:pt modelId="{7415C289-8BB5-4186-87CD-ED19F219401F}" type="sibTrans" cxnId="{74651DC1-8B84-41FF-AB07-6525DC8481C3}">
      <dgm:prSet/>
      <dgm:spPr/>
      <dgm:t>
        <a:bodyPr/>
        <a:lstStyle/>
        <a:p>
          <a:endParaRPr lang="el-GR"/>
        </a:p>
      </dgm:t>
    </dgm:pt>
    <dgm:pt modelId="{794FBED7-D371-4BD8-AEE7-D8203CA17C81}">
      <dgm:prSet phldrT="[Κείμενο]" custT="1"/>
      <dgm:spPr/>
      <dgm:t>
        <a:bodyPr/>
        <a:lstStyle/>
        <a:p>
          <a:pPr>
            <a:buNone/>
          </a:pPr>
          <a:r>
            <a:rPr lang="el-GR" sz="2000" b="1" dirty="0"/>
            <a:t>ΒΑΑ Κομοτηνής</a:t>
          </a:r>
        </a:p>
      </dgm:t>
    </dgm:pt>
    <dgm:pt modelId="{3A9075EC-DD48-41B5-B911-E58781B6E098}" type="parTrans" cxnId="{1B41230A-419C-4DEC-A3A7-E77AEA011A70}">
      <dgm:prSet/>
      <dgm:spPr/>
      <dgm:t>
        <a:bodyPr/>
        <a:lstStyle/>
        <a:p>
          <a:endParaRPr lang="el-GR"/>
        </a:p>
      </dgm:t>
    </dgm:pt>
    <dgm:pt modelId="{1F39B618-EFF8-46D5-B71D-378863681812}" type="sibTrans" cxnId="{1B41230A-419C-4DEC-A3A7-E77AEA011A70}">
      <dgm:prSet/>
      <dgm:spPr/>
      <dgm:t>
        <a:bodyPr/>
        <a:lstStyle/>
        <a:p>
          <a:endParaRPr lang="el-GR"/>
        </a:p>
      </dgm:t>
    </dgm:pt>
    <dgm:pt modelId="{EB26280D-1093-45CE-8F7F-BE359E664632}">
      <dgm:prSet phldrT="[Κείμενο]"/>
      <dgm:spPr/>
      <dgm:t>
        <a:bodyPr/>
        <a:lstStyle/>
        <a:p>
          <a:pPr>
            <a:buFont typeface="Arial" panose="020B0604020202020204" pitchFamily="34" charset="0"/>
            <a:buChar char="•"/>
          </a:pPr>
          <a:r>
            <a:rPr lang="el-GR" dirty="0"/>
            <a:t>Ολοκληρωμένη Ανάδειξη και Αναβάθμιση Ιστορικού Κέντρου. Λειτουργική Διασύνδεση με το Νέο Εμπορικό Κέντρο</a:t>
          </a:r>
        </a:p>
      </dgm:t>
    </dgm:pt>
    <dgm:pt modelId="{DF571ABB-94B0-453A-B380-7094E77043E0}" type="parTrans" cxnId="{EB00E6D2-4925-4F70-8E17-A2BC9A00D15A}">
      <dgm:prSet/>
      <dgm:spPr/>
      <dgm:t>
        <a:bodyPr/>
        <a:lstStyle/>
        <a:p>
          <a:endParaRPr lang="el-GR"/>
        </a:p>
      </dgm:t>
    </dgm:pt>
    <dgm:pt modelId="{DDADF2D7-5EBF-491F-B6CB-05DF3FE5A637}" type="sibTrans" cxnId="{EB00E6D2-4925-4F70-8E17-A2BC9A00D15A}">
      <dgm:prSet/>
      <dgm:spPr/>
      <dgm:t>
        <a:bodyPr/>
        <a:lstStyle/>
        <a:p>
          <a:endParaRPr lang="el-GR"/>
        </a:p>
      </dgm:t>
    </dgm:pt>
    <dgm:pt modelId="{5674712C-F310-49C2-A34A-A20C7577F6C7}">
      <dgm:prSet phldrT="[Κείμενο]"/>
      <dgm:spPr/>
      <dgm:t>
        <a:bodyPr/>
        <a:lstStyle/>
        <a:p>
          <a:pPr>
            <a:buFont typeface="Arial" panose="020B0604020202020204" pitchFamily="34" charset="0"/>
            <a:buChar char="•"/>
          </a:pPr>
          <a:r>
            <a:rPr lang="el-GR" dirty="0"/>
            <a:t>Υποστήριξη διοργάνωσης του Φεστιβάλ Ταινιών Μικρού Μήκους Δράμας για τα έτη 2023, 2024 και 2025</a:t>
          </a:r>
        </a:p>
      </dgm:t>
    </dgm:pt>
    <dgm:pt modelId="{1CE38F47-7F05-425B-9F7F-3CD75842BF7C}" type="parTrans" cxnId="{63BFE2D3-B0A8-448E-A1E6-C5802A4EFCE0}">
      <dgm:prSet/>
      <dgm:spPr/>
      <dgm:t>
        <a:bodyPr/>
        <a:lstStyle/>
        <a:p>
          <a:endParaRPr lang="el-GR"/>
        </a:p>
      </dgm:t>
    </dgm:pt>
    <dgm:pt modelId="{1E665BD4-701D-4F0A-9D66-F7F59D5A8E46}" type="sibTrans" cxnId="{63BFE2D3-B0A8-448E-A1E6-C5802A4EFCE0}">
      <dgm:prSet/>
      <dgm:spPr/>
      <dgm:t>
        <a:bodyPr/>
        <a:lstStyle/>
        <a:p>
          <a:endParaRPr lang="el-GR"/>
        </a:p>
      </dgm:t>
    </dgm:pt>
    <dgm:pt modelId="{94D0EA93-E950-4C10-B9C3-04EA99F9B3A0}">
      <dgm:prSet/>
      <dgm:spPr/>
      <dgm:t>
        <a:bodyPr/>
        <a:lstStyle/>
        <a:p>
          <a:r>
            <a:rPr lang="el-GR" dirty="0"/>
            <a:t>Κινηματογράφος ΟΛΥΜΠΙΑ και Ωδείο Δράμας)</a:t>
          </a:r>
        </a:p>
      </dgm:t>
    </dgm:pt>
    <dgm:pt modelId="{BBED415E-F791-4C1B-8668-800FAD546834}" type="parTrans" cxnId="{EF8AA071-8247-4BD3-B038-5D375793F9A7}">
      <dgm:prSet/>
      <dgm:spPr/>
      <dgm:t>
        <a:bodyPr/>
        <a:lstStyle/>
        <a:p>
          <a:endParaRPr lang="el-GR"/>
        </a:p>
      </dgm:t>
    </dgm:pt>
    <dgm:pt modelId="{41206317-2AD3-40B4-8402-A8DA82BD033D}" type="sibTrans" cxnId="{EF8AA071-8247-4BD3-B038-5D375793F9A7}">
      <dgm:prSet/>
      <dgm:spPr/>
      <dgm:t>
        <a:bodyPr/>
        <a:lstStyle/>
        <a:p>
          <a:endParaRPr lang="el-GR"/>
        </a:p>
      </dgm:t>
    </dgm:pt>
    <dgm:pt modelId="{908B3E9F-6C85-4E02-9CE2-2A9A401BAE09}">
      <dgm:prSet phldrT="[Κείμενο]" custT="1"/>
      <dgm:spPr/>
      <dgm:t>
        <a:bodyPr/>
        <a:lstStyle/>
        <a:p>
          <a:pPr>
            <a:buNone/>
          </a:pPr>
          <a:r>
            <a:rPr lang="el-GR" sz="1800" dirty="0"/>
            <a:t>ΒΑΑ </a:t>
          </a:r>
          <a:r>
            <a:rPr lang="el-GR" sz="2000" b="1" dirty="0"/>
            <a:t>Καβάλας</a:t>
          </a:r>
        </a:p>
      </dgm:t>
    </dgm:pt>
    <dgm:pt modelId="{8B790E72-FFBE-46EA-881F-F8B7461CC41C}" type="parTrans" cxnId="{B36B0B6F-9FF6-4531-9354-1FFDF51E6547}">
      <dgm:prSet/>
      <dgm:spPr/>
      <dgm:t>
        <a:bodyPr/>
        <a:lstStyle/>
        <a:p>
          <a:endParaRPr lang="el-GR"/>
        </a:p>
      </dgm:t>
    </dgm:pt>
    <dgm:pt modelId="{789083D9-4BE5-4646-8F9E-BAC027683BD4}" type="sibTrans" cxnId="{B36B0B6F-9FF6-4531-9354-1FFDF51E6547}">
      <dgm:prSet/>
      <dgm:spPr/>
      <dgm:t>
        <a:bodyPr/>
        <a:lstStyle/>
        <a:p>
          <a:endParaRPr lang="el-GR"/>
        </a:p>
      </dgm:t>
    </dgm:pt>
    <dgm:pt modelId="{4134A42B-FD95-43AB-93C3-7508E1BEF309}">
      <dgm:prSet phldrT="[Κείμενο]"/>
      <dgm:spPr/>
      <dgm:t>
        <a:bodyPr/>
        <a:lstStyle/>
        <a:p>
          <a:pPr>
            <a:buNone/>
          </a:pPr>
          <a:r>
            <a:rPr lang="el-GR"/>
            <a:t>Αισθητική και λειτουργική αναβάθμιση του υπαίθριου θεάτρου εντός του εξωτερικού περιβόλου του Φρουρίου Καβάλας (ακρόπολη)</a:t>
          </a:r>
          <a:endParaRPr lang="el-GR" dirty="0"/>
        </a:p>
      </dgm:t>
    </dgm:pt>
    <dgm:pt modelId="{57FF6786-90EB-4E94-B48E-E31C99570801}" type="parTrans" cxnId="{EFB14329-1050-4168-97F6-F043A5E6AEFA}">
      <dgm:prSet/>
      <dgm:spPr/>
      <dgm:t>
        <a:bodyPr/>
        <a:lstStyle/>
        <a:p>
          <a:endParaRPr lang="el-GR"/>
        </a:p>
      </dgm:t>
    </dgm:pt>
    <dgm:pt modelId="{EFB59608-CBC1-4AA4-875A-450008969C12}" type="sibTrans" cxnId="{EFB14329-1050-4168-97F6-F043A5E6AEFA}">
      <dgm:prSet/>
      <dgm:spPr/>
      <dgm:t>
        <a:bodyPr/>
        <a:lstStyle/>
        <a:p>
          <a:endParaRPr lang="el-GR"/>
        </a:p>
      </dgm:t>
    </dgm:pt>
    <dgm:pt modelId="{AA3DC9CF-5AF2-4AF8-A7A2-A7318C1B439C}">
      <dgm:prSet/>
      <dgm:spPr/>
      <dgm:t>
        <a:bodyPr/>
        <a:lstStyle/>
        <a:p>
          <a:r>
            <a:rPr lang="el-GR"/>
            <a:t>Αναβάθμιση υποδομών Δημοτικής Πινακοθήκης Καβάλας</a:t>
          </a:r>
        </a:p>
      </dgm:t>
    </dgm:pt>
    <dgm:pt modelId="{6CE9F425-90EE-4CF1-8CF1-58149B7257BC}" type="parTrans" cxnId="{035538B7-87F4-4627-A786-DE73C1AFCA8D}">
      <dgm:prSet/>
      <dgm:spPr/>
      <dgm:t>
        <a:bodyPr/>
        <a:lstStyle/>
        <a:p>
          <a:endParaRPr lang="el-GR"/>
        </a:p>
      </dgm:t>
    </dgm:pt>
    <dgm:pt modelId="{D50160DB-4C43-49AC-9A7D-C817568A08D1}" type="sibTrans" cxnId="{035538B7-87F4-4627-A786-DE73C1AFCA8D}">
      <dgm:prSet/>
      <dgm:spPr/>
      <dgm:t>
        <a:bodyPr/>
        <a:lstStyle/>
        <a:p>
          <a:endParaRPr lang="el-GR"/>
        </a:p>
      </dgm:t>
    </dgm:pt>
    <dgm:pt modelId="{6BBC7C20-99E0-4904-8D23-641D0BC0E058}" type="pres">
      <dgm:prSet presAssocID="{B78B4C89-250E-42B9-AD5E-48EA55CD8F92}" presName="Name0" presStyleCnt="0">
        <dgm:presLayoutVars>
          <dgm:dir/>
          <dgm:animLvl val="lvl"/>
          <dgm:resizeHandles val="exact"/>
        </dgm:presLayoutVars>
      </dgm:prSet>
      <dgm:spPr/>
    </dgm:pt>
    <dgm:pt modelId="{7D0A5630-6CCA-44B2-BD0A-1C8F8338DEFD}" type="pres">
      <dgm:prSet presAssocID="{36CA0B7B-F112-4D73-AB58-1618CA4E2A90}" presName="composite" presStyleCnt="0"/>
      <dgm:spPr/>
    </dgm:pt>
    <dgm:pt modelId="{BE5C236A-AD19-43B7-BCC3-9AB3ADAE7B7B}" type="pres">
      <dgm:prSet presAssocID="{36CA0B7B-F112-4D73-AB58-1618CA4E2A90}" presName="parTx" presStyleLbl="alignNode1" presStyleIdx="0" presStyleCnt="4">
        <dgm:presLayoutVars>
          <dgm:chMax val="0"/>
          <dgm:chPref val="0"/>
          <dgm:bulletEnabled val="1"/>
        </dgm:presLayoutVars>
      </dgm:prSet>
      <dgm:spPr/>
    </dgm:pt>
    <dgm:pt modelId="{8AAA76BA-F17E-4D98-AE69-39CAA92CAFEA}" type="pres">
      <dgm:prSet presAssocID="{36CA0B7B-F112-4D73-AB58-1618CA4E2A90}" presName="desTx" presStyleLbl="alignAccFollowNode1" presStyleIdx="0" presStyleCnt="4">
        <dgm:presLayoutVars>
          <dgm:bulletEnabled val="1"/>
        </dgm:presLayoutVars>
      </dgm:prSet>
      <dgm:spPr/>
    </dgm:pt>
    <dgm:pt modelId="{736A8DDC-7D70-464E-A52B-9B0B7A1AC312}" type="pres">
      <dgm:prSet presAssocID="{C9D74EFF-0801-4B03-B061-AC27F1D13142}" presName="space" presStyleCnt="0"/>
      <dgm:spPr/>
    </dgm:pt>
    <dgm:pt modelId="{55A6FB41-D4F9-4B7F-87CD-32312971DEEC}" type="pres">
      <dgm:prSet presAssocID="{E57DCB6B-A3E3-435D-9ADE-C8F6467210ED}" presName="composite" presStyleCnt="0"/>
      <dgm:spPr/>
    </dgm:pt>
    <dgm:pt modelId="{8EA5A17D-F38C-40C7-876F-9CC6DEADC6FB}" type="pres">
      <dgm:prSet presAssocID="{E57DCB6B-A3E3-435D-9ADE-C8F6467210ED}" presName="parTx" presStyleLbl="alignNode1" presStyleIdx="1" presStyleCnt="4">
        <dgm:presLayoutVars>
          <dgm:chMax val="0"/>
          <dgm:chPref val="0"/>
          <dgm:bulletEnabled val="1"/>
        </dgm:presLayoutVars>
      </dgm:prSet>
      <dgm:spPr/>
    </dgm:pt>
    <dgm:pt modelId="{49172028-4F78-4803-87D6-47CFD7D35A88}" type="pres">
      <dgm:prSet presAssocID="{E57DCB6B-A3E3-435D-9ADE-C8F6467210ED}" presName="desTx" presStyleLbl="alignAccFollowNode1" presStyleIdx="1" presStyleCnt="4">
        <dgm:presLayoutVars>
          <dgm:bulletEnabled val="1"/>
        </dgm:presLayoutVars>
      </dgm:prSet>
      <dgm:spPr/>
    </dgm:pt>
    <dgm:pt modelId="{292B0E5C-B7EA-438D-8658-7E9F85F73A2E}" type="pres">
      <dgm:prSet presAssocID="{7415C289-8BB5-4186-87CD-ED19F219401F}" presName="space" presStyleCnt="0"/>
      <dgm:spPr/>
    </dgm:pt>
    <dgm:pt modelId="{E59BBE98-31BC-461D-8BA7-C34BDBF37985}" type="pres">
      <dgm:prSet presAssocID="{794FBED7-D371-4BD8-AEE7-D8203CA17C81}" presName="composite" presStyleCnt="0"/>
      <dgm:spPr/>
    </dgm:pt>
    <dgm:pt modelId="{B4106FEB-C1EB-4AB6-9915-AC53D429069E}" type="pres">
      <dgm:prSet presAssocID="{794FBED7-D371-4BD8-AEE7-D8203CA17C81}" presName="parTx" presStyleLbl="alignNode1" presStyleIdx="2" presStyleCnt="4">
        <dgm:presLayoutVars>
          <dgm:chMax val="0"/>
          <dgm:chPref val="0"/>
          <dgm:bulletEnabled val="1"/>
        </dgm:presLayoutVars>
      </dgm:prSet>
      <dgm:spPr/>
    </dgm:pt>
    <dgm:pt modelId="{93FF27D0-8068-4F01-99EC-62254023232F}" type="pres">
      <dgm:prSet presAssocID="{794FBED7-D371-4BD8-AEE7-D8203CA17C81}" presName="desTx" presStyleLbl="alignAccFollowNode1" presStyleIdx="2" presStyleCnt="4">
        <dgm:presLayoutVars>
          <dgm:bulletEnabled val="1"/>
        </dgm:presLayoutVars>
      </dgm:prSet>
      <dgm:spPr/>
    </dgm:pt>
    <dgm:pt modelId="{020B5879-C176-41D5-94DF-9730AD7C0B17}" type="pres">
      <dgm:prSet presAssocID="{1F39B618-EFF8-46D5-B71D-378863681812}" presName="space" presStyleCnt="0"/>
      <dgm:spPr/>
    </dgm:pt>
    <dgm:pt modelId="{EA801040-36B9-4121-8559-D912F243207C}" type="pres">
      <dgm:prSet presAssocID="{908B3E9F-6C85-4E02-9CE2-2A9A401BAE09}" presName="composite" presStyleCnt="0"/>
      <dgm:spPr/>
    </dgm:pt>
    <dgm:pt modelId="{C8B9003B-8868-49FF-ACC9-A1992AA5C1A4}" type="pres">
      <dgm:prSet presAssocID="{908B3E9F-6C85-4E02-9CE2-2A9A401BAE09}" presName="parTx" presStyleLbl="alignNode1" presStyleIdx="3" presStyleCnt="4">
        <dgm:presLayoutVars>
          <dgm:chMax val="0"/>
          <dgm:chPref val="0"/>
          <dgm:bulletEnabled val="1"/>
        </dgm:presLayoutVars>
      </dgm:prSet>
      <dgm:spPr/>
    </dgm:pt>
    <dgm:pt modelId="{6F55D0AD-8EF1-4B3D-8975-D41248F35EF4}" type="pres">
      <dgm:prSet presAssocID="{908B3E9F-6C85-4E02-9CE2-2A9A401BAE09}" presName="desTx" presStyleLbl="alignAccFollowNode1" presStyleIdx="3" presStyleCnt="4">
        <dgm:presLayoutVars>
          <dgm:bulletEnabled val="1"/>
        </dgm:presLayoutVars>
      </dgm:prSet>
      <dgm:spPr/>
    </dgm:pt>
  </dgm:ptLst>
  <dgm:cxnLst>
    <dgm:cxn modelId="{1B41230A-419C-4DEC-A3A7-E77AEA011A70}" srcId="{B78B4C89-250E-42B9-AD5E-48EA55CD8F92}" destId="{794FBED7-D371-4BD8-AEE7-D8203CA17C81}" srcOrd="2" destOrd="0" parTransId="{3A9075EC-DD48-41B5-B911-E58781B6E098}" sibTransId="{1F39B618-EFF8-46D5-B71D-378863681812}"/>
    <dgm:cxn modelId="{6DA3ED12-DD25-4F42-9175-0A3D5074853F}" type="presOf" srcId="{94D0EA93-E950-4C10-B9C3-04EA99F9B3A0}" destId="{49172028-4F78-4803-87D6-47CFD7D35A88}" srcOrd="0" destOrd="1" presId="urn:microsoft.com/office/officeart/2005/8/layout/hList1"/>
    <dgm:cxn modelId="{57C26C1A-AA57-461B-9747-75E96A7A91AD}" type="presOf" srcId="{B78B4C89-250E-42B9-AD5E-48EA55CD8F92}" destId="{6BBC7C20-99E0-4904-8D23-641D0BC0E058}" srcOrd="0" destOrd="0" presId="urn:microsoft.com/office/officeart/2005/8/layout/hList1"/>
    <dgm:cxn modelId="{EFB14329-1050-4168-97F6-F043A5E6AEFA}" srcId="{908B3E9F-6C85-4E02-9CE2-2A9A401BAE09}" destId="{4134A42B-FD95-43AB-93C3-7508E1BEF309}" srcOrd="0" destOrd="0" parTransId="{57FF6786-90EB-4E94-B48E-E31C99570801}" sibTransId="{EFB59608-CBC1-4AA4-875A-450008969C12}"/>
    <dgm:cxn modelId="{0D251638-9CB1-48E9-9F1A-5F839233F3B7}" type="presOf" srcId="{9AB8A0EE-C08A-4775-868A-68E2D5F1E946}" destId="{8AAA76BA-F17E-4D98-AE69-39CAA92CAFEA}" srcOrd="0" destOrd="0" presId="urn:microsoft.com/office/officeart/2005/8/layout/hList1"/>
    <dgm:cxn modelId="{0F7AA13D-48CB-4C57-A756-CA5F91259A81}" type="presOf" srcId="{E57DCB6B-A3E3-435D-9ADE-C8F6467210ED}" destId="{8EA5A17D-F38C-40C7-876F-9CC6DEADC6FB}" srcOrd="0" destOrd="0" presId="urn:microsoft.com/office/officeart/2005/8/layout/hList1"/>
    <dgm:cxn modelId="{5208B846-F917-462A-B62D-B3CF29BFFBF4}" srcId="{36CA0B7B-F112-4D73-AB58-1618CA4E2A90}" destId="{9AB8A0EE-C08A-4775-868A-68E2D5F1E946}" srcOrd="0" destOrd="0" parTransId="{9763F010-F675-44D4-B7B5-2A94FA90357E}" sibTransId="{E34CCA49-E888-4EF8-8529-3177D2F335AD}"/>
    <dgm:cxn modelId="{6FD6EA49-88CB-4808-A808-7C6CF3F6774E}" type="presOf" srcId="{AA3DC9CF-5AF2-4AF8-A7A2-A7318C1B439C}" destId="{6F55D0AD-8EF1-4B3D-8975-D41248F35EF4}" srcOrd="0" destOrd="1" presId="urn:microsoft.com/office/officeart/2005/8/layout/hList1"/>
    <dgm:cxn modelId="{B36B0B6F-9FF6-4531-9354-1FFDF51E6547}" srcId="{B78B4C89-250E-42B9-AD5E-48EA55CD8F92}" destId="{908B3E9F-6C85-4E02-9CE2-2A9A401BAE09}" srcOrd="3" destOrd="0" parTransId="{8B790E72-FFBE-46EA-881F-F8B7461CC41C}" sibTransId="{789083D9-4BE5-4646-8F9E-BAC027683BD4}"/>
    <dgm:cxn modelId="{EF8AA071-8247-4BD3-B038-5D375793F9A7}" srcId="{E57DCB6B-A3E3-435D-9ADE-C8F6467210ED}" destId="{94D0EA93-E950-4C10-B9C3-04EA99F9B3A0}" srcOrd="1" destOrd="0" parTransId="{BBED415E-F791-4C1B-8668-800FAD546834}" sibTransId="{41206317-2AD3-40B4-8402-A8DA82BD033D}"/>
    <dgm:cxn modelId="{65B4A455-07EE-4281-BA6A-8DCC1E451A17}" type="presOf" srcId="{EB26280D-1093-45CE-8F7F-BE359E664632}" destId="{93FF27D0-8068-4F01-99EC-62254023232F}" srcOrd="0" destOrd="0" presId="urn:microsoft.com/office/officeart/2005/8/layout/hList1"/>
    <dgm:cxn modelId="{092E9D82-63D2-4815-B6D8-6E4B3755BD08}" type="presOf" srcId="{4134A42B-FD95-43AB-93C3-7508E1BEF309}" destId="{6F55D0AD-8EF1-4B3D-8975-D41248F35EF4}" srcOrd="0" destOrd="0" presId="urn:microsoft.com/office/officeart/2005/8/layout/hList1"/>
    <dgm:cxn modelId="{6596708A-81B8-4C6F-A323-48864880F59C}" type="presOf" srcId="{36CA0B7B-F112-4D73-AB58-1618CA4E2A90}" destId="{BE5C236A-AD19-43B7-BCC3-9AB3ADAE7B7B}" srcOrd="0" destOrd="0" presId="urn:microsoft.com/office/officeart/2005/8/layout/hList1"/>
    <dgm:cxn modelId="{8E79BA8C-18DE-4706-A659-CD5F7EAD1FAA}" type="presOf" srcId="{794FBED7-D371-4BD8-AEE7-D8203CA17C81}" destId="{B4106FEB-C1EB-4AB6-9915-AC53D429069E}" srcOrd="0" destOrd="0" presId="urn:microsoft.com/office/officeart/2005/8/layout/hList1"/>
    <dgm:cxn modelId="{86CAD0B1-3D36-4F28-992D-E0C59B22488C}" type="presOf" srcId="{5674712C-F310-49C2-A34A-A20C7577F6C7}" destId="{49172028-4F78-4803-87D6-47CFD7D35A88}" srcOrd="0" destOrd="0" presId="urn:microsoft.com/office/officeart/2005/8/layout/hList1"/>
    <dgm:cxn modelId="{7CA7DCB2-3304-4C2E-ABD9-C820E4F22098}" type="presOf" srcId="{908B3E9F-6C85-4E02-9CE2-2A9A401BAE09}" destId="{C8B9003B-8868-49FF-ACC9-A1992AA5C1A4}" srcOrd="0" destOrd="0" presId="urn:microsoft.com/office/officeart/2005/8/layout/hList1"/>
    <dgm:cxn modelId="{035538B7-87F4-4627-A786-DE73C1AFCA8D}" srcId="{908B3E9F-6C85-4E02-9CE2-2A9A401BAE09}" destId="{AA3DC9CF-5AF2-4AF8-A7A2-A7318C1B439C}" srcOrd="1" destOrd="0" parTransId="{6CE9F425-90EE-4CF1-8CF1-58149B7257BC}" sibTransId="{D50160DB-4C43-49AC-9A7D-C817568A08D1}"/>
    <dgm:cxn modelId="{74651DC1-8B84-41FF-AB07-6525DC8481C3}" srcId="{B78B4C89-250E-42B9-AD5E-48EA55CD8F92}" destId="{E57DCB6B-A3E3-435D-9ADE-C8F6467210ED}" srcOrd="1" destOrd="0" parTransId="{3B3205DD-781C-4A5A-97F9-B30D16940F85}" sibTransId="{7415C289-8BB5-4186-87CD-ED19F219401F}"/>
    <dgm:cxn modelId="{EB00E6D2-4925-4F70-8E17-A2BC9A00D15A}" srcId="{794FBED7-D371-4BD8-AEE7-D8203CA17C81}" destId="{EB26280D-1093-45CE-8F7F-BE359E664632}" srcOrd="0" destOrd="0" parTransId="{DF571ABB-94B0-453A-B380-7094E77043E0}" sibTransId="{DDADF2D7-5EBF-491F-B6CB-05DF3FE5A637}"/>
    <dgm:cxn modelId="{63BFE2D3-B0A8-448E-A1E6-C5802A4EFCE0}" srcId="{E57DCB6B-A3E3-435D-9ADE-C8F6467210ED}" destId="{5674712C-F310-49C2-A34A-A20C7577F6C7}" srcOrd="0" destOrd="0" parTransId="{1CE38F47-7F05-425B-9F7F-3CD75842BF7C}" sibTransId="{1E665BD4-701D-4F0A-9D66-F7F59D5A8E46}"/>
    <dgm:cxn modelId="{C4251CF2-D0FA-4213-87EB-96D932FB964A}" srcId="{B78B4C89-250E-42B9-AD5E-48EA55CD8F92}" destId="{36CA0B7B-F112-4D73-AB58-1618CA4E2A90}" srcOrd="0" destOrd="0" parTransId="{D2BAA032-C8B1-4364-96EC-1172B1E852E9}" sibTransId="{C9D74EFF-0801-4B03-B061-AC27F1D13142}"/>
    <dgm:cxn modelId="{1E37C4C8-663C-45AC-855D-9F8546FA3ADD}" type="presParOf" srcId="{6BBC7C20-99E0-4904-8D23-641D0BC0E058}" destId="{7D0A5630-6CCA-44B2-BD0A-1C8F8338DEFD}" srcOrd="0" destOrd="0" presId="urn:microsoft.com/office/officeart/2005/8/layout/hList1"/>
    <dgm:cxn modelId="{733527F4-C5B3-4C9B-A555-E7B8ACAC869A}" type="presParOf" srcId="{7D0A5630-6CCA-44B2-BD0A-1C8F8338DEFD}" destId="{BE5C236A-AD19-43B7-BCC3-9AB3ADAE7B7B}" srcOrd="0" destOrd="0" presId="urn:microsoft.com/office/officeart/2005/8/layout/hList1"/>
    <dgm:cxn modelId="{75B87227-F79C-4A7F-B7DA-0AA73D36F810}" type="presParOf" srcId="{7D0A5630-6CCA-44B2-BD0A-1C8F8338DEFD}" destId="{8AAA76BA-F17E-4D98-AE69-39CAA92CAFEA}" srcOrd="1" destOrd="0" presId="urn:microsoft.com/office/officeart/2005/8/layout/hList1"/>
    <dgm:cxn modelId="{5BA7CA4F-3614-4903-A9A1-52294DE57F8B}" type="presParOf" srcId="{6BBC7C20-99E0-4904-8D23-641D0BC0E058}" destId="{736A8DDC-7D70-464E-A52B-9B0B7A1AC312}" srcOrd="1" destOrd="0" presId="urn:microsoft.com/office/officeart/2005/8/layout/hList1"/>
    <dgm:cxn modelId="{D4B58C3E-07E1-418A-8B5F-5E84A37F021D}" type="presParOf" srcId="{6BBC7C20-99E0-4904-8D23-641D0BC0E058}" destId="{55A6FB41-D4F9-4B7F-87CD-32312971DEEC}" srcOrd="2" destOrd="0" presId="urn:microsoft.com/office/officeart/2005/8/layout/hList1"/>
    <dgm:cxn modelId="{857B5312-E20C-4B5F-821B-99D4321AC31C}" type="presParOf" srcId="{55A6FB41-D4F9-4B7F-87CD-32312971DEEC}" destId="{8EA5A17D-F38C-40C7-876F-9CC6DEADC6FB}" srcOrd="0" destOrd="0" presId="urn:microsoft.com/office/officeart/2005/8/layout/hList1"/>
    <dgm:cxn modelId="{316862B1-7627-4175-8739-D385BC90890C}" type="presParOf" srcId="{55A6FB41-D4F9-4B7F-87CD-32312971DEEC}" destId="{49172028-4F78-4803-87D6-47CFD7D35A88}" srcOrd="1" destOrd="0" presId="urn:microsoft.com/office/officeart/2005/8/layout/hList1"/>
    <dgm:cxn modelId="{BD0E4C8E-A809-4F0C-BBBF-4DFCFEC7A09A}" type="presParOf" srcId="{6BBC7C20-99E0-4904-8D23-641D0BC0E058}" destId="{292B0E5C-B7EA-438D-8658-7E9F85F73A2E}" srcOrd="3" destOrd="0" presId="urn:microsoft.com/office/officeart/2005/8/layout/hList1"/>
    <dgm:cxn modelId="{22D71E0C-96D7-4FBE-8EA6-0B19E2D13255}" type="presParOf" srcId="{6BBC7C20-99E0-4904-8D23-641D0BC0E058}" destId="{E59BBE98-31BC-461D-8BA7-C34BDBF37985}" srcOrd="4" destOrd="0" presId="urn:microsoft.com/office/officeart/2005/8/layout/hList1"/>
    <dgm:cxn modelId="{E1B50C3E-8F3B-45A9-B359-38C58AE7C08C}" type="presParOf" srcId="{E59BBE98-31BC-461D-8BA7-C34BDBF37985}" destId="{B4106FEB-C1EB-4AB6-9915-AC53D429069E}" srcOrd="0" destOrd="0" presId="urn:microsoft.com/office/officeart/2005/8/layout/hList1"/>
    <dgm:cxn modelId="{833458ED-7041-4368-AE90-2301C1EA7294}" type="presParOf" srcId="{E59BBE98-31BC-461D-8BA7-C34BDBF37985}" destId="{93FF27D0-8068-4F01-99EC-62254023232F}" srcOrd="1" destOrd="0" presId="urn:microsoft.com/office/officeart/2005/8/layout/hList1"/>
    <dgm:cxn modelId="{DEE98DF3-49E7-48E9-962F-4DCE5AD5EF22}" type="presParOf" srcId="{6BBC7C20-99E0-4904-8D23-641D0BC0E058}" destId="{020B5879-C176-41D5-94DF-9730AD7C0B17}" srcOrd="5" destOrd="0" presId="urn:microsoft.com/office/officeart/2005/8/layout/hList1"/>
    <dgm:cxn modelId="{E129DBD0-B547-489E-868B-9F343DC3331D}" type="presParOf" srcId="{6BBC7C20-99E0-4904-8D23-641D0BC0E058}" destId="{EA801040-36B9-4121-8559-D912F243207C}" srcOrd="6" destOrd="0" presId="urn:microsoft.com/office/officeart/2005/8/layout/hList1"/>
    <dgm:cxn modelId="{7EE45D16-FEF0-4497-AC40-83363BF42E3C}" type="presParOf" srcId="{EA801040-36B9-4121-8559-D912F243207C}" destId="{C8B9003B-8868-49FF-ACC9-A1992AA5C1A4}" srcOrd="0" destOrd="0" presId="urn:microsoft.com/office/officeart/2005/8/layout/hList1"/>
    <dgm:cxn modelId="{B05B3DAD-E537-4C1D-AE0B-F379263663A9}" type="presParOf" srcId="{EA801040-36B9-4121-8559-D912F243207C}" destId="{6F55D0AD-8EF1-4B3D-8975-D41248F35EF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C236A-AD19-43B7-BCC3-9AB3ADAE7B7B}">
      <dsp:nvSpPr>
        <dsp:cNvPr id="0" name=""/>
        <dsp:cNvSpPr/>
      </dsp:nvSpPr>
      <dsp:spPr>
        <a:xfrm>
          <a:off x="15031" y="-14972"/>
          <a:ext cx="3958345" cy="55738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l-GR" sz="2400" b="1" kern="1200" dirty="0"/>
            <a:t>ΟΧΕ Εγνατία </a:t>
          </a:r>
        </a:p>
      </dsp:txBody>
      <dsp:txXfrm>
        <a:off x="15031" y="-14972"/>
        <a:ext cx="3958345" cy="557389"/>
      </dsp:txXfrm>
    </dsp:sp>
    <dsp:sp modelId="{8AAA76BA-F17E-4D98-AE69-39CAA92CAFEA}">
      <dsp:nvSpPr>
        <dsp:cNvPr id="0" name=""/>
        <dsp:cNvSpPr/>
      </dsp:nvSpPr>
      <dsp:spPr>
        <a:xfrm>
          <a:off x="85772" y="542416"/>
          <a:ext cx="3896430" cy="40625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l-GR" sz="1600" kern="1200" dirty="0"/>
            <a:t>Αποκατάσταση Τεμένους Βαγιαζήτ.</a:t>
          </a:r>
        </a:p>
        <a:p>
          <a:pPr marL="171450" lvl="1" indent="-171450" algn="l" defTabSz="711200">
            <a:lnSpc>
              <a:spcPct val="90000"/>
            </a:lnSpc>
            <a:spcBef>
              <a:spcPct val="0"/>
            </a:spcBef>
            <a:spcAft>
              <a:spcPct val="15000"/>
            </a:spcAft>
            <a:buFont typeface="Arial" panose="020B0604020202020204" pitchFamily="34" charset="0"/>
            <a:buChar char="•"/>
          </a:pPr>
          <a:r>
            <a:rPr lang="el-GR" sz="1600" kern="1200" dirty="0"/>
            <a:t>Υποδομές στον </a:t>
          </a:r>
        </a:p>
        <a:p>
          <a:pPr marL="171450" lvl="1" indent="-171450" algn="l" defTabSz="711200">
            <a:lnSpc>
              <a:spcPct val="90000"/>
            </a:lnSpc>
            <a:spcBef>
              <a:spcPct val="0"/>
            </a:spcBef>
            <a:spcAft>
              <a:spcPct val="15000"/>
            </a:spcAft>
            <a:buFont typeface="Arial" panose="020B0604020202020204" pitchFamily="34" charset="0"/>
            <a:buChar char="•"/>
          </a:pPr>
          <a:r>
            <a:rPr lang="el-GR" sz="1600" kern="1200" dirty="0"/>
            <a:t>Αρχαιολογικό Χώρο Αβδήρων</a:t>
          </a:r>
        </a:p>
        <a:p>
          <a:pPr marL="171450" lvl="1" indent="-171450" algn="l" defTabSz="711200">
            <a:lnSpc>
              <a:spcPct val="90000"/>
            </a:lnSpc>
            <a:spcBef>
              <a:spcPct val="0"/>
            </a:spcBef>
            <a:spcAft>
              <a:spcPct val="15000"/>
            </a:spcAft>
            <a:buFont typeface="Arial" panose="020B0604020202020204" pitchFamily="34" charset="0"/>
            <a:buChar char="•"/>
          </a:pPr>
          <a:r>
            <a:rPr lang="el-GR" sz="1600" kern="1200" dirty="0"/>
            <a:t>Αποκατάσταση τριών (3) μεταβυζαντινών εκκλησιών στον Έβρο.</a:t>
          </a:r>
        </a:p>
        <a:p>
          <a:pPr marL="171450" lvl="1" indent="-171450" algn="l" defTabSz="711200">
            <a:lnSpc>
              <a:spcPct val="90000"/>
            </a:lnSpc>
            <a:spcBef>
              <a:spcPct val="0"/>
            </a:spcBef>
            <a:spcAft>
              <a:spcPct val="15000"/>
            </a:spcAft>
            <a:buFont typeface="Arial" panose="020B0604020202020204" pitchFamily="34" charset="0"/>
            <a:buChar char="•"/>
          </a:pPr>
          <a:r>
            <a:rPr lang="el-GR" sz="1600" kern="1200" dirty="0"/>
            <a:t>Συντήρηση,  αποκατάσταση ναού </a:t>
          </a:r>
          <a:r>
            <a:rPr lang="el-GR" sz="1600" kern="1200" dirty="0" err="1"/>
            <a:t>Μαξιμιανούπολης</a:t>
          </a:r>
          <a:endParaRPr lang="el-GR"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l-GR" sz="1600" kern="1200" dirty="0"/>
            <a:t>Ανάδειξη και Συντήρηση Αρχαιολογικού Χώρου Ζώνης &amp; Αρχαίας Εγνατίας Οδού.</a:t>
          </a:r>
        </a:p>
        <a:p>
          <a:pPr marL="171450" lvl="1" indent="-171450" algn="l" defTabSz="711200">
            <a:lnSpc>
              <a:spcPct val="90000"/>
            </a:lnSpc>
            <a:spcBef>
              <a:spcPct val="0"/>
            </a:spcBef>
            <a:spcAft>
              <a:spcPct val="15000"/>
            </a:spcAft>
            <a:buFont typeface="Arial" panose="020B0604020202020204" pitchFamily="34" charset="0"/>
            <a:buChar char="•"/>
          </a:pPr>
          <a:r>
            <a:rPr lang="el-GR" sz="1600" kern="1200" dirty="0"/>
            <a:t>Δημιουργία </a:t>
          </a:r>
          <a:r>
            <a:rPr lang="el-GR" sz="1600" kern="1200" dirty="0" err="1"/>
            <a:t>πολυθεματικού</a:t>
          </a:r>
          <a:r>
            <a:rPr lang="el-GR" sz="1600" kern="1200" dirty="0"/>
            <a:t> πάρκου Πετεινού.</a:t>
          </a:r>
        </a:p>
        <a:p>
          <a:pPr marL="171450" lvl="1" indent="-171450" algn="l" defTabSz="711200">
            <a:lnSpc>
              <a:spcPct val="90000"/>
            </a:lnSpc>
            <a:spcBef>
              <a:spcPct val="0"/>
            </a:spcBef>
            <a:spcAft>
              <a:spcPct val="15000"/>
            </a:spcAft>
            <a:buFont typeface="Arial" panose="020B0604020202020204" pitchFamily="34" charset="0"/>
            <a:buChar char="•"/>
          </a:pPr>
          <a:r>
            <a:rPr lang="el-GR" sz="1600" kern="1200" dirty="0"/>
            <a:t>Πυρόσβεση Αρχαιολογικού Χώρου Φιλίππων.</a:t>
          </a:r>
        </a:p>
      </dsp:txBody>
      <dsp:txXfrm>
        <a:off x="85772" y="542416"/>
        <a:ext cx="3896430" cy="4062599"/>
      </dsp:txXfrm>
    </dsp:sp>
    <dsp:sp modelId="{8EA5A17D-F38C-40C7-876F-9CC6DEADC6FB}">
      <dsp:nvSpPr>
        <dsp:cNvPr id="0" name=""/>
        <dsp:cNvSpPr/>
      </dsp:nvSpPr>
      <dsp:spPr>
        <a:xfrm>
          <a:off x="4408755" y="0"/>
          <a:ext cx="3109845" cy="557389"/>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b="1" kern="1200" dirty="0"/>
            <a:t>ΟΧΕ </a:t>
          </a:r>
          <a:r>
            <a:rPr lang="el-GR" sz="2000" b="1" kern="1200" dirty="0"/>
            <a:t>Ροδόπης</a:t>
          </a:r>
        </a:p>
      </dsp:txBody>
      <dsp:txXfrm>
        <a:off x="4408755" y="0"/>
        <a:ext cx="3109845" cy="557389"/>
      </dsp:txXfrm>
    </dsp:sp>
    <dsp:sp modelId="{49172028-4F78-4803-87D6-47CFD7D35A88}">
      <dsp:nvSpPr>
        <dsp:cNvPr id="0" name=""/>
        <dsp:cNvSpPr/>
      </dsp:nvSpPr>
      <dsp:spPr>
        <a:xfrm>
          <a:off x="4408755" y="557389"/>
          <a:ext cx="3109845" cy="4032654"/>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l-GR" sz="1600" kern="1200" dirty="0"/>
            <a:t>Στερέωση, αποκατάσταση-πέτρινου γεφυριού στο 4ο χιλ. Ξάνθης-Σταυρούπολης.</a:t>
          </a:r>
        </a:p>
        <a:p>
          <a:pPr marL="171450" lvl="1" indent="-171450" algn="l" defTabSz="711200">
            <a:lnSpc>
              <a:spcPct val="90000"/>
            </a:lnSpc>
            <a:spcBef>
              <a:spcPct val="0"/>
            </a:spcBef>
            <a:spcAft>
              <a:spcPct val="15000"/>
            </a:spcAft>
            <a:buChar char="•"/>
          </a:pPr>
          <a:r>
            <a:rPr lang="el-GR" sz="1600" kern="1200" dirty="0"/>
            <a:t>Δημιουργία-Αναβάθμιση δικτύου Μονοπατιών, Διαδρομών Πεζοπορίας Δήμος Δράμας – Δήμος Νέστου (2 έργα)</a:t>
          </a:r>
        </a:p>
      </dsp:txBody>
      <dsp:txXfrm>
        <a:off x="4408755" y="557389"/>
        <a:ext cx="3109845" cy="4032654"/>
      </dsp:txXfrm>
    </dsp:sp>
    <dsp:sp modelId="{B4106FEB-C1EB-4AB6-9915-AC53D429069E}">
      <dsp:nvSpPr>
        <dsp:cNvPr id="0" name=""/>
        <dsp:cNvSpPr/>
      </dsp:nvSpPr>
      <dsp:spPr>
        <a:xfrm>
          <a:off x="7953979" y="0"/>
          <a:ext cx="3109845" cy="557389"/>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b="1" kern="1200" dirty="0"/>
            <a:t>Έβρος</a:t>
          </a:r>
        </a:p>
      </dsp:txBody>
      <dsp:txXfrm>
        <a:off x="7953979" y="0"/>
        <a:ext cx="3109845" cy="557389"/>
      </dsp:txXfrm>
    </dsp:sp>
    <dsp:sp modelId="{93FF27D0-8068-4F01-99EC-62254023232F}">
      <dsp:nvSpPr>
        <dsp:cNvPr id="0" name=""/>
        <dsp:cNvSpPr/>
      </dsp:nvSpPr>
      <dsp:spPr>
        <a:xfrm>
          <a:off x="7953979" y="557389"/>
          <a:ext cx="3109845" cy="403265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l-GR" sz="1800" kern="1200" dirty="0"/>
            <a:t>Δημιουργία δικτύου μονοπατιών Δήμου Διδυμοτείχου - </a:t>
          </a:r>
          <a:r>
            <a:rPr lang="el-GR" sz="1800" kern="1200" dirty="0" err="1"/>
            <a:t>Σουφλίου</a:t>
          </a:r>
          <a:r>
            <a:rPr lang="el-GR" sz="1800" kern="1200" dirty="0"/>
            <a:t> – Ορεστιάδας</a:t>
          </a:r>
        </a:p>
        <a:p>
          <a:pPr marL="171450" lvl="1" indent="-171450" algn="l" defTabSz="800100">
            <a:lnSpc>
              <a:spcPct val="90000"/>
            </a:lnSpc>
            <a:spcBef>
              <a:spcPct val="0"/>
            </a:spcBef>
            <a:spcAft>
              <a:spcPct val="15000"/>
            </a:spcAft>
            <a:buChar char="•"/>
          </a:pPr>
          <a:r>
            <a:rPr lang="el-GR" sz="1800" kern="1200" dirty="0"/>
            <a:t>Αποκατάσταση - </a:t>
          </a:r>
          <a:r>
            <a:rPr lang="el-GR" sz="1800" kern="1200" dirty="0" err="1"/>
            <a:t>Επανάχρηση</a:t>
          </a:r>
          <a:r>
            <a:rPr lang="el-GR" sz="1800" kern="1200" dirty="0"/>
            <a:t>  του  Κτηρίου "Δημοτική Αγορά  </a:t>
          </a:r>
          <a:r>
            <a:rPr lang="el-GR" sz="1800" kern="1200" dirty="0" err="1"/>
            <a:t>Σουφλίου</a:t>
          </a:r>
          <a:r>
            <a:rPr lang="el-GR" sz="1800" kern="1200" dirty="0"/>
            <a:t>"</a:t>
          </a:r>
        </a:p>
      </dsp:txBody>
      <dsp:txXfrm>
        <a:off x="7953979" y="557389"/>
        <a:ext cx="3109845" cy="4032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C236A-AD19-43B7-BCC3-9AB3ADAE7B7B}">
      <dsp:nvSpPr>
        <dsp:cNvPr id="0" name=""/>
        <dsp:cNvSpPr/>
      </dsp:nvSpPr>
      <dsp:spPr>
        <a:xfrm>
          <a:off x="3734" y="87677"/>
          <a:ext cx="2245778" cy="7321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b="1" kern="1200" dirty="0"/>
            <a:t>ΒΑΑ Αλεξανδρούπολης</a:t>
          </a:r>
        </a:p>
      </dsp:txBody>
      <dsp:txXfrm>
        <a:off x="3734" y="87677"/>
        <a:ext cx="2245778" cy="732100"/>
      </dsp:txXfrm>
    </dsp:sp>
    <dsp:sp modelId="{8AAA76BA-F17E-4D98-AE69-39CAA92CAFEA}">
      <dsp:nvSpPr>
        <dsp:cNvPr id="0" name=""/>
        <dsp:cNvSpPr/>
      </dsp:nvSpPr>
      <dsp:spPr>
        <a:xfrm>
          <a:off x="3734" y="819778"/>
          <a:ext cx="2245778" cy="434807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l-GR" sz="1800" kern="1200"/>
            <a:t>Ολοκληρωμένη Παρέμβαση για την Αναβάθμιση των  «Διεπαφών» του Παραδοσιακού Αστικού Ιστού με τις  Γειτνιάζουσες Αναπτυξιακές Δυνατότητες, τους Πόλους  Έλξης και τις Παραγωγικές Λειτουργίες της Πόλης  Περιφερειακά και Πέριξ του Λιμένος Αλεξανδρούπολης</a:t>
          </a:r>
          <a:endParaRPr lang="el-GR" sz="1800" kern="1200" dirty="0"/>
        </a:p>
      </dsp:txBody>
      <dsp:txXfrm>
        <a:off x="3734" y="819778"/>
        <a:ext cx="2245778" cy="4348079"/>
      </dsp:txXfrm>
    </dsp:sp>
    <dsp:sp modelId="{8EA5A17D-F38C-40C7-876F-9CC6DEADC6FB}">
      <dsp:nvSpPr>
        <dsp:cNvPr id="0" name=""/>
        <dsp:cNvSpPr/>
      </dsp:nvSpPr>
      <dsp:spPr>
        <a:xfrm>
          <a:off x="2563922" y="87677"/>
          <a:ext cx="2245778" cy="732100"/>
        </a:xfrm>
        <a:prstGeom prst="rect">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kern="1200" dirty="0"/>
            <a:t>ΒΑΑ </a:t>
          </a:r>
          <a:r>
            <a:rPr lang="el-GR" sz="2000" b="1" kern="1200" dirty="0"/>
            <a:t>Δράμας</a:t>
          </a:r>
        </a:p>
      </dsp:txBody>
      <dsp:txXfrm>
        <a:off x="2563922" y="87677"/>
        <a:ext cx="2245778" cy="732100"/>
      </dsp:txXfrm>
    </dsp:sp>
    <dsp:sp modelId="{49172028-4F78-4803-87D6-47CFD7D35A88}">
      <dsp:nvSpPr>
        <dsp:cNvPr id="0" name=""/>
        <dsp:cNvSpPr/>
      </dsp:nvSpPr>
      <dsp:spPr>
        <a:xfrm>
          <a:off x="2563922" y="819778"/>
          <a:ext cx="2245778" cy="4348079"/>
        </a:xfrm>
        <a:prstGeom prst="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l-GR" sz="1800" kern="1200" dirty="0"/>
            <a:t>Υποστήριξη διοργάνωσης του Φεστιβάλ Ταινιών Μικρού Μήκους Δράμας για τα έτη 2023, 2024 και 2025</a:t>
          </a:r>
        </a:p>
        <a:p>
          <a:pPr marL="171450" lvl="1" indent="-171450" algn="l" defTabSz="800100">
            <a:lnSpc>
              <a:spcPct val="90000"/>
            </a:lnSpc>
            <a:spcBef>
              <a:spcPct val="0"/>
            </a:spcBef>
            <a:spcAft>
              <a:spcPct val="15000"/>
            </a:spcAft>
            <a:buChar char="•"/>
          </a:pPr>
          <a:r>
            <a:rPr lang="el-GR" sz="1800" kern="1200" dirty="0"/>
            <a:t>Κινηματογράφος ΟΛΥΜΠΙΑ και Ωδείο Δράμας)</a:t>
          </a:r>
        </a:p>
      </dsp:txBody>
      <dsp:txXfrm>
        <a:off x="2563922" y="819778"/>
        <a:ext cx="2245778" cy="4348079"/>
      </dsp:txXfrm>
    </dsp:sp>
    <dsp:sp modelId="{B4106FEB-C1EB-4AB6-9915-AC53D429069E}">
      <dsp:nvSpPr>
        <dsp:cNvPr id="0" name=""/>
        <dsp:cNvSpPr/>
      </dsp:nvSpPr>
      <dsp:spPr>
        <a:xfrm>
          <a:off x="5124110" y="87677"/>
          <a:ext cx="2245778" cy="732100"/>
        </a:xfrm>
        <a:prstGeom prst="rect">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b="1" kern="1200" dirty="0"/>
            <a:t>ΒΑΑ Κομοτηνής</a:t>
          </a:r>
        </a:p>
      </dsp:txBody>
      <dsp:txXfrm>
        <a:off x="5124110" y="87677"/>
        <a:ext cx="2245778" cy="732100"/>
      </dsp:txXfrm>
    </dsp:sp>
    <dsp:sp modelId="{93FF27D0-8068-4F01-99EC-62254023232F}">
      <dsp:nvSpPr>
        <dsp:cNvPr id="0" name=""/>
        <dsp:cNvSpPr/>
      </dsp:nvSpPr>
      <dsp:spPr>
        <a:xfrm>
          <a:off x="5124110" y="819778"/>
          <a:ext cx="2245778" cy="4348079"/>
        </a:xfrm>
        <a:prstGeom prst="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l-GR" sz="1800" kern="1200" dirty="0"/>
            <a:t>Ολοκληρωμένη Ανάδειξη και Αναβάθμιση Ιστορικού Κέντρου. Λειτουργική Διασύνδεση με το Νέο Εμπορικό Κέντρο</a:t>
          </a:r>
        </a:p>
      </dsp:txBody>
      <dsp:txXfrm>
        <a:off x="5124110" y="819778"/>
        <a:ext cx="2245778" cy="4348079"/>
      </dsp:txXfrm>
    </dsp:sp>
    <dsp:sp modelId="{C8B9003B-8868-49FF-ACC9-A1992AA5C1A4}">
      <dsp:nvSpPr>
        <dsp:cNvPr id="0" name=""/>
        <dsp:cNvSpPr/>
      </dsp:nvSpPr>
      <dsp:spPr>
        <a:xfrm>
          <a:off x="7684298" y="87677"/>
          <a:ext cx="2245778" cy="732100"/>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kern="1200" dirty="0"/>
            <a:t>ΒΑΑ </a:t>
          </a:r>
          <a:r>
            <a:rPr lang="el-GR" sz="2000" b="1" kern="1200" dirty="0"/>
            <a:t>Καβάλας</a:t>
          </a:r>
        </a:p>
      </dsp:txBody>
      <dsp:txXfrm>
        <a:off x="7684298" y="87677"/>
        <a:ext cx="2245778" cy="732100"/>
      </dsp:txXfrm>
    </dsp:sp>
    <dsp:sp modelId="{6F55D0AD-8EF1-4B3D-8975-D41248F35EF4}">
      <dsp:nvSpPr>
        <dsp:cNvPr id="0" name=""/>
        <dsp:cNvSpPr/>
      </dsp:nvSpPr>
      <dsp:spPr>
        <a:xfrm>
          <a:off x="7684298" y="819778"/>
          <a:ext cx="2245778" cy="4348079"/>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l-GR" sz="1800" kern="1200"/>
            <a:t>Αισθητική και λειτουργική αναβάθμιση του υπαίθριου θεάτρου εντός του εξωτερικού περιβόλου του Φρουρίου Καβάλας (ακρόπολη)</a:t>
          </a:r>
          <a:endParaRPr lang="el-GR" sz="1800" kern="1200" dirty="0"/>
        </a:p>
        <a:p>
          <a:pPr marL="171450" lvl="1" indent="-171450" algn="l" defTabSz="800100">
            <a:lnSpc>
              <a:spcPct val="90000"/>
            </a:lnSpc>
            <a:spcBef>
              <a:spcPct val="0"/>
            </a:spcBef>
            <a:spcAft>
              <a:spcPct val="15000"/>
            </a:spcAft>
            <a:buChar char="•"/>
          </a:pPr>
          <a:r>
            <a:rPr lang="el-GR" sz="1800" kern="1200"/>
            <a:t>Αναβάθμιση υποδομών Δημοτικής Πινακοθήκης Καβάλας</a:t>
          </a:r>
        </a:p>
      </dsp:txBody>
      <dsp:txXfrm>
        <a:off x="7684298" y="819778"/>
        <a:ext cx="2245778" cy="43480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B85BDC8-5624-B640-A51D-7D100401FBD8}" type="datetimeFigureOut">
              <a:rPr lang="el-GR" smtClean="0"/>
              <a:t>19/5/2025</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5230455-3940-E94B-B680-5585781AEA90}" type="slidenum">
              <a:rPr lang="el-GR" smtClean="0"/>
              <a:t>‹#›</a:t>
            </a:fld>
            <a:endParaRPr lang="el-GR"/>
          </a:p>
        </p:txBody>
      </p:sp>
    </p:spTree>
    <p:extLst>
      <p:ext uri="{BB962C8B-B14F-4D97-AF65-F5344CB8AC3E}">
        <p14:creationId xmlns:p14="http://schemas.microsoft.com/office/powerpoint/2010/main" val="289146737"/>
      </p:ext>
    </p:extLst>
  </p:cSld>
  <p:clrMap bg1="lt1" tx1="dk1" bg2="lt2" tx2="dk2" accent1="accent1" accent2="accent2" accent3="accent3" accent4="accent4" accent5="accent5" accent6="accent6" hlink="hlink" folHlink="folHlink"/>
  <p:notesStyle>
    <a:lvl1pPr marL="0" algn="l" defTabSz="458930" rtl="0" eaLnBrk="1" latinLnBrk="0" hangingPunct="1">
      <a:defRPr sz="602" kern="1200">
        <a:solidFill>
          <a:schemeClr val="tx1"/>
        </a:solidFill>
        <a:latin typeface="+mn-lt"/>
        <a:ea typeface="+mn-ea"/>
        <a:cs typeface="+mn-cs"/>
      </a:defRPr>
    </a:lvl1pPr>
    <a:lvl2pPr marL="229466" algn="l" defTabSz="458930" rtl="0" eaLnBrk="1" latinLnBrk="0" hangingPunct="1">
      <a:defRPr sz="602" kern="1200">
        <a:solidFill>
          <a:schemeClr val="tx1"/>
        </a:solidFill>
        <a:latin typeface="+mn-lt"/>
        <a:ea typeface="+mn-ea"/>
        <a:cs typeface="+mn-cs"/>
      </a:defRPr>
    </a:lvl2pPr>
    <a:lvl3pPr marL="458930" algn="l" defTabSz="458930" rtl="0" eaLnBrk="1" latinLnBrk="0" hangingPunct="1">
      <a:defRPr sz="602" kern="1200">
        <a:solidFill>
          <a:schemeClr val="tx1"/>
        </a:solidFill>
        <a:latin typeface="+mn-lt"/>
        <a:ea typeface="+mn-ea"/>
        <a:cs typeface="+mn-cs"/>
      </a:defRPr>
    </a:lvl3pPr>
    <a:lvl4pPr marL="688396" algn="l" defTabSz="458930" rtl="0" eaLnBrk="1" latinLnBrk="0" hangingPunct="1">
      <a:defRPr sz="602" kern="1200">
        <a:solidFill>
          <a:schemeClr val="tx1"/>
        </a:solidFill>
        <a:latin typeface="+mn-lt"/>
        <a:ea typeface="+mn-ea"/>
        <a:cs typeface="+mn-cs"/>
      </a:defRPr>
    </a:lvl4pPr>
    <a:lvl5pPr marL="917862" algn="l" defTabSz="458930" rtl="0" eaLnBrk="1" latinLnBrk="0" hangingPunct="1">
      <a:defRPr sz="602" kern="1200">
        <a:solidFill>
          <a:schemeClr val="tx1"/>
        </a:solidFill>
        <a:latin typeface="+mn-lt"/>
        <a:ea typeface="+mn-ea"/>
        <a:cs typeface="+mn-cs"/>
      </a:defRPr>
    </a:lvl5pPr>
    <a:lvl6pPr marL="1147326" algn="l" defTabSz="458930" rtl="0" eaLnBrk="1" latinLnBrk="0" hangingPunct="1">
      <a:defRPr sz="602" kern="1200">
        <a:solidFill>
          <a:schemeClr val="tx1"/>
        </a:solidFill>
        <a:latin typeface="+mn-lt"/>
        <a:ea typeface="+mn-ea"/>
        <a:cs typeface="+mn-cs"/>
      </a:defRPr>
    </a:lvl6pPr>
    <a:lvl7pPr marL="1376792" algn="l" defTabSz="458930" rtl="0" eaLnBrk="1" latinLnBrk="0" hangingPunct="1">
      <a:defRPr sz="602" kern="1200">
        <a:solidFill>
          <a:schemeClr val="tx1"/>
        </a:solidFill>
        <a:latin typeface="+mn-lt"/>
        <a:ea typeface="+mn-ea"/>
        <a:cs typeface="+mn-cs"/>
      </a:defRPr>
    </a:lvl7pPr>
    <a:lvl8pPr marL="1606258" algn="l" defTabSz="458930" rtl="0" eaLnBrk="1" latinLnBrk="0" hangingPunct="1">
      <a:defRPr sz="602" kern="1200">
        <a:solidFill>
          <a:schemeClr val="tx1"/>
        </a:solidFill>
        <a:latin typeface="+mn-lt"/>
        <a:ea typeface="+mn-ea"/>
        <a:cs typeface="+mn-cs"/>
      </a:defRPr>
    </a:lvl8pPr>
    <a:lvl9pPr marL="1835722" algn="l" defTabSz="458930" rtl="0" eaLnBrk="1" latinLnBrk="0" hangingPunct="1">
      <a:defRPr sz="6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22275" y="1241425"/>
            <a:ext cx="5953125" cy="3349625"/>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230455-3940-E94B-B680-5585781AEA90}" type="slidenum">
              <a:rPr lang="el-GR" smtClean="0"/>
              <a:t>6</a:t>
            </a:fld>
            <a:endParaRPr lang="el-GR"/>
          </a:p>
        </p:txBody>
      </p:sp>
    </p:spTree>
    <p:extLst>
      <p:ext uri="{BB962C8B-B14F-4D97-AF65-F5344CB8AC3E}">
        <p14:creationId xmlns:p14="http://schemas.microsoft.com/office/powerpoint/2010/main" val="372308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DFB4C-B76E-924B-6EAF-8F3C4D1C905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4BEEB17-5249-5F89-B0BA-F11642EC25FC}"/>
              </a:ext>
            </a:extLst>
          </p:cNvPr>
          <p:cNvSpPr>
            <a:spLocks noGrp="1" noRot="1" noChangeAspect="1"/>
          </p:cNvSpPr>
          <p:nvPr>
            <p:ph type="sldImg"/>
          </p:nvPr>
        </p:nvSpPr>
        <p:spPr>
          <a:xfrm>
            <a:off x="422275" y="1241425"/>
            <a:ext cx="5953125" cy="3349625"/>
          </a:xfrm>
        </p:spPr>
      </p:sp>
      <p:sp>
        <p:nvSpPr>
          <p:cNvPr id="3" name="Θέση σημειώσεων 2">
            <a:extLst>
              <a:ext uri="{FF2B5EF4-FFF2-40B4-BE49-F238E27FC236}">
                <a16:creationId xmlns:a16="http://schemas.microsoft.com/office/drawing/2014/main" id="{A68EF372-92D3-8EFE-DDD5-F09BA099474E}"/>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F989BD8-F8CA-D078-CCB3-10B63B98080C}"/>
              </a:ext>
            </a:extLst>
          </p:cNvPr>
          <p:cNvSpPr>
            <a:spLocks noGrp="1"/>
          </p:cNvSpPr>
          <p:nvPr>
            <p:ph type="sldNum" sz="quarter" idx="10"/>
          </p:nvPr>
        </p:nvSpPr>
        <p:spPr/>
        <p:txBody>
          <a:bodyPr/>
          <a:lstStyle/>
          <a:p>
            <a:fld id="{B5230455-3940-E94B-B680-5585781AEA90}" type="slidenum">
              <a:rPr lang="el-GR" smtClean="0"/>
              <a:t>12</a:t>
            </a:fld>
            <a:endParaRPr lang="el-GR"/>
          </a:p>
        </p:txBody>
      </p:sp>
    </p:spTree>
    <p:extLst>
      <p:ext uri="{BB962C8B-B14F-4D97-AF65-F5344CB8AC3E}">
        <p14:creationId xmlns:p14="http://schemas.microsoft.com/office/powerpoint/2010/main" val="134439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9CD11-DBD8-F412-5076-72D00FED9F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A7BA3A5-E7A2-430D-40C7-7BB0B6779040}"/>
              </a:ext>
            </a:extLst>
          </p:cNvPr>
          <p:cNvSpPr>
            <a:spLocks noGrp="1" noRot="1" noChangeAspect="1"/>
          </p:cNvSpPr>
          <p:nvPr>
            <p:ph type="sldImg"/>
          </p:nvPr>
        </p:nvSpPr>
        <p:spPr>
          <a:xfrm>
            <a:off x="422275" y="1241425"/>
            <a:ext cx="5953125" cy="3349625"/>
          </a:xfrm>
        </p:spPr>
      </p:sp>
      <p:sp>
        <p:nvSpPr>
          <p:cNvPr id="3" name="Θέση σημειώσεων 2">
            <a:extLst>
              <a:ext uri="{FF2B5EF4-FFF2-40B4-BE49-F238E27FC236}">
                <a16:creationId xmlns:a16="http://schemas.microsoft.com/office/drawing/2014/main" id="{3654AF72-AAF5-420D-6DEA-9AA1E80B6FCB}"/>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344176B-6B08-AD91-FEB2-5B44A2FCBEBD}"/>
              </a:ext>
            </a:extLst>
          </p:cNvPr>
          <p:cNvSpPr>
            <a:spLocks noGrp="1"/>
          </p:cNvSpPr>
          <p:nvPr>
            <p:ph type="sldNum" sz="quarter" idx="10"/>
          </p:nvPr>
        </p:nvSpPr>
        <p:spPr/>
        <p:txBody>
          <a:bodyPr/>
          <a:lstStyle/>
          <a:p>
            <a:fld id="{B5230455-3940-E94B-B680-5585781AEA90}" type="slidenum">
              <a:rPr lang="el-GR" smtClean="0"/>
              <a:t>16</a:t>
            </a:fld>
            <a:endParaRPr lang="el-GR"/>
          </a:p>
        </p:txBody>
      </p:sp>
    </p:spTree>
    <p:extLst>
      <p:ext uri="{BB962C8B-B14F-4D97-AF65-F5344CB8AC3E}">
        <p14:creationId xmlns:p14="http://schemas.microsoft.com/office/powerpoint/2010/main" val="257893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t>19/5/2025</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707571" y="887642"/>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312B16-8557-4743-8EE6-3DDFEC79069C}" type="datetimeFigureOut">
              <a:rPr lang="el-GR" smtClean="0"/>
              <a:t>19/5/2025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pPr/>
              <a:t>‹#›</a:t>
            </a:fld>
            <a:endParaRPr lang="el-GR" dirty="0"/>
          </a:p>
        </p:txBody>
      </p:sp>
    </p:spTree>
    <p:extLst>
      <p:ext uri="{BB962C8B-B14F-4D97-AF65-F5344CB8AC3E}">
        <p14:creationId xmlns:p14="http://schemas.microsoft.com/office/powerpoint/2010/main" val="183478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312B16-8557-4743-8EE6-3DDFEC79069C}" type="datetimeFigureOut">
              <a:rPr lang="el-GR" smtClean="0"/>
              <a:t>19/5/2025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pPr/>
              <a:t>‹#›</a:t>
            </a:fld>
            <a:endParaRPr lang="el-GR" dirty="0"/>
          </a:p>
        </p:txBody>
      </p:sp>
    </p:spTree>
    <p:extLst>
      <p:ext uri="{BB962C8B-B14F-4D97-AF65-F5344CB8AC3E}">
        <p14:creationId xmlns:p14="http://schemas.microsoft.com/office/powerpoint/2010/main" val="345030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19/5/2025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pPr/>
              <a:t>‹#›</a:t>
            </a:fld>
            <a:endParaRPr lang="el-GR" dirty="0"/>
          </a:p>
        </p:txBody>
      </p:sp>
    </p:spTree>
    <p:extLst>
      <p:ext uri="{BB962C8B-B14F-4D97-AF65-F5344CB8AC3E}">
        <p14:creationId xmlns:p14="http://schemas.microsoft.com/office/powerpoint/2010/main" val="2441733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19/5/2025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pPr/>
              <a:t>‹#›</a:t>
            </a:fld>
            <a:endParaRPr lang="el-GR" dirty="0"/>
          </a:p>
        </p:txBody>
      </p:sp>
    </p:spTree>
    <p:extLst>
      <p:ext uri="{BB962C8B-B14F-4D97-AF65-F5344CB8AC3E}">
        <p14:creationId xmlns:p14="http://schemas.microsoft.com/office/powerpoint/2010/main" val="1199805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xof">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65"/>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86"/>
            </a:lvl1pPr>
            <a:lvl2pPr marL="454503" indent="0" algn="ctr">
              <a:buNone/>
              <a:defRPr sz="1988"/>
            </a:lvl2pPr>
            <a:lvl3pPr marL="909005" indent="0" algn="ctr">
              <a:buNone/>
              <a:defRPr sz="1790"/>
            </a:lvl3pPr>
            <a:lvl4pPr marL="1363508" indent="0" algn="ctr">
              <a:buNone/>
              <a:defRPr sz="1591"/>
            </a:lvl4pPr>
            <a:lvl5pPr marL="1818010" indent="0" algn="ctr">
              <a:buNone/>
              <a:defRPr sz="1591"/>
            </a:lvl5pPr>
            <a:lvl6pPr marL="2272513" indent="0" algn="ctr">
              <a:buNone/>
              <a:defRPr sz="1591"/>
            </a:lvl6pPr>
            <a:lvl7pPr marL="2727015" indent="0" algn="ctr">
              <a:buNone/>
              <a:defRPr sz="1591"/>
            </a:lvl7pPr>
            <a:lvl8pPr marL="3181518" indent="0" algn="ctr">
              <a:buNone/>
              <a:defRPr sz="1591"/>
            </a:lvl8pPr>
            <a:lvl9pPr marL="3636020" indent="0" algn="ctr">
              <a:buNone/>
              <a:defRPr sz="159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19/5/2025</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28628"/>
            <a:ext cx="12192000" cy="6829373"/>
          </a:xfrm>
          <a:prstGeom prst="rect">
            <a:avLst/>
          </a:prstGeom>
        </p:spPr>
      </p:pic>
      <p:pic>
        <p:nvPicPr>
          <p:cNvPr id="10" name="Εικόνα 9"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08B51141-27C6-DEB4-8F59-B4599F839C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240" y="387157"/>
            <a:ext cx="3046608" cy="676837"/>
          </a:xfrm>
          <a:prstGeom prst="rect">
            <a:avLst/>
          </a:prstGeom>
        </p:spPr>
      </p:pic>
    </p:spTree>
    <p:extLst>
      <p:ext uri="{BB962C8B-B14F-4D97-AF65-F5344CB8AC3E}">
        <p14:creationId xmlns:p14="http://schemas.microsoft.com/office/powerpoint/2010/main" val="269970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7A8E5444-4922-EAFD-BA12-BEAFFDFE3351}"/>
              </a:ext>
            </a:extLst>
          </p:cNvPr>
          <p:cNvSpPr/>
          <p:nvPr userDrawn="1"/>
        </p:nvSpPr>
        <p:spPr>
          <a:xfrm>
            <a:off x="4565706" y="922713"/>
            <a:ext cx="3060590" cy="1521230"/>
          </a:xfrm>
          <a:prstGeom prst="rect">
            <a:avLst/>
          </a:prstGeom>
          <a:solidFill>
            <a:srgbClr val="0D4F8C"/>
          </a:solidFill>
          <a:ln>
            <a:solidFill>
              <a:srgbClr val="0D4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900"/>
          </a:p>
        </p:txBody>
      </p:sp>
      <p:pic>
        <p:nvPicPr>
          <p:cNvPr id="4" name="Εικόνα 3"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D5BFE4CC-0242-11C8-EA76-4A871118E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7516" y="1210581"/>
            <a:ext cx="1716968" cy="945492"/>
          </a:xfrm>
          <a:prstGeom prst="rect">
            <a:avLst/>
          </a:prstGeom>
        </p:spPr>
      </p:pic>
    </p:spTree>
    <p:extLst>
      <p:ext uri="{BB962C8B-B14F-4D97-AF65-F5344CB8AC3E}">
        <p14:creationId xmlns:p14="http://schemas.microsoft.com/office/powerpoint/2010/main" val="250374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19/5/2025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pPr/>
              <a:t>‹#›</a:t>
            </a:fld>
            <a:endParaRPr lang="el-GR" dirty="0"/>
          </a:p>
        </p:txBody>
      </p:sp>
    </p:spTree>
    <p:extLst>
      <p:ext uri="{BB962C8B-B14F-4D97-AF65-F5344CB8AC3E}">
        <p14:creationId xmlns:p14="http://schemas.microsoft.com/office/powerpoint/2010/main" val="265213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19/5/2025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pPr/>
              <a:t>‹#›</a:t>
            </a:fld>
            <a:endParaRPr lang="el-GR" dirty="0"/>
          </a:p>
        </p:txBody>
      </p:sp>
    </p:spTree>
    <p:extLst>
      <p:ext uri="{BB962C8B-B14F-4D97-AF65-F5344CB8AC3E}">
        <p14:creationId xmlns:p14="http://schemas.microsoft.com/office/powerpoint/2010/main" val="21212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312B16-8557-4743-8EE6-3DDFEC79069C}" type="datetimeFigureOut">
              <a:rPr lang="el-GR" smtClean="0"/>
              <a:t>19/5/2025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pPr/>
              <a:t>‹#›</a:t>
            </a:fld>
            <a:endParaRPr lang="el-GR" dirty="0"/>
          </a:p>
        </p:txBody>
      </p:sp>
    </p:spTree>
    <p:extLst>
      <p:ext uri="{BB962C8B-B14F-4D97-AF65-F5344CB8AC3E}">
        <p14:creationId xmlns:p14="http://schemas.microsoft.com/office/powerpoint/2010/main" val="55807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312B16-8557-4743-8EE6-3DDFEC79069C}" type="datetimeFigureOut">
              <a:rPr lang="el-GR" smtClean="0"/>
              <a:t>19/5/2025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pPr/>
              <a:t>‹#›</a:t>
            </a:fld>
            <a:endParaRPr lang="el-GR" dirty="0"/>
          </a:p>
        </p:txBody>
      </p:sp>
    </p:spTree>
    <p:extLst>
      <p:ext uri="{BB962C8B-B14F-4D97-AF65-F5344CB8AC3E}">
        <p14:creationId xmlns:p14="http://schemas.microsoft.com/office/powerpoint/2010/main" val="97506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312B16-8557-4743-8EE6-3DDFEC79069C}" type="datetimeFigureOut">
              <a:rPr lang="el-GR" smtClean="0"/>
              <a:t>19/5/2025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6DD6E9A-F6BC-4101-9D32-73E53CB7934B}" type="slidenum">
              <a:rPr lang="el-GR" smtClean="0"/>
              <a:pPr/>
              <a:t>‹#›</a:t>
            </a:fld>
            <a:endParaRPr lang="el-GR" dirty="0"/>
          </a:p>
        </p:txBody>
      </p:sp>
    </p:spTree>
    <p:extLst>
      <p:ext uri="{BB962C8B-B14F-4D97-AF65-F5344CB8AC3E}">
        <p14:creationId xmlns:p14="http://schemas.microsoft.com/office/powerpoint/2010/main" val="320857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312B16-8557-4743-8EE6-3DDFEC79069C}" type="datetimeFigureOut">
              <a:rPr lang="el-GR" smtClean="0"/>
              <a:t>19/5/2025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6DD6E9A-F6BC-4101-9D32-73E53CB7934B}" type="slidenum">
              <a:rPr lang="el-GR" smtClean="0"/>
              <a:pPr/>
              <a:t>‹#›</a:t>
            </a:fld>
            <a:endParaRPr lang="el-GR" dirty="0"/>
          </a:p>
        </p:txBody>
      </p:sp>
    </p:spTree>
    <p:extLst>
      <p:ext uri="{BB962C8B-B14F-4D97-AF65-F5344CB8AC3E}">
        <p14:creationId xmlns:p14="http://schemas.microsoft.com/office/powerpoint/2010/main" val="337825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12B16-8557-4743-8EE6-3DDFEC79069C}" type="datetimeFigureOut">
              <a:rPr lang="el-GR" smtClean="0"/>
              <a:t>19/5/2025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6DD6E9A-F6BC-4101-9D32-73E53CB7934B}" type="slidenum">
              <a:rPr lang="el-GR" smtClean="0"/>
              <a:pPr/>
              <a:t>‹#›</a:t>
            </a:fld>
            <a:endParaRPr lang="el-GR" dirty="0"/>
          </a:p>
        </p:txBody>
      </p:sp>
    </p:spTree>
    <p:extLst>
      <p:ext uri="{BB962C8B-B14F-4D97-AF65-F5344CB8AC3E}">
        <p14:creationId xmlns:p14="http://schemas.microsoft.com/office/powerpoint/2010/main" val="4187789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707571" y="887642"/>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193">
                <a:solidFill>
                  <a:schemeClr val="tx1">
                    <a:tint val="75000"/>
                  </a:schemeClr>
                </a:solidFill>
              </a:defRPr>
            </a:lvl1pPr>
          </a:lstStyle>
          <a:p>
            <a:fld id="{FA18AEA9-71C6-468C-BEB2-7FB1CAECB70F}" type="datetimeFigureOut">
              <a:rPr lang="el-GR" smtClean="0"/>
              <a:t>19/5/2025</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193">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193">
                <a:solidFill>
                  <a:schemeClr val="tx1">
                    <a:tint val="75000"/>
                  </a:schemeClr>
                </a:solidFill>
              </a:defRPr>
            </a:lvl1pPr>
          </a:lstStyle>
          <a:p>
            <a:fld id="{F8B1DC26-6129-45E6-B3DE-8F39747A7F71}" type="slidenum">
              <a:rPr lang="el-GR" smtClean="0"/>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08982" rtl="0" eaLnBrk="1" latinLnBrk="0" hangingPunct="1">
        <a:lnSpc>
          <a:spcPct val="90000"/>
        </a:lnSpc>
        <a:spcBef>
          <a:spcPct val="0"/>
        </a:spcBef>
        <a:buNone/>
        <a:defRPr sz="3579" kern="1200">
          <a:solidFill>
            <a:srgbClr val="19BEDE"/>
          </a:solidFill>
          <a:latin typeface="Trebuchet MS" panose="020B0603020202020204" pitchFamily="34" charset="0"/>
          <a:ea typeface="+mj-ea"/>
          <a:cs typeface="+mj-cs"/>
        </a:defRPr>
      </a:lvl1pPr>
    </p:titleStyle>
    <p:bodyStyle>
      <a:lvl1pPr marL="227246" indent="-227246" algn="l" defTabSz="908982" rtl="0" eaLnBrk="1" latinLnBrk="0" hangingPunct="1">
        <a:lnSpc>
          <a:spcPct val="90000"/>
        </a:lnSpc>
        <a:spcBef>
          <a:spcPts val="994"/>
        </a:spcBef>
        <a:buFont typeface="Arial" panose="020B0604020202020204" pitchFamily="34" charset="0"/>
        <a:buChar char="•"/>
        <a:defRPr sz="2784" kern="1200">
          <a:solidFill>
            <a:schemeClr val="tx1"/>
          </a:solidFill>
          <a:latin typeface="+mn-lt"/>
          <a:ea typeface="+mn-ea"/>
          <a:cs typeface="+mn-cs"/>
        </a:defRPr>
      </a:lvl1pPr>
      <a:lvl2pPr marL="681737" indent="-227246" algn="l" defTabSz="908982" rtl="0" eaLnBrk="1" latinLnBrk="0" hangingPunct="1">
        <a:lnSpc>
          <a:spcPct val="90000"/>
        </a:lnSpc>
        <a:spcBef>
          <a:spcPts val="497"/>
        </a:spcBef>
        <a:buFont typeface="Arial" panose="020B0604020202020204" pitchFamily="34" charset="0"/>
        <a:buChar char="•"/>
        <a:defRPr sz="2386" kern="1200">
          <a:solidFill>
            <a:schemeClr val="tx1"/>
          </a:solidFill>
          <a:latin typeface="+mn-lt"/>
          <a:ea typeface="+mn-ea"/>
          <a:cs typeface="+mn-cs"/>
        </a:defRPr>
      </a:lvl2pPr>
      <a:lvl3pPr marL="1136228" indent="-227246" algn="l" defTabSz="908982" rtl="0" eaLnBrk="1" latinLnBrk="0" hangingPunct="1">
        <a:lnSpc>
          <a:spcPct val="90000"/>
        </a:lnSpc>
        <a:spcBef>
          <a:spcPts val="497"/>
        </a:spcBef>
        <a:buFont typeface="Arial" panose="020B0604020202020204" pitchFamily="34" charset="0"/>
        <a:buChar char="•"/>
        <a:defRPr sz="1988" kern="1200">
          <a:solidFill>
            <a:schemeClr val="tx1"/>
          </a:solidFill>
          <a:latin typeface="+mn-lt"/>
          <a:ea typeface="+mn-ea"/>
          <a:cs typeface="+mn-cs"/>
        </a:defRPr>
      </a:lvl3pPr>
      <a:lvl4pPr marL="1590719" indent="-227246" algn="l" defTabSz="908982"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4pPr>
      <a:lvl5pPr marL="2045211" indent="-227246" algn="l" defTabSz="908982"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5pPr>
      <a:lvl6pPr marL="2499701" indent="-227246" algn="l" defTabSz="908982"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6pPr>
      <a:lvl7pPr marL="2954193" indent="-227246" algn="l" defTabSz="908982"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7pPr>
      <a:lvl8pPr marL="3408684" indent="-227246" algn="l" defTabSz="908982"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8pPr>
      <a:lvl9pPr marL="3863175" indent="-227246" algn="l" defTabSz="908982"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9pPr>
    </p:bodyStyle>
    <p:otherStyle>
      <a:defPPr>
        <a:defRPr lang="el-GR"/>
      </a:defPPr>
      <a:lvl1pPr marL="0" algn="l" defTabSz="908982" rtl="0" eaLnBrk="1" latinLnBrk="0" hangingPunct="1">
        <a:defRPr sz="1790" kern="1200">
          <a:solidFill>
            <a:schemeClr val="tx1"/>
          </a:solidFill>
          <a:latin typeface="+mn-lt"/>
          <a:ea typeface="+mn-ea"/>
          <a:cs typeface="+mn-cs"/>
        </a:defRPr>
      </a:lvl1pPr>
      <a:lvl2pPr marL="454492" algn="l" defTabSz="908982" rtl="0" eaLnBrk="1" latinLnBrk="0" hangingPunct="1">
        <a:defRPr sz="1790" kern="1200">
          <a:solidFill>
            <a:schemeClr val="tx1"/>
          </a:solidFill>
          <a:latin typeface="+mn-lt"/>
          <a:ea typeface="+mn-ea"/>
          <a:cs typeface="+mn-cs"/>
        </a:defRPr>
      </a:lvl2pPr>
      <a:lvl3pPr marL="908982" algn="l" defTabSz="908982" rtl="0" eaLnBrk="1" latinLnBrk="0" hangingPunct="1">
        <a:defRPr sz="1790" kern="1200">
          <a:solidFill>
            <a:schemeClr val="tx1"/>
          </a:solidFill>
          <a:latin typeface="+mn-lt"/>
          <a:ea typeface="+mn-ea"/>
          <a:cs typeface="+mn-cs"/>
        </a:defRPr>
      </a:lvl3pPr>
      <a:lvl4pPr marL="1363474" algn="l" defTabSz="908982" rtl="0" eaLnBrk="1" latinLnBrk="0" hangingPunct="1">
        <a:defRPr sz="1790" kern="1200">
          <a:solidFill>
            <a:schemeClr val="tx1"/>
          </a:solidFill>
          <a:latin typeface="+mn-lt"/>
          <a:ea typeface="+mn-ea"/>
          <a:cs typeface="+mn-cs"/>
        </a:defRPr>
      </a:lvl4pPr>
      <a:lvl5pPr marL="1817965" algn="l" defTabSz="908982" rtl="0" eaLnBrk="1" latinLnBrk="0" hangingPunct="1">
        <a:defRPr sz="1790" kern="1200">
          <a:solidFill>
            <a:schemeClr val="tx1"/>
          </a:solidFill>
          <a:latin typeface="+mn-lt"/>
          <a:ea typeface="+mn-ea"/>
          <a:cs typeface="+mn-cs"/>
        </a:defRPr>
      </a:lvl5pPr>
      <a:lvl6pPr marL="2272456" algn="l" defTabSz="908982" rtl="0" eaLnBrk="1" latinLnBrk="0" hangingPunct="1">
        <a:defRPr sz="1790" kern="1200">
          <a:solidFill>
            <a:schemeClr val="tx1"/>
          </a:solidFill>
          <a:latin typeface="+mn-lt"/>
          <a:ea typeface="+mn-ea"/>
          <a:cs typeface="+mn-cs"/>
        </a:defRPr>
      </a:lvl6pPr>
      <a:lvl7pPr marL="2726947" algn="l" defTabSz="908982" rtl="0" eaLnBrk="1" latinLnBrk="0" hangingPunct="1">
        <a:defRPr sz="1790" kern="1200">
          <a:solidFill>
            <a:schemeClr val="tx1"/>
          </a:solidFill>
          <a:latin typeface="+mn-lt"/>
          <a:ea typeface="+mn-ea"/>
          <a:cs typeface="+mn-cs"/>
        </a:defRPr>
      </a:lvl7pPr>
      <a:lvl8pPr marL="3181438" algn="l" defTabSz="908982" rtl="0" eaLnBrk="1" latinLnBrk="0" hangingPunct="1">
        <a:defRPr sz="1790" kern="1200">
          <a:solidFill>
            <a:schemeClr val="tx1"/>
          </a:solidFill>
          <a:latin typeface="+mn-lt"/>
          <a:ea typeface="+mn-ea"/>
          <a:cs typeface="+mn-cs"/>
        </a:defRPr>
      </a:lvl8pPr>
      <a:lvl9pPr marL="3635930" algn="l" defTabSz="908982" rtl="0" eaLnBrk="1" latinLnBrk="0" hangingPunct="1">
        <a:defRPr sz="17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476B8E4-27FB-B4E2-8FCB-08D14D204737}"/>
              </a:ext>
            </a:extLst>
          </p:cNvPr>
          <p:cNvSpPr/>
          <p:nvPr userDrawn="1"/>
        </p:nvSpPr>
        <p:spPr>
          <a:xfrm>
            <a:off x="4565706" y="922713"/>
            <a:ext cx="3060590" cy="1521230"/>
          </a:xfrm>
          <a:prstGeom prst="rect">
            <a:avLst/>
          </a:prstGeom>
          <a:solidFill>
            <a:srgbClr val="0D4F8C"/>
          </a:solidFill>
          <a:ln>
            <a:solidFill>
              <a:srgbClr val="0D4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900"/>
          </a:p>
        </p:txBody>
      </p:sp>
      <p:pic>
        <p:nvPicPr>
          <p:cNvPr id="3" name="Εικόνα 2"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683660FE-CD0A-89BD-6FAF-25A7B1818A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7516" y="1210581"/>
            <a:ext cx="1716968" cy="945492"/>
          </a:xfrm>
          <a:prstGeom prst="rect">
            <a:avLst/>
          </a:prstGeom>
        </p:spPr>
      </p:pic>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08982" rtl="0" eaLnBrk="1" latinLnBrk="0" hangingPunct="1">
        <a:lnSpc>
          <a:spcPct val="90000"/>
        </a:lnSpc>
        <a:spcBef>
          <a:spcPct val="0"/>
        </a:spcBef>
        <a:buNone/>
        <a:defRPr sz="4374" kern="1200">
          <a:solidFill>
            <a:schemeClr val="tx1"/>
          </a:solidFill>
          <a:latin typeface="+mj-lt"/>
          <a:ea typeface="+mj-ea"/>
          <a:cs typeface="+mj-cs"/>
        </a:defRPr>
      </a:lvl1pPr>
    </p:titleStyle>
    <p:bodyStyle>
      <a:lvl1pPr marL="227246" indent="-227246" algn="l" defTabSz="908982" rtl="0" eaLnBrk="1" latinLnBrk="0" hangingPunct="1">
        <a:lnSpc>
          <a:spcPct val="90000"/>
        </a:lnSpc>
        <a:spcBef>
          <a:spcPts val="994"/>
        </a:spcBef>
        <a:buFont typeface="Arial" panose="020B0604020202020204" pitchFamily="34" charset="0"/>
        <a:buChar char="•"/>
        <a:defRPr sz="2784" kern="1200">
          <a:solidFill>
            <a:schemeClr val="tx1"/>
          </a:solidFill>
          <a:latin typeface="+mn-lt"/>
          <a:ea typeface="+mn-ea"/>
          <a:cs typeface="+mn-cs"/>
        </a:defRPr>
      </a:lvl1pPr>
      <a:lvl2pPr marL="681737" indent="-227246" algn="l" defTabSz="908982" rtl="0" eaLnBrk="1" latinLnBrk="0" hangingPunct="1">
        <a:lnSpc>
          <a:spcPct val="90000"/>
        </a:lnSpc>
        <a:spcBef>
          <a:spcPts val="497"/>
        </a:spcBef>
        <a:buFont typeface="Arial" panose="020B0604020202020204" pitchFamily="34" charset="0"/>
        <a:buChar char="•"/>
        <a:defRPr sz="2386" kern="1200">
          <a:solidFill>
            <a:schemeClr val="tx1"/>
          </a:solidFill>
          <a:latin typeface="+mn-lt"/>
          <a:ea typeface="+mn-ea"/>
          <a:cs typeface="+mn-cs"/>
        </a:defRPr>
      </a:lvl2pPr>
      <a:lvl3pPr marL="1136228" indent="-227246" algn="l" defTabSz="908982" rtl="0" eaLnBrk="1" latinLnBrk="0" hangingPunct="1">
        <a:lnSpc>
          <a:spcPct val="90000"/>
        </a:lnSpc>
        <a:spcBef>
          <a:spcPts val="497"/>
        </a:spcBef>
        <a:buFont typeface="Arial" panose="020B0604020202020204" pitchFamily="34" charset="0"/>
        <a:buChar char="•"/>
        <a:defRPr sz="1988" kern="1200">
          <a:solidFill>
            <a:schemeClr val="tx1"/>
          </a:solidFill>
          <a:latin typeface="+mn-lt"/>
          <a:ea typeface="+mn-ea"/>
          <a:cs typeface="+mn-cs"/>
        </a:defRPr>
      </a:lvl3pPr>
      <a:lvl4pPr marL="1590719" indent="-227246" algn="l" defTabSz="908982"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4pPr>
      <a:lvl5pPr marL="2045211" indent="-227246" algn="l" defTabSz="908982"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5pPr>
      <a:lvl6pPr marL="2499701" indent="-227246" algn="l" defTabSz="908982"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6pPr>
      <a:lvl7pPr marL="2954193" indent="-227246" algn="l" defTabSz="908982"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7pPr>
      <a:lvl8pPr marL="3408684" indent="-227246" algn="l" defTabSz="908982"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8pPr>
      <a:lvl9pPr marL="3863175" indent="-227246" algn="l" defTabSz="908982"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9pPr>
    </p:bodyStyle>
    <p:otherStyle>
      <a:defPPr>
        <a:defRPr lang="el-GR"/>
      </a:defPPr>
      <a:lvl1pPr marL="0" algn="l" defTabSz="908982" rtl="0" eaLnBrk="1" latinLnBrk="0" hangingPunct="1">
        <a:defRPr sz="1790" kern="1200">
          <a:solidFill>
            <a:schemeClr val="tx1"/>
          </a:solidFill>
          <a:latin typeface="+mn-lt"/>
          <a:ea typeface="+mn-ea"/>
          <a:cs typeface="+mn-cs"/>
        </a:defRPr>
      </a:lvl1pPr>
      <a:lvl2pPr marL="454492" algn="l" defTabSz="908982" rtl="0" eaLnBrk="1" latinLnBrk="0" hangingPunct="1">
        <a:defRPr sz="1790" kern="1200">
          <a:solidFill>
            <a:schemeClr val="tx1"/>
          </a:solidFill>
          <a:latin typeface="+mn-lt"/>
          <a:ea typeface="+mn-ea"/>
          <a:cs typeface="+mn-cs"/>
        </a:defRPr>
      </a:lvl2pPr>
      <a:lvl3pPr marL="908982" algn="l" defTabSz="908982" rtl="0" eaLnBrk="1" latinLnBrk="0" hangingPunct="1">
        <a:defRPr sz="1790" kern="1200">
          <a:solidFill>
            <a:schemeClr val="tx1"/>
          </a:solidFill>
          <a:latin typeface="+mn-lt"/>
          <a:ea typeface="+mn-ea"/>
          <a:cs typeface="+mn-cs"/>
        </a:defRPr>
      </a:lvl3pPr>
      <a:lvl4pPr marL="1363474" algn="l" defTabSz="908982" rtl="0" eaLnBrk="1" latinLnBrk="0" hangingPunct="1">
        <a:defRPr sz="1790" kern="1200">
          <a:solidFill>
            <a:schemeClr val="tx1"/>
          </a:solidFill>
          <a:latin typeface="+mn-lt"/>
          <a:ea typeface="+mn-ea"/>
          <a:cs typeface="+mn-cs"/>
        </a:defRPr>
      </a:lvl4pPr>
      <a:lvl5pPr marL="1817965" algn="l" defTabSz="908982" rtl="0" eaLnBrk="1" latinLnBrk="0" hangingPunct="1">
        <a:defRPr sz="1790" kern="1200">
          <a:solidFill>
            <a:schemeClr val="tx1"/>
          </a:solidFill>
          <a:latin typeface="+mn-lt"/>
          <a:ea typeface="+mn-ea"/>
          <a:cs typeface="+mn-cs"/>
        </a:defRPr>
      </a:lvl5pPr>
      <a:lvl6pPr marL="2272456" algn="l" defTabSz="908982" rtl="0" eaLnBrk="1" latinLnBrk="0" hangingPunct="1">
        <a:defRPr sz="1790" kern="1200">
          <a:solidFill>
            <a:schemeClr val="tx1"/>
          </a:solidFill>
          <a:latin typeface="+mn-lt"/>
          <a:ea typeface="+mn-ea"/>
          <a:cs typeface="+mn-cs"/>
        </a:defRPr>
      </a:lvl6pPr>
      <a:lvl7pPr marL="2726947" algn="l" defTabSz="908982" rtl="0" eaLnBrk="1" latinLnBrk="0" hangingPunct="1">
        <a:defRPr sz="1790" kern="1200">
          <a:solidFill>
            <a:schemeClr val="tx1"/>
          </a:solidFill>
          <a:latin typeface="+mn-lt"/>
          <a:ea typeface="+mn-ea"/>
          <a:cs typeface="+mn-cs"/>
        </a:defRPr>
      </a:lvl7pPr>
      <a:lvl8pPr marL="3181438" algn="l" defTabSz="908982" rtl="0" eaLnBrk="1" latinLnBrk="0" hangingPunct="1">
        <a:defRPr sz="1790" kern="1200">
          <a:solidFill>
            <a:schemeClr val="tx1"/>
          </a:solidFill>
          <a:latin typeface="+mn-lt"/>
          <a:ea typeface="+mn-ea"/>
          <a:cs typeface="+mn-cs"/>
        </a:defRPr>
      </a:lvl8pPr>
      <a:lvl9pPr marL="3635930" algn="l" defTabSz="908982" rtl="0" eaLnBrk="1" latinLnBrk="0" hangingPunct="1">
        <a:defRPr sz="17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8AEA9-71C6-468C-BEB2-7FB1CAECB70F}" type="datetimeFigureOut">
              <a:rPr lang="el-GR" smtClean="0"/>
              <a:t>19/5/2025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1DC26-6129-45E6-B3DE-8F39747A7F71}" type="slidenum">
              <a:rPr lang="el-GR" smtClean="0"/>
              <a:t>‹#›</a:t>
            </a:fld>
            <a:endParaRPr lang="el-GR"/>
          </a:p>
        </p:txBody>
      </p:sp>
      <p:pic>
        <p:nvPicPr>
          <p:cNvPr id="7" name="Εικόνα 6">
            <a:extLst>
              <a:ext uri="{FF2B5EF4-FFF2-40B4-BE49-F238E27FC236}">
                <a16:creationId xmlns:a16="http://schemas.microsoft.com/office/drawing/2014/main" id="{0A3244F6-9C62-95AB-75FA-60374553E1C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72" y="0"/>
            <a:ext cx="12189461" cy="6858000"/>
          </a:xfrm>
          <a:prstGeom prst="rect">
            <a:avLst/>
          </a:prstGeom>
        </p:spPr>
      </p:pic>
      <p:pic>
        <p:nvPicPr>
          <p:cNvPr id="8" name="Εικόνα 7">
            <a:extLst>
              <a:ext uri="{FF2B5EF4-FFF2-40B4-BE49-F238E27FC236}">
                <a16:creationId xmlns:a16="http://schemas.microsoft.com/office/drawing/2014/main" id="{DA4AA8B4-AE81-5E15-D301-0A8AF169E7C5}"/>
              </a:ext>
            </a:extLst>
          </p:cNvPr>
          <p:cNvPicPr>
            <a:picLocks noChangeAspect="1"/>
          </p:cNvPicPr>
          <p:nvPr userDrawn="1"/>
        </p:nvPicPr>
        <p:blipFill>
          <a:blip r:embed="rId15"/>
          <a:stretch>
            <a:fillRect/>
          </a:stretch>
        </p:blipFill>
        <p:spPr>
          <a:xfrm>
            <a:off x="411423" y="6240886"/>
            <a:ext cx="2441988" cy="480590"/>
          </a:xfrm>
          <a:prstGeom prst="rect">
            <a:avLst/>
          </a:prstGeom>
        </p:spPr>
      </p:pic>
    </p:spTree>
    <p:extLst>
      <p:ext uri="{BB962C8B-B14F-4D97-AF65-F5344CB8AC3E}">
        <p14:creationId xmlns:p14="http://schemas.microsoft.com/office/powerpoint/2010/main" val="15936146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16048" y="1102633"/>
            <a:ext cx="10895941" cy="4662815"/>
          </a:xfrm>
          <a:prstGeom prst="rect">
            <a:avLst/>
          </a:prstGeom>
        </p:spPr>
        <p:txBody>
          <a:bodyPr wrap="square">
            <a:spAutoFit/>
          </a:bodyPr>
          <a:lstStyle/>
          <a:p>
            <a:endParaRPr lang="en-US" sz="900" dirty="0">
              <a:highlight>
                <a:srgbClr val="FFFF00"/>
              </a:highlight>
            </a:endParaRPr>
          </a:p>
          <a:p>
            <a:r>
              <a:rPr lang="el-GR" sz="3200" b="1" dirty="0">
                <a:solidFill>
                  <a:schemeClr val="bg2">
                    <a:lumMod val="90000"/>
                  </a:schemeClr>
                </a:solidFill>
                <a:latin typeface="Calibri" panose="020F0502020204030204" pitchFamily="34" charset="0"/>
                <a:ea typeface="Calibri" panose="020F0502020204030204" pitchFamily="34" charset="0"/>
              </a:rPr>
              <a:t>Ειδική Υπηρεσία Συντονισμού του Σχεδιασμού της Αξιολόγησης και της Εφαρμογής (ΕΥΣΣΑΕ)</a:t>
            </a:r>
            <a:endParaRPr lang="en-US" sz="3200" b="1" dirty="0">
              <a:solidFill>
                <a:schemeClr val="bg2">
                  <a:lumMod val="90000"/>
                </a:schemeClr>
              </a:solidFill>
              <a:latin typeface="Calibri" panose="020F0502020204030204" pitchFamily="34" charset="0"/>
              <a:ea typeface="Calibri" panose="020F0502020204030204" pitchFamily="34" charset="0"/>
            </a:endParaRPr>
          </a:p>
          <a:p>
            <a:endParaRPr lang="el-GR" sz="3200" b="1" dirty="0">
              <a:solidFill>
                <a:schemeClr val="bg2">
                  <a:lumMod val="90000"/>
                </a:schemeClr>
              </a:solidFill>
              <a:latin typeface="Calibri" panose="020F0502020204030204" pitchFamily="34" charset="0"/>
            </a:endParaRPr>
          </a:p>
          <a:p>
            <a:r>
              <a:rPr lang="el-GR" sz="2800" b="1" dirty="0">
                <a:solidFill>
                  <a:schemeClr val="accent4">
                    <a:lumMod val="75000"/>
                  </a:schemeClr>
                </a:solidFill>
                <a:latin typeface="Calibri" panose="020F0502020204030204" pitchFamily="34" charset="0"/>
              </a:rPr>
              <a:t>Αικατερίνη </a:t>
            </a:r>
            <a:r>
              <a:rPr lang="el-GR" sz="2800" b="1" dirty="0" err="1">
                <a:solidFill>
                  <a:schemeClr val="accent4">
                    <a:lumMod val="75000"/>
                  </a:schemeClr>
                </a:solidFill>
                <a:latin typeface="Calibri" panose="020F0502020204030204" pitchFamily="34" charset="0"/>
              </a:rPr>
              <a:t>Μπισμπίκου</a:t>
            </a:r>
            <a:endParaRPr lang="el-GR" sz="2800" b="1" dirty="0">
              <a:solidFill>
                <a:schemeClr val="accent4">
                  <a:lumMod val="75000"/>
                </a:schemeClr>
              </a:solidFill>
              <a:latin typeface="Calibri" panose="020F0502020204030204" pitchFamily="34" charset="0"/>
            </a:endParaRPr>
          </a:p>
          <a:p>
            <a:r>
              <a:rPr lang="el-GR" sz="2800" b="1" dirty="0">
                <a:solidFill>
                  <a:schemeClr val="bg2">
                    <a:lumMod val="90000"/>
                  </a:schemeClr>
                </a:solidFill>
                <a:latin typeface="Calibri" panose="020F0502020204030204" pitchFamily="34" charset="0"/>
              </a:rPr>
              <a:t>Μονάδα Β </a:t>
            </a:r>
          </a:p>
          <a:p>
            <a:r>
              <a:rPr lang="el-GR" sz="2800" b="1" dirty="0">
                <a:solidFill>
                  <a:schemeClr val="bg2">
                    <a:lumMod val="90000"/>
                  </a:schemeClr>
                </a:solidFill>
                <a:latin typeface="Calibri" panose="020F0502020204030204" pitchFamily="34" charset="0"/>
              </a:rPr>
              <a:t>Σχεδιασμός και Παρακολούθηση Προγραμμάτων</a:t>
            </a:r>
          </a:p>
          <a:p>
            <a:endParaRPr lang="el-GR" sz="3200" b="1" dirty="0">
              <a:solidFill>
                <a:schemeClr val="accent6">
                  <a:lumMod val="20000"/>
                  <a:lumOff val="80000"/>
                </a:schemeClr>
              </a:solidFill>
              <a:latin typeface="Calibri" panose="020F0502020204030204" pitchFamily="34" charset="0"/>
            </a:endParaRPr>
          </a:p>
          <a:p>
            <a:r>
              <a:rPr lang="el-GR" sz="3200" b="1" dirty="0">
                <a:solidFill>
                  <a:schemeClr val="accent6">
                    <a:lumMod val="20000"/>
                    <a:lumOff val="80000"/>
                  </a:schemeClr>
                </a:solidFill>
                <a:latin typeface="Calibri" panose="020F0502020204030204" pitchFamily="34" charset="0"/>
              </a:rPr>
              <a:t>		</a:t>
            </a:r>
            <a:endParaRPr lang="el-GR" sz="3200" dirty="0">
              <a:solidFill>
                <a:schemeClr val="accent6">
                  <a:lumMod val="20000"/>
                  <a:lumOff val="80000"/>
                </a:schemeClr>
              </a:solidFill>
              <a:latin typeface="Calibri" panose="020F0502020204030204" pitchFamily="34" charset="0"/>
            </a:endParaRPr>
          </a:p>
          <a:p>
            <a:endParaRPr lang="el-GR" sz="2200" b="1" dirty="0">
              <a:latin typeface="Calibri" panose="020F0502020204030204" pitchFamily="34" charset="0"/>
            </a:endParaRPr>
          </a:p>
          <a:p>
            <a:r>
              <a:rPr lang="el-GR" sz="2200" b="1" dirty="0">
                <a:solidFill>
                  <a:schemeClr val="bg1"/>
                </a:solidFill>
                <a:latin typeface="Calibri" panose="020F0502020204030204" pitchFamily="34" charset="0"/>
              </a:rPr>
              <a:t>Μάιος </a:t>
            </a:r>
            <a:r>
              <a:rPr lang="el-GR" sz="2000" b="1" dirty="0">
                <a:solidFill>
                  <a:schemeClr val="bg1"/>
                </a:solidFill>
                <a:latin typeface="Calibri" panose="020F0502020204030204" pitchFamily="34" charset="0"/>
              </a:rPr>
              <a:t>2025</a:t>
            </a:r>
          </a:p>
        </p:txBody>
      </p:sp>
    </p:spTree>
    <p:extLst>
      <p:ext uri="{BB962C8B-B14F-4D97-AF65-F5344CB8AC3E}">
        <p14:creationId xmlns:p14="http://schemas.microsoft.com/office/powerpoint/2010/main" val="269780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9350" y="217284"/>
            <a:ext cx="10453301" cy="832918"/>
          </a:xfrm>
        </p:spPr>
        <p:txBody>
          <a:bodyPr>
            <a:noAutofit/>
          </a:bodyPr>
          <a:lstStyle/>
          <a:p>
            <a:pPr algn="ctr"/>
            <a:br>
              <a:rPr lang="en-US" sz="3200" dirty="0"/>
            </a:br>
            <a:r>
              <a:rPr lang="el-GR" sz="2800" b="1" dirty="0">
                <a:solidFill>
                  <a:srgbClr val="2F5496"/>
                </a:solidFill>
                <a:latin typeface="+mn-lt"/>
              </a:rPr>
              <a:t>Ενδιάμεση Επανεξέταση και Νέοι Ειδικοί Στόχοι </a:t>
            </a:r>
            <a:br>
              <a:rPr lang="el-GR" sz="3200" b="1" dirty="0">
                <a:solidFill>
                  <a:srgbClr val="2F5496"/>
                </a:solidFill>
                <a:latin typeface="+mn-lt"/>
              </a:rPr>
            </a:br>
            <a:r>
              <a:rPr lang="el-GR" sz="3200" dirty="0"/>
              <a:t>🔹 </a:t>
            </a:r>
            <a:r>
              <a:rPr lang="el-GR" sz="2400" b="1" dirty="0">
                <a:solidFill>
                  <a:srgbClr val="2F5496"/>
                </a:solidFill>
                <a:latin typeface="+mn-lt"/>
              </a:rPr>
              <a:t>Καν. 2021/1058 για το ΕΤΠΑ και το Ταμείο Συνοχής </a:t>
            </a:r>
            <a:r>
              <a:rPr lang="el-GR" sz="2000" b="1" dirty="0">
                <a:solidFill>
                  <a:srgbClr val="2F5496"/>
                </a:solidFill>
                <a:latin typeface="+mn-lt"/>
              </a:rPr>
              <a:t>(υπό διαβούλευση)</a:t>
            </a:r>
            <a:br>
              <a:rPr lang="el-GR" sz="3200" dirty="0"/>
            </a:br>
            <a:endParaRPr lang="el-GR" sz="3200" b="1" dirty="0">
              <a:solidFill>
                <a:srgbClr val="19BEDE"/>
              </a:solidFill>
            </a:endParaRPr>
          </a:p>
        </p:txBody>
      </p:sp>
      <p:sp>
        <p:nvSpPr>
          <p:cNvPr id="3" name="Θέση περιεχομένου 2"/>
          <p:cNvSpPr>
            <a:spLocks noGrp="1"/>
          </p:cNvSpPr>
          <p:nvPr>
            <p:ph idx="1"/>
          </p:nvPr>
        </p:nvSpPr>
        <p:spPr>
          <a:xfrm>
            <a:off x="588475" y="1050202"/>
            <a:ext cx="10765325" cy="5404919"/>
          </a:xfrm>
        </p:spPr>
        <p:txBody>
          <a:bodyPr>
            <a:normAutofit fontScale="25000" lnSpcReduction="20000"/>
          </a:bodyPr>
          <a:lstStyle/>
          <a:p>
            <a:pPr marL="0" indent="0" algn="just">
              <a:buNone/>
            </a:pPr>
            <a:r>
              <a:rPr lang="el-GR" sz="7200" b="1" dirty="0">
                <a:solidFill>
                  <a:schemeClr val="accent2">
                    <a:lumMod val="50000"/>
                  </a:schemeClr>
                </a:solidFill>
              </a:rPr>
              <a:t>ΣΠ 1 Έξυπνη Ευρώπη: </a:t>
            </a:r>
          </a:p>
          <a:p>
            <a:pPr marL="0" indent="0" algn="just">
              <a:buNone/>
            </a:pPr>
            <a:r>
              <a:rPr lang="el-GR" sz="7200" b="1" u="sng" dirty="0"/>
              <a:t>Ειδικός Στόχος 1.7 </a:t>
            </a:r>
            <a:r>
              <a:rPr lang="el-GR" sz="7200" b="1" dirty="0"/>
              <a:t>(</a:t>
            </a:r>
            <a:r>
              <a:rPr lang="el-GR" sz="7200" b="1" dirty="0" err="1"/>
              <a:t>vii</a:t>
            </a:r>
            <a:r>
              <a:rPr lang="el-GR" sz="7200" b="1" dirty="0"/>
              <a:t>): ενίσχυση βιομηχανικών δυνατοτήτων για την υποστήριξη της διπλής χρήσης και των αμυντικών ικανοτήτων</a:t>
            </a:r>
          </a:p>
          <a:p>
            <a:pPr marL="0" lvl="0" indent="0">
              <a:lnSpc>
                <a:spcPct val="107000"/>
              </a:lnSpc>
              <a:spcAft>
                <a:spcPts val="800"/>
              </a:spcAft>
              <a:buSzPts val="1000"/>
              <a:buNone/>
              <a:tabLst>
                <a:tab pos="457200" algn="l"/>
              </a:tabLst>
            </a:pPr>
            <a:r>
              <a:rPr lang="el-GR" sz="7200" b="1" kern="100" dirty="0">
                <a:solidFill>
                  <a:schemeClr val="accent2">
                    <a:lumMod val="50000"/>
                  </a:schemeClr>
                </a:solidFill>
                <a:effectLst/>
                <a:ea typeface="Aptos" panose="020B0004020202020204" pitchFamily="34" charset="0"/>
                <a:cs typeface="Times New Roman" panose="02020603050405020304" pitchFamily="18" charset="0"/>
              </a:rPr>
              <a:t>ΣΠ 2 – Πράσινη Ευρώπη:</a:t>
            </a:r>
            <a:endParaRPr lang="el-GR" sz="7200" kern="100" dirty="0">
              <a:solidFill>
                <a:schemeClr val="accent2">
                  <a:lumMod val="50000"/>
                </a:schemeClr>
              </a:solidFill>
              <a:effectLst/>
              <a:ea typeface="Aptos" panose="020B0004020202020204" pitchFamily="34" charset="0"/>
              <a:cs typeface="Times New Roman" panose="02020603050405020304" pitchFamily="18" charset="0"/>
            </a:endParaRPr>
          </a:p>
          <a:p>
            <a:pPr marL="0" indent="0" algn="just">
              <a:buNone/>
            </a:pPr>
            <a:r>
              <a:rPr lang="el-GR" sz="7200" b="1" u="sng" dirty="0"/>
              <a:t>Ειδικός Στόχος 2.5 </a:t>
            </a:r>
            <a:r>
              <a:rPr lang="el-GR" sz="7200" b="1" dirty="0"/>
              <a:t>(v): προώθηση ασφαλούς πρόσβασης στα ύδατα, βιώσιμη διαχείριση υδάτων και ανθεκτικότητας υδάτων (συμπλήρωση  του ΣΠ)</a:t>
            </a:r>
          </a:p>
          <a:p>
            <a:pPr marL="0" indent="0" algn="just">
              <a:buNone/>
            </a:pPr>
            <a:r>
              <a:rPr lang="el-GR" sz="7200" b="1" u="sng" dirty="0"/>
              <a:t>Ειδικός Στόχος 2.11 </a:t>
            </a:r>
            <a:r>
              <a:rPr lang="el-GR" sz="7200" b="1" dirty="0"/>
              <a:t>(</a:t>
            </a:r>
            <a:r>
              <a:rPr lang="el-GR" sz="7200" b="1" dirty="0" err="1"/>
              <a:t>xi</a:t>
            </a:r>
            <a:r>
              <a:rPr lang="el-GR" sz="7200" b="1" dirty="0"/>
              <a:t>): προώθηση της πρόσβασης σε προσιτή στέγαση </a:t>
            </a:r>
          </a:p>
          <a:p>
            <a:pPr marL="0" indent="0" algn="just">
              <a:buNone/>
            </a:pPr>
            <a:r>
              <a:rPr lang="el-GR" sz="7200" b="1" u="sng" dirty="0"/>
              <a:t>Ειδικός Στόχος 2.12 </a:t>
            </a:r>
            <a:r>
              <a:rPr lang="el-GR" sz="7200" b="1" dirty="0"/>
              <a:t>(</a:t>
            </a:r>
            <a:r>
              <a:rPr lang="el-GR" sz="7200" b="1" dirty="0" err="1"/>
              <a:t>xii</a:t>
            </a:r>
            <a:r>
              <a:rPr lang="el-GR" sz="7200" b="1" dirty="0"/>
              <a:t>): προώθηση της ενεργειακής συνδεσιμότητας και σχετικών υποδομών και ανάπτυξη υποδομών επαναφόρτισης </a:t>
            </a:r>
          </a:p>
          <a:p>
            <a:pPr marL="0" lvl="0" indent="0">
              <a:lnSpc>
                <a:spcPct val="107000"/>
              </a:lnSpc>
              <a:spcAft>
                <a:spcPts val="800"/>
              </a:spcAft>
              <a:buSzPts val="1000"/>
              <a:buNone/>
              <a:tabLst>
                <a:tab pos="457200" algn="l"/>
              </a:tabLst>
            </a:pPr>
            <a:r>
              <a:rPr lang="el-GR" sz="7200" b="1" kern="100" dirty="0">
                <a:solidFill>
                  <a:schemeClr val="accent2">
                    <a:lumMod val="50000"/>
                  </a:schemeClr>
                </a:solidFill>
                <a:effectLst/>
                <a:ea typeface="Aptos" panose="020B0004020202020204" pitchFamily="34" charset="0"/>
                <a:cs typeface="Times New Roman" panose="02020603050405020304" pitchFamily="18" charset="0"/>
              </a:rPr>
              <a:t>ΣΠ 3 – Συνδεδεμένη Ευρώπη:</a:t>
            </a:r>
          </a:p>
          <a:p>
            <a:pPr marL="0" lvl="0" indent="0">
              <a:lnSpc>
                <a:spcPct val="107000"/>
              </a:lnSpc>
              <a:spcAft>
                <a:spcPts val="800"/>
              </a:spcAft>
              <a:buSzPts val="1000"/>
              <a:buNone/>
              <a:tabLst>
                <a:tab pos="457200" algn="l"/>
              </a:tabLst>
            </a:pPr>
            <a:r>
              <a:rPr lang="el-GR" sz="7200" b="1" u="sng" dirty="0"/>
              <a:t>Ειδικός Στόχος 3.3 </a:t>
            </a:r>
            <a:r>
              <a:rPr lang="el-GR" sz="7200" b="1" dirty="0"/>
              <a:t>(</a:t>
            </a:r>
            <a:r>
              <a:rPr lang="el-GR" sz="7200" b="1" dirty="0" err="1"/>
              <a:t>iii</a:t>
            </a:r>
            <a:r>
              <a:rPr lang="el-GR" sz="7200" b="1" dirty="0"/>
              <a:t>): ανάπτυξη ανθεκτικών αμυντικών ή διπλής χρήσης υποδομών (στρατιωτική κινητικότητα) στην Ένωση</a:t>
            </a:r>
          </a:p>
          <a:p>
            <a:pPr marL="0" lvl="0" indent="0">
              <a:lnSpc>
                <a:spcPct val="107000"/>
              </a:lnSpc>
              <a:spcAft>
                <a:spcPts val="800"/>
              </a:spcAft>
              <a:buSzPts val="1000"/>
              <a:buNone/>
              <a:tabLst>
                <a:tab pos="457200" algn="l"/>
              </a:tabLst>
            </a:pPr>
            <a:r>
              <a:rPr lang="el-GR" sz="7200" b="1" kern="100" dirty="0">
                <a:solidFill>
                  <a:schemeClr val="accent2">
                    <a:lumMod val="50000"/>
                  </a:schemeClr>
                </a:solidFill>
                <a:effectLst/>
                <a:ea typeface="Aptos" panose="020B0004020202020204" pitchFamily="34" charset="0"/>
                <a:cs typeface="Times New Roman" panose="02020603050405020304" pitchFamily="18" charset="0"/>
              </a:rPr>
              <a:t>ΣΠ 4 – Κοινωνική Ευρώπη:</a:t>
            </a:r>
            <a:endParaRPr lang="el-GR" sz="7200" kern="100" dirty="0">
              <a:solidFill>
                <a:schemeClr val="accent2">
                  <a:lumMod val="50000"/>
                </a:schemeClr>
              </a:solidFill>
              <a:effectLst/>
              <a:ea typeface="Aptos" panose="020B0004020202020204" pitchFamily="34" charset="0"/>
              <a:cs typeface="Times New Roman" panose="02020603050405020304" pitchFamily="18" charset="0"/>
            </a:endParaRPr>
          </a:p>
          <a:p>
            <a:pPr marL="0" indent="0" algn="just">
              <a:buNone/>
            </a:pPr>
            <a:r>
              <a:rPr lang="el-GR" sz="7200" b="1" u="sng" dirty="0"/>
              <a:t>Ειδικός Στόχος 4.7 </a:t>
            </a:r>
            <a:r>
              <a:rPr lang="el-GR" sz="7200" b="1" dirty="0"/>
              <a:t>(</a:t>
            </a:r>
            <a:r>
              <a:rPr lang="el-GR" sz="7200" b="1" dirty="0" err="1"/>
              <a:t>vii</a:t>
            </a:r>
            <a:r>
              <a:rPr lang="el-GR" sz="7200" b="1" dirty="0"/>
              <a:t>): προώθηση της πρόσβασης σε προσιτή στέγαση</a:t>
            </a:r>
          </a:p>
          <a:p>
            <a:pPr marL="0" lvl="0" indent="0">
              <a:lnSpc>
                <a:spcPct val="107000"/>
              </a:lnSpc>
              <a:spcAft>
                <a:spcPts val="800"/>
              </a:spcAft>
              <a:buSzPts val="1000"/>
              <a:buNone/>
              <a:tabLst>
                <a:tab pos="457200" algn="l"/>
              </a:tabLst>
            </a:pPr>
            <a:r>
              <a:rPr lang="el-GR" sz="7200" b="1" kern="100" dirty="0">
                <a:solidFill>
                  <a:schemeClr val="accent2">
                    <a:lumMod val="50000"/>
                  </a:schemeClr>
                </a:solidFill>
                <a:effectLst/>
                <a:ea typeface="Aptos" panose="020B0004020202020204" pitchFamily="34" charset="0"/>
                <a:cs typeface="Times New Roman" panose="02020603050405020304" pitchFamily="18" charset="0"/>
              </a:rPr>
              <a:t>ΣΠ 5 – Ευρώπη πιο κοντά στους πολίτες:</a:t>
            </a:r>
            <a:endParaRPr lang="el-GR" sz="7200" kern="100" dirty="0">
              <a:solidFill>
                <a:schemeClr val="accent2">
                  <a:lumMod val="50000"/>
                </a:schemeClr>
              </a:solidFill>
              <a:effectLst/>
              <a:ea typeface="Aptos" panose="020B0004020202020204" pitchFamily="34" charset="0"/>
              <a:cs typeface="Times New Roman" panose="02020603050405020304" pitchFamily="18" charset="0"/>
            </a:endParaRPr>
          </a:p>
          <a:p>
            <a:pPr marL="0" indent="0" algn="just">
              <a:buNone/>
            </a:pPr>
            <a:r>
              <a:rPr lang="el-GR" sz="7200" b="1" u="sng" dirty="0"/>
              <a:t>Ειδικός Στόχος 5.3 </a:t>
            </a:r>
            <a:r>
              <a:rPr lang="el-GR" sz="7200" b="1" dirty="0"/>
              <a:t>(</a:t>
            </a:r>
            <a:r>
              <a:rPr lang="el-GR" sz="7200" b="1" dirty="0" err="1"/>
              <a:t>iii</a:t>
            </a:r>
            <a:r>
              <a:rPr lang="el-GR" sz="7200" b="1" dirty="0"/>
              <a:t>): ανάπτυξη βιώσιμων συστημάτων στέγασης </a:t>
            </a:r>
          </a:p>
          <a:p>
            <a:pPr marL="0" indent="0" algn="just">
              <a:buNone/>
            </a:pPr>
            <a:endParaRPr lang="el-GR" dirty="0"/>
          </a:p>
        </p:txBody>
      </p:sp>
    </p:spTree>
    <p:extLst>
      <p:ext uri="{BB962C8B-B14F-4D97-AF65-F5344CB8AC3E}">
        <p14:creationId xmlns:p14="http://schemas.microsoft.com/office/powerpoint/2010/main" val="372456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9350" y="365126"/>
            <a:ext cx="10453301" cy="685076"/>
          </a:xfrm>
        </p:spPr>
        <p:txBody>
          <a:bodyPr>
            <a:normAutofit fontScale="90000"/>
          </a:bodyPr>
          <a:lstStyle/>
          <a:p>
            <a:br>
              <a:rPr lang="el-GR" dirty="0"/>
            </a:br>
            <a:br>
              <a:rPr lang="el-GR" dirty="0"/>
            </a:br>
            <a:br>
              <a:rPr lang="el-GR" sz="3600" dirty="0">
                <a:latin typeface="+mn-lt"/>
              </a:rPr>
            </a:br>
            <a:br>
              <a:rPr lang="el-GR" sz="4400" b="1" dirty="0">
                <a:solidFill>
                  <a:srgbClr val="2F5496"/>
                </a:solidFill>
                <a:latin typeface="Times New Roman" panose="02020603050405020304" pitchFamily="18" charset="0"/>
              </a:rPr>
            </a:br>
            <a:endParaRPr lang="el-GR" dirty="0"/>
          </a:p>
        </p:txBody>
      </p:sp>
      <p:sp>
        <p:nvSpPr>
          <p:cNvPr id="3" name="Θέση περιεχομένου 2"/>
          <p:cNvSpPr>
            <a:spLocks noGrp="1"/>
          </p:cNvSpPr>
          <p:nvPr>
            <p:ph idx="1"/>
          </p:nvPr>
        </p:nvSpPr>
        <p:spPr>
          <a:xfrm>
            <a:off x="1046286" y="2633548"/>
            <a:ext cx="10515600" cy="3517038"/>
          </a:xfrm>
        </p:spPr>
        <p:txBody>
          <a:bodyPr>
            <a:normAutofit/>
          </a:bodyPr>
          <a:lstStyle/>
          <a:p>
            <a:pPr marL="0" indent="0">
              <a:buNone/>
            </a:pPr>
            <a:r>
              <a:rPr lang="el-GR" sz="2800" dirty="0"/>
              <a:t>🔸 </a:t>
            </a:r>
            <a:r>
              <a:rPr lang="el-GR" dirty="0"/>
              <a:t>Νέες προτεραιότητες:  </a:t>
            </a:r>
            <a:r>
              <a:rPr lang="el-GR" b="1" dirty="0"/>
              <a:t>Άμυνα  και </a:t>
            </a:r>
            <a:r>
              <a:rPr lang="el-GR" b="1" dirty="0" err="1"/>
              <a:t>Απανθρακοποίηση</a:t>
            </a:r>
            <a:r>
              <a:rPr lang="el-GR" b="1" dirty="0"/>
              <a:t>:</a:t>
            </a:r>
          </a:p>
          <a:p>
            <a:pPr lvl="0">
              <a:buFont typeface="Wingdings" panose="05000000000000000000" pitchFamily="2" charset="2"/>
              <a:buChar char="§"/>
            </a:pPr>
            <a:r>
              <a:rPr lang="el-GR" dirty="0"/>
              <a:t>Άρθρο 12</a:t>
            </a:r>
            <a:r>
              <a:rPr lang="en-US" dirty="0"/>
              <a:t>c</a:t>
            </a:r>
            <a:r>
              <a:rPr lang="el-GR" dirty="0"/>
              <a:t>: </a:t>
            </a:r>
            <a:r>
              <a:rPr lang="el-GR" b="1" dirty="0"/>
              <a:t>Ανάπτυξη δεξιοτήτων στον τομέα της αμυντικής βιομηχανίας</a:t>
            </a:r>
          </a:p>
          <a:p>
            <a:pPr lvl="0">
              <a:buFont typeface="Wingdings" panose="05000000000000000000" pitchFamily="2" charset="2"/>
              <a:buChar char="§"/>
            </a:pPr>
            <a:r>
              <a:rPr lang="el-GR" dirty="0"/>
              <a:t>Άρθρο 12</a:t>
            </a:r>
            <a:r>
              <a:rPr lang="en-US" dirty="0"/>
              <a:t>d</a:t>
            </a:r>
            <a:r>
              <a:rPr lang="el-GR" dirty="0"/>
              <a:t>: </a:t>
            </a:r>
            <a:r>
              <a:rPr lang="el-GR" b="1" dirty="0"/>
              <a:t>Ανάπτυξη δεξιοτήτων στον τομέα της </a:t>
            </a:r>
            <a:r>
              <a:rPr lang="el-GR" b="1" dirty="0" err="1"/>
              <a:t>απανθρακοποίησης</a:t>
            </a:r>
            <a:r>
              <a:rPr lang="el-GR" b="1" dirty="0"/>
              <a:t> </a:t>
            </a:r>
          </a:p>
          <a:p>
            <a:pPr marL="0" lvl="0" indent="0">
              <a:buNone/>
            </a:pPr>
            <a:r>
              <a:rPr lang="el-GR" sz="2800" dirty="0"/>
              <a:t>🔸 </a:t>
            </a:r>
            <a:r>
              <a:rPr lang="en-US" b="1" dirty="0"/>
              <a:t>STEP </a:t>
            </a:r>
            <a:r>
              <a:rPr lang="el-GR" dirty="0"/>
              <a:t>- Άρθρο 12</a:t>
            </a:r>
            <a:r>
              <a:rPr lang="en-US" dirty="0"/>
              <a:t>a</a:t>
            </a:r>
            <a:r>
              <a:rPr lang="el-GR" dirty="0"/>
              <a:t> - η προθεσμία για την ενσωμάτωση της πρωτοβουλίας παρατείνεται </a:t>
            </a:r>
            <a:r>
              <a:rPr lang="el-GR" b="1" dirty="0"/>
              <a:t>έως 31.12.2025. </a:t>
            </a:r>
          </a:p>
          <a:p>
            <a:pPr marL="0" indent="0">
              <a:lnSpc>
                <a:spcPct val="115000"/>
              </a:lnSpc>
              <a:spcAft>
                <a:spcPts val="500"/>
              </a:spcAft>
              <a:buNone/>
              <a:tabLst>
                <a:tab pos="228600" algn="l"/>
              </a:tabLst>
            </a:pPr>
            <a:endParaRPr lang="el-GR" dirty="0"/>
          </a:p>
        </p:txBody>
      </p:sp>
      <p:sp>
        <p:nvSpPr>
          <p:cNvPr id="6" name="Ορθογώνιο 5"/>
          <p:cNvSpPr/>
          <p:nvPr/>
        </p:nvSpPr>
        <p:spPr>
          <a:xfrm>
            <a:off x="1046286" y="940777"/>
            <a:ext cx="9741876" cy="1692771"/>
          </a:xfrm>
          <a:prstGeom prst="rect">
            <a:avLst/>
          </a:prstGeom>
        </p:spPr>
        <p:txBody>
          <a:bodyPr wrap="square">
            <a:spAutoFit/>
          </a:bodyPr>
          <a:lstStyle/>
          <a:p>
            <a:pPr algn="ctr"/>
            <a:r>
              <a:rPr lang="el-GR" sz="3600" b="1" dirty="0">
                <a:solidFill>
                  <a:srgbClr val="2F5496"/>
                </a:solidFill>
                <a:ea typeface="+mj-ea"/>
                <a:cs typeface="+mj-cs"/>
              </a:rPr>
              <a:t>Ενδιάμεση Επανεξέταση</a:t>
            </a:r>
          </a:p>
          <a:p>
            <a:pPr algn="ctr"/>
            <a:r>
              <a:rPr lang="el-GR" sz="3600" b="1" kern="100" dirty="0">
                <a:solidFill>
                  <a:schemeClr val="accent1"/>
                </a:solidFill>
                <a:effectLst/>
                <a:ea typeface="Aptos" panose="020B0004020202020204" pitchFamily="34" charset="0"/>
                <a:cs typeface="Segoe UI Emoji" panose="020B0502040204020203" pitchFamily="34" charset="0"/>
              </a:rPr>
              <a:t>🔹 </a:t>
            </a:r>
            <a:r>
              <a:rPr lang="el-GR" sz="3600" b="1" kern="100" dirty="0">
                <a:solidFill>
                  <a:schemeClr val="accent1">
                    <a:lumMod val="75000"/>
                  </a:schemeClr>
                </a:solidFill>
                <a:effectLst/>
                <a:ea typeface="Aptos" panose="020B0004020202020204" pitchFamily="34" charset="0"/>
                <a:cs typeface="Segoe UI Emoji" panose="020B0502040204020203" pitchFamily="34" charset="0"/>
              </a:rPr>
              <a:t>Καν. </a:t>
            </a:r>
            <a:r>
              <a:rPr lang="el-GR" sz="3600" b="1" kern="100" dirty="0">
                <a:solidFill>
                  <a:schemeClr val="accent1">
                    <a:lumMod val="75000"/>
                  </a:schemeClr>
                </a:solidFill>
                <a:effectLst/>
                <a:ea typeface="Aptos" panose="020B0004020202020204" pitchFamily="34" charset="0"/>
                <a:cs typeface="Times New Roman" panose="02020603050405020304" pitchFamily="18" charset="0"/>
              </a:rPr>
              <a:t>2021/1057 για το ΕΚΤ+ </a:t>
            </a:r>
            <a:r>
              <a:rPr lang="el-GR" sz="2800" b="1" dirty="0">
                <a:solidFill>
                  <a:schemeClr val="accent1">
                    <a:lumMod val="75000"/>
                  </a:schemeClr>
                </a:solidFill>
                <a:latin typeface="+mn-lt"/>
              </a:rPr>
              <a:t>(υπό διαβούλευση)</a:t>
            </a:r>
            <a:endParaRPr lang="el-GR" sz="2800" kern="100" dirty="0">
              <a:solidFill>
                <a:schemeClr val="accent1">
                  <a:lumMod val="75000"/>
                </a:schemeClr>
              </a:solidFill>
              <a:effectLst/>
              <a:ea typeface="Aptos" panose="020B0004020202020204" pitchFamily="34" charset="0"/>
              <a:cs typeface="Times New Roman" panose="02020603050405020304" pitchFamily="18" charset="0"/>
            </a:endParaRPr>
          </a:p>
          <a:p>
            <a:pPr algn="ctr"/>
            <a:endParaRPr lang="el-GR" sz="3200" b="1" dirty="0">
              <a:solidFill>
                <a:srgbClr val="2F5496"/>
              </a:solidFill>
              <a:ea typeface="+mj-ea"/>
              <a:cs typeface="+mj-cs"/>
            </a:endParaRPr>
          </a:p>
        </p:txBody>
      </p:sp>
    </p:spTree>
    <p:extLst>
      <p:ext uri="{BB962C8B-B14F-4D97-AF65-F5344CB8AC3E}">
        <p14:creationId xmlns:p14="http://schemas.microsoft.com/office/powerpoint/2010/main" val="35759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09216-C85D-3404-D953-D387C66C73F7}"/>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4BC87CBE-446F-5498-C498-D3130A6DA7F0}"/>
              </a:ext>
            </a:extLst>
          </p:cNvPr>
          <p:cNvSpPr/>
          <p:nvPr/>
        </p:nvSpPr>
        <p:spPr>
          <a:xfrm>
            <a:off x="764249" y="1328970"/>
            <a:ext cx="10710333" cy="1215717"/>
          </a:xfrm>
          <a:prstGeom prst="rect">
            <a:avLst/>
          </a:prstGeom>
        </p:spPr>
        <p:txBody>
          <a:bodyPr wrap="square">
            <a:spAutoFit/>
          </a:bodyPr>
          <a:lstStyle/>
          <a:p>
            <a:endParaRPr lang="el-GR" sz="3300" b="1" dirty="0">
              <a:solidFill>
                <a:schemeClr val="accent6">
                  <a:lumMod val="20000"/>
                  <a:lumOff val="80000"/>
                </a:schemeClr>
              </a:solidFill>
              <a:latin typeface="Calibri" panose="020F0502020204030204" pitchFamily="34" charset="0"/>
              <a:ea typeface="Calibri" panose="020F0502020204030204" pitchFamily="34" charset="0"/>
            </a:endParaRPr>
          </a:p>
          <a:p>
            <a:r>
              <a:rPr lang="el-GR" sz="4000" b="1" dirty="0">
                <a:solidFill>
                  <a:schemeClr val="bg1"/>
                </a:solidFill>
              </a:rPr>
              <a:t>Συνέργειες – </a:t>
            </a:r>
            <a:r>
              <a:rPr lang="el-GR" sz="4000" b="1" dirty="0" err="1">
                <a:solidFill>
                  <a:schemeClr val="bg1"/>
                </a:solidFill>
              </a:rPr>
              <a:t>Συμπληρωματικότητες</a:t>
            </a:r>
            <a:r>
              <a:rPr lang="el-GR" sz="4000" b="1" dirty="0">
                <a:solidFill>
                  <a:schemeClr val="bg1"/>
                </a:solidFill>
              </a:rPr>
              <a:t> με ΤΑΑ</a:t>
            </a:r>
          </a:p>
        </p:txBody>
      </p:sp>
    </p:spTree>
    <p:extLst>
      <p:ext uri="{BB962C8B-B14F-4D97-AF65-F5344CB8AC3E}">
        <p14:creationId xmlns:p14="http://schemas.microsoft.com/office/powerpoint/2010/main" val="141867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defTabSz="914351"/>
            <a:r>
              <a:rPr lang="el-GR" sz="3200" b="1" dirty="0">
                <a:solidFill>
                  <a:srgbClr val="2F5496"/>
                </a:solidFill>
                <a:latin typeface="+mn-lt"/>
              </a:rPr>
              <a:t>Εντάξεις έργων στην ΑΜΘ από </a:t>
            </a:r>
            <a:r>
              <a:rPr lang="en-US" sz="3200" b="1" dirty="0">
                <a:solidFill>
                  <a:srgbClr val="2F5496"/>
                </a:solidFill>
                <a:latin typeface="+mn-lt"/>
              </a:rPr>
              <a:t>TAA</a:t>
            </a:r>
            <a:r>
              <a:rPr lang="el-GR" sz="3200" b="1" dirty="0">
                <a:solidFill>
                  <a:srgbClr val="2F5496"/>
                </a:solidFill>
                <a:latin typeface="+mn-lt"/>
              </a:rPr>
              <a:t> και </a:t>
            </a:r>
            <a:r>
              <a:rPr lang="el-GR" sz="3200" b="1" dirty="0" err="1">
                <a:solidFill>
                  <a:srgbClr val="2F5496"/>
                </a:solidFill>
                <a:latin typeface="+mn-lt"/>
              </a:rPr>
              <a:t>ΠεΠ</a:t>
            </a:r>
            <a:r>
              <a:rPr lang="el-GR" sz="3200" b="1" dirty="0">
                <a:solidFill>
                  <a:srgbClr val="2F5496"/>
                </a:solidFill>
                <a:latin typeface="+mn-lt"/>
              </a:rPr>
              <a:t> ανά Ειδικό Στόχο </a:t>
            </a:r>
          </a:p>
        </p:txBody>
      </p:sp>
      <p:sp>
        <p:nvSpPr>
          <p:cNvPr id="3" name="Θέση περιεχομένου 2"/>
          <p:cNvSpPr>
            <a:spLocks noGrp="1"/>
          </p:cNvSpPr>
          <p:nvPr>
            <p:ph sz="half" idx="1"/>
          </p:nvPr>
        </p:nvSpPr>
        <p:spPr>
          <a:xfrm>
            <a:off x="838200" y="1186005"/>
            <a:ext cx="5181600" cy="5306870"/>
          </a:xfrm>
        </p:spPr>
        <p:txBody>
          <a:bodyPr>
            <a:normAutofit fontScale="32500" lnSpcReduction="20000"/>
          </a:bodyPr>
          <a:lstStyle/>
          <a:p>
            <a:pPr marL="0" indent="0">
              <a:buNone/>
            </a:pPr>
            <a:r>
              <a:rPr lang="el-GR" sz="5500" dirty="0">
                <a:solidFill>
                  <a:srgbClr val="0D4F8C"/>
                </a:solidFill>
              </a:rPr>
              <a:t>Εντοπίζονται τέσσερεις κύριοι τομείς:</a:t>
            </a:r>
          </a:p>
          <a:p>
            <a:r>
              <a:rPr lang="en-US" sz="5500" b="1" dirty="0">
                <a:solidFill>
                  <a:schemeClr val="accent6">
                    <a:lumMod val="75000"/>
                  </a:schemeClr>
                </a:solidFill>
              </a:rPr>
              <a:t>RSO</a:t>
            </a:r>
            <a:r>
              <a:rPr lang="el-GR" sz="5500" b="1" dirty="0">
                <a:solidFill>
                  <a:schemeClr val="accent6">
                    <a:lumMod val="75000"/>
                  </a:schemeClr>
                </a:solidFill>
              </a:rPr>
              <a:t> </a:t>
            </a:r>
            <a:r>
              <a:rPr lang="en-US" sz="5500" b="1" dirty="0">
                <a:solidFill>
                  <a:schemeClr val="accent6">
                    <a:lumMod val="75000"/>
                  </a:schemeClr>
                </a:solidFill>
              </a:rPr>
              <a:t>2.4. </a:t>
            </a:r>
            <a:r>
              <a:rPr lang="el-GR" sz="5500" dirty="0">
                <a:solidFill>
                  <a:srgbClr val="0D4F8C"/>
                </a:solidFill>
              </a:rPr>
              <a:t>Συμπληρωματικότητα, διαχωρισμός από Φορέα Υλοποίησης και Φορέα Αρμοδιότητας.  Το ΤΑΑ υλοποιεί σε περιοχές αρμοδιότητας των Δασαρχείων, περιλαμβάνει αντιπυρικά και αντιπλημμυρικά – αντιδιαβρωτικά έργα.</a:t>
            </a:r>
          </a:p>
          <a:p>
            <a:r>
              <a:rPr lang="en-US" sz="5500" b="1" dirty="0">
                <a:solidFill>
                  <a:schemeClr val="accent6">
                    <a:lumMod val="75000"/>
                  </a:schemeClr>
                </a:solidFill>
              </a:rPr>
              <a:t>RSO2.</a:t>
            </a:r>
            <a:r>
              <a:rPr lang="el-GR" sz="5500" b="1" dirty="0">
                <a:solidFill>
                  <a:schemeClr val="accent6">
                    <a:lumMod val="75000"/>
                  </a:schemeClr>
                </a:solidFill>
              </a:rPr>
              <a:t>5</a:t>
            </a:r>
            <a:r>
              <a:rPr lang="en-US" sz="5500" b="1" dirty="0">
                <a:solidFill>
                  <a:schemeClr val="accent6">
                    <a:lumMod val="75000"/>
                  </a:schemeClr>
                </a:solidFill>
              </a:rPr>
              <a:t>. </a:t>
            </a:r>
            <a:r>
              <a:rPr lang="el-GR" sz="5500" dirty="0"/>
              <a:t>Ισχυρές συνέργειες, </a:t>
            </a:r>
            <a:r>
              <a:rPr lang="el-GR" sz="5500" b="1" dirty="0">
                <a:solidFill>
                  <a:schemeClr val="accent6">
                    <a:lumMod val="75000"/>
                  </a:schemeClr>
                </a:solidFill>
              </a:rPr>
              <a:t>σ</a:t>
            </a:r>
            <a:r>
              <a:rPr lang="el-GR" sz="5500" dirty="0">
                <a:solidFill>
                  <a:srgbClr val="0D4F8C"/>
                </a:solidFill>
              </a:rPr>
              <a:t>υμπληρωματικότητα έργων, κοινοί Φορείς Υλοποίησης. Το ΤΑΑ επικεντρώνεται σε συγκεκριμένους τύπους έργων όπως Ξήρανση Ιλύος (Ξάνθη, Ορεστιάδα, Δράμα, </a:t>
            </a:r>
            <a:r>
              <a:rPr lang="el-GR" sz="5500" dirty="0" err="1">
                <a:solidFill>
                  <a:srgbClr val="0D4F8C"/>
                </a:solidFill>
              </a:rPr>
              <a:t>Αλξανδρούπολη</a:t>
            </a:r>
            <a:r>
              <a:rPr lang="el-GR" sz="5500" dirty="0">
                <a:solidFill>
                  <a:srgbClr val="0D4F8C"/>
                </a:solidFill>
              </a:rPr>
              <a:t>, Καβάλα) και προμήθεια Ψηφιακών </a:t>
            </a:r>
            <a:r>
              <a:rPr lang="el-GR" sz="5500" dirty="0" err="1">
                <a:solidFill>
                  <a:srgbClr val="0D4F8C"/>
                </a:solidFill>
              </a:rPr>
              <a:t>Υδρομέτρων</a:t>
            </a:r>
            <a:r>
              <a:rPr lang="el-GR" sz="5500" dirty="0">
                <a:solidFill>
                  <a:srgbClr val="0D4F8C"/>
                </a:solidFill>
              </a:rPr>
              <a:t>.  Το </a:t>
            </a:r>
            <a:r>
              <a:rPr lang="el-GR" sz="5500" dirty="0" err="1">
                <a:solidFill>
                  <a:srgbClr val="0D4F8C"/>
                </a:solidFill>
              </a:rPr>
              <a:t>ΠεΠ</a:t>
            </a:r>
            <a:r>
              <a:rPr lang="el-GR" sz="5500" dirty="0">
                <a:solidFill>
                  <a:srgbClr val="0D4F8C"/>
                </a:solidFill>
              </a:rPr>
              <a:t> κυρίως σε έργα ύδρευσης.</a:t>
            </a:r>
          </a:p>
          <a:p>
            <a:r>
              <a:rPr lang="en-US" sz="5500" b="1" dirty="0">
                <a:solidFill>
                  <a:schemeClr val="accent6">
                    <a:lumMod val="75000"/>
                  </a:schemeClr>
                </a:solidFill>
              </a:rPr>
              <a:t>RSO</a:t>
            </a:r>
            <a:r>
              <a:rPr lang="el-GR" sz="5500" b="1" dirty="0">
                <a:solidFill>
                  <a:schemeClr val="accent6">
                    <a:lumMod val="75000"/>
                  </a:schemeClr>
                </a:solidFill>
              </a:rPr>
              <a:t>3.1/3.2</a:t>
            </a:r>
            <a:r>
              <a:rPr lang="en-US" sz="5500" b="1" dirty="0">
                <a:solidFill>
                  <a:schemeClr val="accent6">
                    <a:lumMod val="75000"/>
                  </a:schemeClr>
                </a:solidFill>
              </a:rPr>
              <a:t>. </a:t>
            </a:r>
            <a:r>
              <a:rPr lang="el-GR" sz="5500" dirty="0">
                <a:solidFill>
                  <a:srgbClr val="0D4F8C"/>
                </a:solidFill>
              </a:rPr>
              <a:t>Διαχωρισμός με βάση τα έργα και τα μέσα. Το </a:t>
            </a:r>
            <a:r>
              <a:rPr lang="el-GR" sz="5500" dirty="0" err="1">
                <a:solidFill>
                  <a:srgbClr val="0D4F8C"/>
                </a:solidFill>
              </a:rPr>
              <a:t>ΠεΠ</a:t>
            </a:r>
            <a:r>
              <a:rPr lang="el-GR" sz="5500" dirty="0">
                <a:solidFill>
                  <a:srgbClr val="0D4F8C"/>
                </a:solidFill>
              </a:rPr>
              <a:t> (ως το 2024) υλοποιεί αποκλειστικά Οδικά Έργα, το ΤΑΑ περιλαμβάνει Λιμενικά και Αεροδρόμια.</a:t>
            </a:r>
          </a:p>
          <a:p>
            <a:r>
              <a:rPr lang="en-US" sz="5500" b="1" dirty="0">
                <a:solidFill>
                  <a:schemeClr val="accent6">
                    <a:lumMod val="75000"/>
                  </a:schemeClr>
                </a:solidFill>
              </a:rPr>
              <a:t>RSO</a:t>
            </a:r>
            <a:r>
              <a:rPr lang="el-GR" sz="5500" b="1" dirty="0">
                <a:solidFill>
                  <a:schemeClr val="accent6">
                    <a:lumMod val="75000"/>
                  </a:schemeClr>
                </a:solidFill>
              </a:rPr>
              <a:t>4.5</a:t>
            </a:r>
            <a:r>
              <a:rPr lang="en-US" sz="5500" b="1" dirty="0">
                <a:solidFill>
                  <a:schemeClr val="accent6">
                    <a:lumMod val="75000"/>
                  </a:schemeClr>
                </a:solidFill>
              </a:rPr>
              <a:t>. </a:t>
            </a:r>
            <a:r>
              <a:rPr lang="el-GR" sz="5500" dirty="0">
                <a:solidFill>
                  <a:srgbClr val="0D4F8C"/>
                </a:solidFill>
              </a:rPr>
              <a:t>Παρεμβάσεις του ΤΑΑ σε 12 υποδομές υγείας με στόχο την ανακαίνιση (ενεργειακή και λειτουργική). Το </a:t>
            </a:r>
            <a:r>
              <a:rPr lang="el-GR" sz="5500" dirty="0" err="1">
                <a:solidFill>
                  <a:srgbClr val="0D4F8C"/>
                </a:solidFill>
              </a:rPr>
              <a:t>ΠεΠ</a:t>
            </a:r>
            <a:r>
              <a:rPr lang="el-GR" sz="5500" dirty="0">
                <a:solidFill>
                  <a:srgbClr val="0D4F8C"/>
                </a:solidFill>
              </a:rPr>
              <a:t> επικεντρώνεται στον εξοπλισμό με εξαίρεση το Γ.Ν. Δράμας που προκύπτει ταυτόχρονη ενίσχυση για έργα υποδομής (νέας από το </a:t>
            </a:r>
            <a:r>
              <a:rPr lang="el-GR" sz="5500" dirty="0" err="1">
                <a:solidFill>
                  <a:srgbClr val="0D4F8C"/>
                </a:solidFill>
              </a:rPr>
              <a:t>ΠεΠ</a:t>
            </a:r>
            <a:r>
              <a:rPr lang="el-GR" sz="5500" dirty="0">
                <a:solidFill>
                  <a:srgbClr val="0D4F8C"/>
                </a:solidFill>
              </a:rPr>
              <a:t>, ανακαίνισης από το </a:t>
            </a:r>
            <a:r>
              <a:rPr lang="en-US" sz="5500" dirty="0">
                <a:solidFill>
                  <a:srgbClr val="0D4F8C"/>
                </a:solidFill>
              </a:rPr>
              <a:t>TAA</a:t>
            </a:r>
            <a:r>
              <a:rPr lang="el-GR" sz="5500" dirty="0">
                <a:solidFill>
                  <a:srgbClr val="0D4F8C"/>
                </a:solidFill>
              </a:rPr>
              <a:t>)</a:t>
            </a:r>
            <a:r>
              <a:rPr lang="en-US" sz="5500" dirty="0">
                <a:solidFill>
                  <a:srgbClr val="0D4F8C"/>
                </a:solidFill>
              </a:rPr>
              <a:t>.</a:t>
            </a:r>
            <a:endParaRPr lang="el-GR" sz="5500" dirty="0">
              <a:solidFill>
                <a:srgbClr val="0D4F8C"/>
              </a:solidFill>
            </a:endParaRPr>
          </a:p>
          <a:p>
            <a:endParaRPr lang="el-GR" dirty="0"/>
          </a:p>
        </p:txBody>
      </p:sp>
      <p:pic>
        <p:nvPicPr>
          <p:cNvPr id="7" name="Θέση περιεχομένου 6"/>
          <p:cNvPicPr>
            <a:picLocks noGrp="1" noChangeAspect="1"/>
          </p:cNvPicPr>
          <p:nvPr>
            <p:ph sz="half" idx="2"/>
          </p:nvPr>
        </p:nvPicPr>
        <p:blipFill>
          <a:blip r:embed="rId2"/>
          <a:stretch>
            <a:fillRect/>
          </a:stretch>
        </p:blipFill>
        <p:spPr>
          <a:xfrm>
            <a:off x="6315165" y="1825625"/>
            <a:ext cx="4895669" cy="4351338"/>
          </a:xfrm>
          <a:prstGeom prst="rect">
            <a:avLst/>
          </a:prstGeom>
        </p:spPr>
      </p:pic>
      <p:sp>
        <p:nvSpPr>
          <p:cNvPr id="8" name="TextBox 7">
            <a:extLst>
              <a:ext uri="{FF2B5EF4-FFF2-40B4-BE49-F238E27FC236}">
                <a16:creationId xmlns:a16="http://schemas.microsoft.com/office/drawing/2014/main" id="{A8E528DF-D36E-E418-27D0-10A29A52D4AD}"/>
              </a:ext>
            </a:extLst>
          </p:cNvPr>
          <p:cNvSpPr txBox="1"/>
          <p:nvPr/>
        </p:nvSpPr>
        <p:spPr>
          <a:xfrm>
            <a:off x="7561384" y="1923794"/>
            <a:ext cx="3042139" cy="369332"/>
          </a:xfrm>
          <a:prstGeom prst="rect">
            <a:avLst/>
          </a:prstGeom>
          <a:noFill/>
        </p:spPr>
        <p:txBody>
          <a:bodyPr wrap="square" rtlCol="0">
            <a:spAutoFit/>
          </a:bodyPr>
          <a:lstStyle/>
          <a:p>
            <a:r>
              <a:rPr lang="el-GR" dirty="0">
                <a:solidFill>
                  <a:schemeClr val="bg1"/>
                </a:solidFill>
              </a:rPr>
              <a:t>σε εκ.€</a:t>
            </a:r>
          </a:p>
        </p:txBody>
      </p:sp>
    </p:spTree>
    <p:extLst>
      <p:ext uri="{BB962C8B-B14F-4D97-AF65-F5344CB8AC3E}">
        <p14:creationId xmlns:p14="http://schemas.microsoft.com/office/powerpoint/2010/main" val="174647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838200" y="365125"/>
            <a:ext cx="10515600" cy="848039"/>
          </a:xfrm>
        </p:spPr>
        <p:txBody>
          <a:bodyPr>
            <a:normAutofit/>
          </a:bodyPr>
          <a:lstStyle/>
          <a:p>
            <a:pPr algn="ctr"/>
            <a:r>
              <a:rPr lang="el-GR" sz="3600" b="1" dirty="0">
                <a:solidFill>
                  <a:srgbClr val="2F5496"/>
                </a:solidFill>
                <a:latin typeface="+mn-lt"/>
              </a:rPr>
              <a:t>Χωρικές Στρατηγικές</a:t>
            </a:r>
          </a:p>
        </p:txBody>
      </p:sp>
      <p:graphicFrame>
        <p:nvGraphicFramePr>
          <p:cNvPr id="6" name="Διάγραμμα 5">
            <a:extLst>
              <a:ext uri="{FF2B5EF4-FFF2-40B4-BE49-F238E27FC236}">
                <a16:creationId xmlns:a16="http://schemas.microsoft.com/office/drawing/2014/main" id="{0BB1C087-FE86-898A-4E8D-44761E12234E}"/>
              </a:ext>
            </a:extLst>
          </p:cNvPr>
          <p:cNvGraphicFramePr/>
          <p:nvPr>
            <p:extLst>
              <p:ext uri="{D42A27DB-BD31-4B8C-83A1-F6EECF244321}">
                <p14:modId xmlns:p14="http://schemas.microsoft.com/office/powerpoint/2010/main" val="1851426608"/>
              </p:ext>
            </p:extLst>
          </p:nvPr>
        </p:nvGraphicFramePr>
        <p:xfrm>
          <a:off x="488887" y="1566312"/>
          <a:ext cx="11078857" cy="4590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169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36107"/>
          </a:xfrm>
        </p:spPr>
        <p:txBody>
          <a:bodyPr>
            <a:normAutofit fontScale="90000"/>
          </a:bodyPr>
          <a:lstStyle/>
          <a:p>
            <a:pPr algn="ctr"/>
            <a:r>
              <a:rPr lang="el-GR" sz="4000" b="1" dirty="0">
                <a:solidFill>
                  <a:srgbClr val="2F5496"/>
                </a:solidFill>
                <a:latin typeface="+mn-lt"/>
              </a:rPr>
              <a:t>ΒΑΑ</a:t>
            </a:r>
          </a:p>
        </p:txBody>
      </p:sp>
      <p:graphicFrame>
        <p:nvGraphicFramePr>
          <p:cNvPr id="3" name="Διάγραμμα 2">
            <a:extLst>
              <a:ext uri="{FF2B5EF4-FFF2-40B4-BE49-F238E27FC236}">
                <a16:creationId xmlns:a16="http://schemas.microsoft.com/office/drawing/2014/main" id="{2A849142-2E9C-E710-D9A9-2438FB26D754}"/>
              </a:ext>
            </a:extLst>
          </p:cNvPr>
          <p:cNvGraphicFramePr/>
          <p:nvPr>
            <p:extLst>
              <p:ext uri="{D42A27DB-BD31-4B8C-83A1-F6EECF244321}">
                <p14:modId xmlns:p14="http://schemas.microsoft.com/office/powerpoint/2010/main" val="2037512912"/>
              </p:ext>
            </p:extLst>
          </p:nvPr>
        </p:nvGraphicFramePr>
        <p:xfrm>
          <a:off x="1129094" y="801232"/>
          <a:ext cx="9933812" cy="5255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97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EA95F-BEF2-4E16-A011-5D52585AAF28}"/>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0F83C88B-CEE6-8C96-9AD8-01EB4C2E8967}"/>
              </a:ext>
            </a:extLst>
          </p:cNvPr>
          <p:cNvSpPr/>
          <p:nvPr/>
        </p:nvSpPr>
        <p:spPr>
          <a:xfrm>
            <a:off x="764249" y="1328970"/>
            <a:ext cx="10710333" cy="1077218"/>
          </a:xfrm>
          <a:prstGeom prst="rect">
            <a:avLst/>
          </a:prstGeom>
        </p:spPr>
        <p:txBody>
          <a:bodyPr wrap="square">
            <a:spAutoFit/>
          </a:bodyPr>
          <a:lstStyle/>
          <a:p>
            <a:endParaRPr lang="el-GR" sz="3200" b="1" dirty="0">
              <a:solidFill>
                <a:schemeClr val="accent6">
                  <a:lumMod val="20000"/>
                  <a:lumOff val="80000"/>
                </a:schemeClr>
              </a:solidFill>
              <a:ea typeface="Calibri" panose="020F0502020204030204" pitchFamily="34" charset="0"/>
            </a:endParaRPr>
          </a:p>
          <a:p>
            <a:pPr algn="ctr"/>
            <a:r>
              <a:rPr lang="el-GR" sz="3200" b="1" dirty="0">
                <a:solidFill>
                  <a:schemeClr val="bg1"/>
                </a:solidFill>
              </a:rPr>
              <a:t>Σας ευχαριστούμε</a:t>
            </a:r>
          </a:p>
        </p:txBody>
      </p:sp>
    </p:spTree>
    <p:extLst>
      <p:ext uri="{BB962C8B-B14F-4D97-AF65-F5344CB8AC3E}">
        <p14:creationId xmlns:p14="http://schemas.microsoft.com/office/powerpoint/2010/main" val="242493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60022" y="1030205"/>
            <a:ext cx="10631978" cy="2154436"/>
          </a:xfrm>
          <a:prstGeom prst="rect">
            <a:avLst/>
          </a:prstGeom>
        </p:spPr>
        <p:txBody>
          <a:bodyPr wrap="square">
            <a:spAutoFit/>
          </a:bodyPr>
          <a:lstStyle/>
          <a:p>
            <a:endParaRPr lang="en-US" sz="900" dirty="0">
              <a:highlight>
                <a:srgbClr val="FFFF00"/>
              </a:highlight>
            </a:endParaRPr>
          </a:p>
          <a:p>
            <a:endParaRPr lang="en-US" sz="2700" b="1" dirty="0">
              <a:solidFill>
                <a:schemeClr val="bg2">
                  <a:lumMod val="90000"/>
                </a:schemeClr>
              </a:solidFill>
              <a:latin typeface="Calibri" panose="020F0502020204030204" pitchFamily="34" charset="0"/>
              <a:ea typeface="Calibri" panose="020F0502020204030204" pitchFamily="34" charset="0"/>
            </a:endParaRPr>
          </a:p>
          <a:p>
            <a:r>
              <a:rPr lang="el-GR" sz="4000" b="1" dirty="0">
                <a:solidFill>
                  <a:schemeClr val="bg2">
                    <a:lumMod val="90000"/>
                  </a:schemeClr>
                </a:solidFill>
                <a:ea typeface="Calibri" panose="020F0502020204030204" pitchFamily="34" charset="0"/>
              </a:rPr>
              <a:t>Ενεργοποίηση Προγραμμάτων 2021-2027</a:t>
            </a:r>
          </a:p>
          <a:p>
            <a:endParaRPr lang="en-US" sz="4000" dirty="0">
              <a:highlight>
                <a:srgbClr val="FFFF00"/>
              </a:highlight>
            </a:endParaRPr>
          </a:p>
          <a:p>
            <a:endParaRPr lang="el-GR" b="1" dirty="0">
              <a:solidFill>
                <a:schemeClr val="accent6">
                  <a:lumMod val="20000"/>
                  <a:lumOff val="80000"/>
                </a:schemeClr>
              </a:solidFill>
              <a:latin typeface="Calibri" panose="020F0502020204030204" pitchFamily="34" charset="0"/>
            </a:endParaRPr>
          </a:p>
        </p:txBody>
      </p:sp>
    </p:spTree>
    <p:extLst>
      <p:ext uri="{BB962C8B-B14F-4D97-AF65-F5344CB8AC3E}">
        <p14:creationId xmlns:p14="http://schemas.microsoft.com/office/powerpoint/2010/main" val="290639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1805"/>
          </a:xfrm>
        </p:spPr>
        <p:txBody>
          <a:bodyPr>
            <a:noAutofit/>
          </a:bodyPr>
          <a:lstStyle/>
          <a:p>
            <a:pPr algn="ctr"/>
            <a:r>
              <a:rPr lang="el-GR" sz="2800" b="1" dirty="0">
                <a:solidFill>
                  <a:schemeClr val="accent5">
                    <a:lumMod val="75000"/>
                  </a:schemeClr>
                </a:solidFill>
                <a:latin typeface="+mn-lt"/>
              </a:rPr>
              <a:t>Ενεργοποίηση Τομεακών και Περιφερειακών Προγραμμάτων</a:t>
            </a:r>
          </a:p>
        </p:txBody>
      </p:sp>
      <p:sp>
        <p:nvSpPr>
          <p:cNvPr id="3" name="TextBox 2"/>
          <p:cNvSpPr txBox="1"/>
          <p:nvPr/>
        </p:nvSpPr>
        <p:spPr>
          <a:xfrm>
            <a:off x="5385404" y="6176963"/>
            <a:ext cx="1457450" cy="246221"/>
          </a:xfrm>
          <a:prstGeom prst="rect">
            <a:avLst/>
          </a:prstGeom>
          <a:noFill/>
        </p:spPr>
        <p:txBody>
          <a:bodyPr wrap="none" rtlCol="0">
            <a:spAutoFit/>
          </a:bodyPr>
          <a:lstStyle/>
          <a:p>
            <a:r>
              <a:rPr lang="el-GR" sz="1000" dirty="0">
                <a:solidFill>
                  <a:schemeClr val="bg2">
                    <a:lumMod val="50000"/>
                  </a:schemeClr>
                </a:solidFill>
              </a:rPr>
              <a:t>Στοιχεία ΟΠΣ </a:t>
            </a:r>
            <a:r>
              <a:rPr lang="en-US" sz="1000" dirty="0">
                <a:solidFill>
                  <a:schemeClr val="bg2">
                    <a:lumMod val="50000"/>
                  </a:schemeClr>
                </a:solidFill>
              </a:rPr>
              <a:t>12</a:t>
            </a:r>
            <a:r>
              <a:rPr lang="el-GR" sz="1000" dirty="0">
                <a:solidFill>
                  <a:schemeClr val="bg2">
                    <a:lumMod val="50000"/>
                  </a:schemeClr>
                </a:solidFill>
              </a:rPr>
              <a:t>/</a:t>
            </a:r>
            <a:r>
              <a:rPr lang="en-US" sz="1000" dirty="0">
                <a:solidFill>
                  <a:schemeClr val="bg2">
                    <a:lumMod val="50000"/>
                  </a:schemeClr>
                </a:solidFill>
              </a:rPr>
              <a:t>5</a:t>
            </a:r>
            <a:r>
              <a:rPr lang="el-GR" sz="1000" dirty="0">
                <a:solidFill>
                  <a:schemeClr val="bg2">
                    <a:lumMod val="50000"/>
                  </a:schemeClr>
                </a:solidFill>
              </a:rPr>
              <a:t>/202</a:t>
            </a:r>
            <a:r>
              <a:rPr lang="en-US" sz="1000" dirty="0">
                <a:solidFill>
                  <a:schemeClr val="bg2">
                    <a:lumMod val="50000"/>
                  </a:schemeClr>
                </a:solidFill>
              </a:rPr>
              <a:t>5</a:t>
            </a:r>
            <a:endParaRPr lang="el-GR" sz="1000" dirty="0">
              <a:solidFill>
                <a:schemeClr val="bg2">
                  <a:lumMod val="50000"/>
                </a:schemeClr>
              </a:solidFill>
            </a:endParaRPr>
          </a:p>
        </p:txBody>
      </p:sp>
      <p:pic>
        <p:nvPicPr>
          <p:cNvPr id="8" name="Content Placeholder 7">
            <a:extLst>
              <a:ext uri="{FF2B5EF4-FFF2-40B4-BE49-F238E27FC236}">
                <a16:creationId xmlns:a16="http://schemas.microsoft.com/office/drawing/2014/main" id="{24855C12-AC98-69E9-A39C-11DE7EAC8438}"/>
              </a:ext>
            </a:extLst>
          </p:cNvPr>
          <p:cNvPicPr>
            <a:picLocks noGrp="1" noChangeAspect="1"/>
          </p:cNvPicPr>
          <p:nvPr>
            <p:ph idx="1"/>
          </p:nvPr>
        </p:nvPicPr>
        <p:blipFill>
          <a:blip r:embed="rId2"/>
          <a:stretch>
            <a:fillRect/>
          </a:stretch>
        </p:blipFill>
        <p:spPr>
          <a:xfrm>
            <a:off x="1068309" y="876931"/>
            <a:ext cx="9786796" cy="5104138"/>
          </a:xfrm>
          <a:prstGeom prst="rect">
            <a:avLst/>
          </a:prstGeom>
        </p:spPr>
      </p:pic>
    </p:spTree>
    <p:extLst>
      <p:ext uri="{BB962C8B-B14F-4D97-AF65-F5344CB8AC3E}">
        <p14:creationId xmlns:p14="http://schemas.microsoft.com/office/powerpoint/2010/main" val="9224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2561"/>
          </a:xfrm>
        </p:spPr>
        <p:txBody>
          <a:bodyPr>
            <a:normAutofit/>
          </a:bodyPr>
          <a:lstStyle/>
          <a:p>
            <a:pPr algn="ctr"/>
            <a:r>
              <a:rPr lang="el-GR" sz="3600" b="1" dirty="0">
                <a:solidFill>
                  <a:schemeClr val="accent5">
                    <a:lumMod val="75000"/>
                  </a:schemeClr>
                </a:solidFill>
                <a:latin typeface="+mn-lt"/>
              </a:rPr>
              <a:t>Ενεργοποίηση Ταμείων</a:t>
            </a:r>
          </a:p>
        </p:txBody>
      </p:sp>
      <p:sp>
        <p:nvSpPr>
          <p:cNvPr id="10" name="TextBox 9"/>
          <p:cNvSpPr txBox="1"/>
          <p:nvPr/>
        </p:nvSpPr>
        <p:spPr>
          <a:xfrm>
            <a:off x="5385405" y="6176963"/>
            <a:ext cx="1457450" cy="246221"/>
          </a:xfrm>
          <a:prstGeom prst="rect">
            <a:avLst/>
          </a:prstGeom>
          <a:noFill/>
        </p:spPr>
        <p:txBody>
          <a:bodyPr wrap="none" rtlCol="0">
            <a:spAutoFit/>
          </a:bodyPr>
          <a:lstStyle/>
          <a:p>
            <a:r>
              <a:rPr lang="el-GR" sz="1000" dirty="0">
                <a:solidFill>
                  <a:schemeClr val="bg2">
                    <a:lumMod val="50000"/>
                  </a:schemeClr>
                </a:solidFill>
              </a:rPr>
              <a:t>Στοιχεία ΟΠΣ </a:t>
            </a:r>
            <a:r>
              <a:rPr lang="en-US" sz="1000" dirty="0">
                <a:solidFill>
                  <a:schemeClr val="bg2">
                    <a:lumMod val="50000"/>
                  </a:schemeClr>
                </a:solidFill>
              </a:rPr>
              <a:t>12</a:t>
            </a:r>
            <a:r>
              <a:rPr lang="el-GR" sz="1000" dirty="0">
                <a:solidFill>
                  <a:schemeClr val="bg2">
                    <a:lumMod val="50000"/>
                  </a:schemeClr>
                </a:solidFill>
              </a:rPr>
              <a:t>/</a:t>
            </a:r>
            <a:r>
              <a:rPr lang="en-US" sz="1000" dirty="0">
                <a:solidFill>
                  <a:schemeClr val="bg2">
                    <a:lumMod val="50000"/>
                  </a:schemeClr>
                </a:solidFill>
              </a:rPr>
              <a:t>5</a:t>
            </a:r>
            <a:r>
              <a:rPr lang="el-GR" sz="1000" dirty="0">
                <a:solidFill>
                  <a:schemeClr val="bg2">
                    <a:lumMod val="50000"/>
                  </a:schemeClr>
                </a:solidFill>
              </a:rPr>
              <a:t>/202</a:t>
            </a:r>
            <a:r>
              <a:rPr lang="en-US" sz="1000" dirty="0">
                <a:solidFill>
                  <a:schemeClr val="bg2">
                    <a:lumMod val="50000"/>
                  </a:schemeClr>
                </a:solidFill>
              </a:rPr>
              <a:t>5</a:t>
            </a:r>
            <a:endParaRPr lang="el-GR" sz="1000" dirty="0">
              <a:solidFill>
                <a:schemeClr val="bg2">
                  <a:lumMod val="50000"/>
                </a:schemeClr>
              </a:solidFill>
            </a:endParaRPr>
          </a:p>
        </p:txBody>
      </p:sp>
      <p:pic>
        <p:nvPicPr>
          <p:cNvPr id="4" name="Θέση περιεχομένου 3"/>
          <p:cNvPicPr>
            <a:picLocks noGrp="1" noChangeAspect="1"/>
          </p:cNvPicPr>
          <p:nvPr>
            <p:ph idx="1"/>
          </p:nvPr>
        </p:nvPicPr>
        <p:blipFill>
          <a:blip r:embed="rId2"/>
          <a:stretch>
            <a:fillRect/>
          </a:stretch>
        </p:blipFill>
        <p:spPr>
          <a:xfrm>
            <a:off x="968720" y="1077686"/>
            <a:ext cx="9931651" cy="4966465"/>
          </a:xfrm>
          <a:prstGeom prst="rect">
            <a:avLst/>
          </a:prstGeom>
        </p:spPr>
      </p:pic>
    </p:spTree>
    <p:extLst>
      <p:ext uri="{BB962C8B-B14F-4D97-AF65-F5344CB8AC3E}">
        <p14:creationId xmlns:p14="http://schemas.microsoft.com/office/powerpoint/2010/main" val="405515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2461"/>
          </a:xfrm>
        </p:spPr>
        <p:txBody>
          <a:bodyPr>
            <a:noAutofit/>
          </a:bodyPr>
          <a:lstStyle/>
          <a:p>
            <a:pPr algn="ctr"/>
            <a:r>
              <a:rPr lang="el-GR" sz="3200" b="1" dirty="0">
                <a:solidFill>
                  <a:schemeClr val="accent5">
                    <a:lumMod val="75000"/>
                  </a:schemeClr>
                </a:solidFill>
                <a:latin typeface="+mn-lt"/>
              </a:rPr>
              <a:t>Ενεργοποίηση Στόχων Πολιτικής</a:t>
            </a:r>
          </a:p>
        </p:txBody>
      </p:sp>
      <p:sp>
        <p:nvSpPr>
          <p:cNvPr id="4" name="TextBox 3"/>
          <p:cNvSpPr txBox="1"/>
          <p:nvPr/>
        </p:nvSpPr>
        <p:spPr>
          <a:xfrm>
            <a:off x="5385405" y="6176963"/>
            <a:ext cx="1457450" cy="246221"/>
          </a:xfrm>
          <a:prstGeom prst="rect">
            <a:avLst/>
          </a:prstGeom>
          <a:noFill/>
        </p:spPr>
        <p:txBody>
          <a:bodyPr wrap="none" rtlCol="0">
            <a:spAutoFit/>
          </a:bodyPr>
          <a:lstStyle/>
          <a:p>
            <a:r>
              <a:rPr lang="el-GR" sz="1000" dirty="0">
                <a:solidFill>
                  <a:schemeClr val="bg2">
                    <a:lumMod val="50000"/>
                  </a:schemeClr>
                </a:solidFill>
              </a:rPr>
              <a:t>Στοιχεία ΟΠΣ </a:t>
            </a:r>
            <a:r>
              <a:rPr lang="en-US" sz="1000" dirty="0">
                <a:solidFill>
                  <a:schemeClr val="bg2">
                    <a:lumMod val="50000"/>
                  </a:schemeClr>
                </a:solidFill>
              </a:rPr>
              <a:t>12</a:t>
            </a:r>
            <a:r>
              <a:rPr lang="el-GR" sz="1000" dirty="0">
                <a:solidFill>
                  <a:schemeClr val="bg2">
                    <a:lumMod val="50000"/>
                  </a:schemeClr>
                </a:solidFill>
              </a:rPr>
              <a:t>/</a:t>
            </a:r>
            <a:r>
              <a:rPr lang="en-US" sz="1000" dirty="0">
                <a:solidFill>
                  <a:schemeClr val="bg2">
                    <a:lumMod val="50000"/>
                  </a:schemeClr>
                </a:solidFill>
              </a:rPr>
              <a:t>5</a:t>
            </a:r>
            <a:r>
              <a:rPr lang="el-GR" sz="1000" dirty="0">
                <a:solidFill>
                  <a:schemeClr val="bg2">
                    <a:lumMod val="50000"/>
                  </a:schemeClr>
                </a:solidFill>
              </a:rPr>
              <a:t>/202</a:t>
            </a:r>
            <a:r>
              <a:rPr lang="en-US" sz="1000" dirty="0">
                <a:solidFill>
                  <a:schemeClr val="bg2">
                    <a:lumMod val="50000"/>
                  </a:schemeClr>
                </a:solidFill>
              </a:rPr>
              <a:t>5</a:t>
            </a:r>
            <a:endParaRPr lang="el-GR" sz="1000" dirty="0">
              <a:solidFill>
                <a:schemeClr val="bg2">
                  <a:lumMod val="50000"/>
                </a:schemeClr>
              </a:solidFill>
            </a:endParaRPr>
          </a:p>
        </p:txBody>
      </p:sp>
      <p:pic>
        <p:nvPicPr>
          <p:cNvPr id="6" name="Content Placeholder 5">
            <a:extLst>
              <a:ext uri="{FF2B5EF4-FFF2-40B4-BE49-F238E27FC236}">
                <a16:creationId xmlns:a16="http://schemas.microsoft.com/office/drawing/2014/main" id="{B48C7D7E-D1AD-507F-597A-7FF98839F2C3}"/>
              </a:ext>
            </a:extLst>
          </p:cNvPr>
          <p:cNvPicPr>
            <a:picLocks noGrp="1" noChangeAspect="1"/>
          </p:cNvPicPr>
          <p:nvPr>
            <p:ph idx="1"/>
          </p:nvPr>
        </p:nvPicPr>
        <p:blipFill>
          <a:blip r:embed="rId2"/>
          <a:stretch>
            <a:fillRect/>
          </a:stretch>
        </p:blipFill>
        <p:spPr>
          <a:xfrm>
            <a:off x="660903" y="905347"/>
            <a:ext cx="10692897" cy="5304274"/>
          </a:xfrm>
          <a:prstGeom prst="rect">
            <a:avLst/>
          </a:prstGeom>
        </p:spPr>
      </p:pic>
    </p:spTree>
    <p:extLst>
      <p:ext uri="{BB962C8B-B14F-4D97-AF65-F5344CB8AC3E}">
        <p14:creationId xmlns:p14="http://schemas.microsoft.com/office/powerpoint/2010/main" val="223101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64249" y="1328970"/>
            <a:ext cx="10710333" cy="1354217"/>
          </a:xfrm>
          <a:prstGeom prst="rect">
            <a:avLst/>
          </a:prstGeom>
        </p:spPr>
        <p:txBody>
          <a:bodyPr wrap="square">
            <a:spAutoFit/>
          </a:bodyPr>
          <a:lstStyle/>
          <a:p>
            <a:endParaRPr lang="el-GR" sz="3300" b="1" dirty="0">
              <a:solidFill>
                <a:schemeClr val="accent6">
                  <a:lumMod val="20000"/>
                  <a:lumOff val="80000"/>
                </a:schemeClr>
              </a:solidFill>
              <a:latin typeface="Calibri" panose="020F0502020204030204" pitchFamily="34" charset="0"/>
              <a:ea typeface="Calibri" panose="020F0502020204030204" pitchFamily="34" charset="0"/>
            </a:endParaRPr>
          </a:p>
          <a:p>
            <a:r>
              <a:rPr lang="el-GR" sz="4000" b="1" dirty="0">
                <a:solidFill>
                  <a:schemeClr val="accent6">
                    <a:lumMod val="20000"/>
                    <a:lumOff val="80000"/>
                  </a:schemeClr>
                </a:solidFill>
                <a:latin typeface="Calibri" panose="020F0502020204030204" pitchFamily="34" charset="0"/>
                <a:ea typeface="Calibri" panose="020F0502020204030204" pitchFamily="34" charset="0"/>
              </a:rPr>
              <a:t>Αναθεώρηση Προγραμμάτων 2021-2027</a:t>
            </a:r>
            <a:endParaRPr lang="en-US" sz="4000" b="1" dirty="0">
              <a:solidFill>
                <a:schemeClr val="accent6">
                  <a:lumMod val="20000"/>
                  <a:lumOff val="80000"/>
                </a:schemeClr>
              </a:solidFill>
              <a:latin typeface="Calibri" panose="020F0502020204030204" pitchFamily="34" charset="0"/>
              <a:ea typeface="Calibri" panose="020F0502020204030204" pitchFamily="34" charset="0"/>
            </a:endParaRPr>
          </a:p>
          <a:p>
            <a:endParaRPr lang="el-GR" sz="900" dirty="0">
              <a:solidFill>
                <a:schemeClr val="bg1"/>
              </a:solidFill>
            </a:endParaRPr>
          </a:p>
        </p:txBody>
      </p:sp>
    </p:spTree>
    <p:extLst>
      <p:ext uri="{BB962C8B-B14F-4D97-AF65-F5344CB8AC3E}">
        <p14:creationId xmlns:p14="http://schemas.microsoft.com/office/powerpoint/2010/main" val="93744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7305" y="376635"/>
            <a:ext cx="11416351" cy="537765"/>
          </a:xfrm>
        </p:spPr>
        <p:txBody>
          <a:bodyPr>
            <a:noAutofit/>
          </a:bodyPr>
          <a:lstStyle/>
          <a:p>
            <a:pPr algn="ctr"/>
            <a:br>
              <a:rPr lang="el-GR" sz="3200" b="1" dirty="0">
                <a:solidFill>
                  <a:srgbClr val="19BEDE"/>
                </a:solidFill>
              </a:rPr>
            </a:br>
            <a:br>
              <a:rPr lang="el-GR" sz="3200" b="1" dirty="0">
                <a:solidFill>
                  <a:srgbClr val="19BEDE"/>
                </a:solidFill>
              </a:rPr>
            </a:br>
            <a:br>
              <a:rPr lang="el-GR" sz="3200" b="1" dirty="0">
                <a:solidFill>
                  <a:srgbClr val="19BEDE"/>
                </a:solidFill>
              </a:rPr>
            </a:br>
            <a:br>
              <a:rPr lang="el-GR" sz="3200" b="1" dirty="0">
                <a:solidFill>
                  <a:srgbClr val="19BEDE"/>
                </a:solidFill>
              </a:rPr>
            </a:br>
            <a:br>
              <a:rPr lang="en-US" sz="3200" b="1" dirty="0">
                <a:solidFill>
                  <a:srgbClr val="19BEDE"/>
                </a:solidFill>
              </a:rPr>
            </a:br>
            <a:br>
              <a:rPr lang="el-GR" sz="3200" b="1" dirty="0">
                <a:solidFill>
                  <a:srgbClr val="19BEDE"/>
                </a:solidFill>
              </a:rPr>
            </a:br>
            <a:r>
              <a:rPr lang="el-GR" sz="2800" b="1" dirty="0">
                <a:solidFill>
                  <a:srgbClr val="2F5496"/>
                </a:solidFill>
                <a:latin typeface="+mn-lt"/>
              </a:rPr>
              <a:t>Νέος Σχεδιασμός της Πολιτικής Συνοχής 2021-2027 </a:t>
            </a:r>
            <a:r>
              <a:rPr lang="el-GR" sz="2400" b="1" dirty="0">
                <a:solidFill>
                  <a:srgbClr val="2F5496"/>
                </a:solidFill>
                <a:latin typeface="+mn-lt"/>
              </a:rPr>
              <a:t>(υπό διαβούλευση)</a:t>
            </a:r>
            <a:br>
              <a:rPr lang="en-US" sz="3200" b="1" dirty="0">
                <a:solidFill>
                  <a:srgbClr val="2F5496"/>
                </a:solidFill>
                <a:latin typeface="+mn-lt"/>
              </a:rPr>
            </a:br>
            <a:br>
              <a:rPr lang="el-GR" sz="3200" b="1" dirty="0">
                <a:solidFill>
                  <a:srgbClr val="2F5496"/>
                </a:solidFill>
                <a:latin typeface="Times New Roman" panose="02020603050405020304" pitchFamily="18" charset="0"/>
              </a:rPr>
            </a:br>
            <a:br>
              <a:rPr lang="el-GR" sz="3200" b="1" dirty="0">
                <a:solidFill>
                  <a:srgbClr val="19BEDE"/>
                </a:solidFill>
              </a:rPr>
            </a:br>
            <a:br>
              <a:rPr lang="el-GR" sz="3200" b="1" dirty="0">
                <a:solidFill>
                  <a:srgbClr val="19BEDE"/>
                </a:solidFill>
              </a:rPr>
            </a:br>
            <a:br>
              <a:rPr lang="el-GR" sz="3200" b="1" dirty="0">
                <a:solidFill>
                  <a:srgbClr val="19BEDE"/>
                </a:solidFill>
              </a:rPr>
            </a:br>
            <a:br>
              <a:rPr lang="el-GR" sz="3200" b="1" dirty="0">
                <a:solidFill>
                  <a:srgbClr val="19BEDE"/>
                </a:solidFill>
              </a:rPr>
            </a:br>
            <a:endParaRPr lang="el-GR" sz="3200" b="1" dirty="0">
              <a:solidFill>
                <a:srgbClr val="19BEDE"/>
              </a:solidFill>
            </a:endParaRPr>
          </a:p>
        </p:txBody>
      </p:sp>
      <p:sp>
        <p:nvSpPr>
          <p:cNvPr id="3" name="Θέση περιεχομένου 2"/>
          <p:cNvSpPr>
            <a:spLocks noGrp="1"/>
          </p:cNvSpPr>
          <p:nvPr>
            <p:ph idx="1"/>
          </p:nvPr>
        </p:nvSpPr>
        <p:spPr>
          <a:xfrm>
            <a:off x="623944" y="852855"/>
            <a:ext cx="11140751" cy="5398478"/>
          </a:xfrm>
        </p:spPr>
        <p:txBody>
          <a:bodyPr>
            <a:noAutofit/>
          </a:bodyPr>
          <a:lstStyle/>
          <a:p>
            <a:pPr marL="0" indent="0" algn="just">
              <a:buNone/>
            </a:pPr>
            <a:r>
              <a:rPr lang="el-GR" sz="2000" dirty="0"/>
              <a:t>Η Ευρωπαϊκή Επιτροπή  προτείνει τροποποιήσεις των Κανονισμών της Πολιτικής Συνοχής 2021–2027 </a:t>
            </a:r>
            <a:r>
              <a:rPr lang="el-GR" sz="1800" dirty="0">
                <a:effectLst/>
                <a:ea typeface="Aptos" panose="020B0004020202020204" pitchFamily="34" charset="0"/>
                <a:cs typeface="Times New Roman" panose="02020603050405020304" pitchFamily="18" charset="0"/>
              </a:rPr>
              <a:t>[(ΕΕ) 2021/1058 για το Ευρωπαϊκό Ταμείο Περιφερειακής Ανάπτυξης (ΕΤΠΑ) και το Ταμείο Συνοχής, (ΕΕ) 2021/1056 για το Ταμείο Δίκαιης Μετάβασης και (ΕΕ) 2021/1057 για το Ευρωπαϊκό Κοινωνικό Ταμείο (ΕΚΤ+)</a:t>
            </a:r>
            <a:r>
              <a:rPr lang="el-GR" sz="2000" dirty="0"/>
              <a:t>] </a:t>
            </a:r>
          </a:p>
          <a:p>
            <a:pPr marL="0" indent="0" algn="just">
              <a:buNone/>
            </a:pPr>
            <a:r>
              <a:rPr lang="el-GR" sz="2400" b="1" dirty="0">
                <a:solidFill>
                  <a:srgbClr val="2F5496"/>
                </a:solidFill>
              </a:rPr>
              <a:t>🔹 </a:t>
            </a:r>
            <a:r>
              <a:rPr lang="el-GR" sz="2400" b="1" dirty="0">
                <a:solidFill>
                  <a:schemeClr val="accent1">
                    <a:lumMod val="75000"/>
                  </a:schemeClr>
                </a:solidFill>
                <a:effectLst/>
                <a:ea typeface="Aptos" panose="020B0004020202020204" pitchFamily="34" charset="0"/>
                <a:cs typeface="Times New Roman" panose="02020603050405020304" pitchFamily="18" charset="0"/>
              </a:rPr>
              <a:t>Οι τροποποιήσεις αποσκοπούν στην άμεση απόκριση σε </a:t>
            </a:r>
            <a:r>
              <a:rPr lang="el-GR" sz="2400" b="1" dirty="0" err="1">
                <a:solidFill>
                  <a:schemeClr val="accent1">
                    <a:lumMod val="75000"/>
                  </a:schemeClr>
                </a:solidFill>
                <a:effectLst/>
                <a:ea typeface="Aptos" panose="020B0004020202020204" pitchFamily="34" charset="0"/>
                <a:cs typeface="Times New Roman" panose="02020603050405020304" pitchFamily="18" charset="0"/>
              </a:rPr>
              <a:t>πολυεπίπεδες</a:t>
            </a:r>
            <a:r>
              <a:rPr lang="el-GR" sz="2400" b="1" dirty="0">
                <a:solidFill>
                  <a:schemeClr val="accent1">
                    <a:lumMod val="75000"/>
                  </a:schemeClr>
                </a:solidFill>
                <a:effectLst/>
                <a:ea typeface="Aptos" panose="020B0004020202020204" pitchFamily="34" charset="0"/>
                <a:cs typeface="Times New Roman" panose="02020603050405020304" pitchFamily="18" charset="0"/>
              </a:rPr>
              <a:t> προκλήσεις</a:t>
            </a:r>
            <a:r>
              <a:rPr lang="el-GR" sz="2400" b="1" dirty="0">
                <a:solidFill>
                  <a:schemeClr val="accent1">
                    <a:lumMod val="75000"/>
                  </a:schemeClr>
                </a:solidFill>
              </a:rPr>
              <a:t>: </a:t>
            </a:r>
          </a:p>
          <a:p>
            <a:pPr marL="0" indent="0" algn="just">
              <a:buNone/>
            </a:pPr>
            <a:r>
              <a:rPr lang="el-GR" sz="2000" dirty="0"/>
              <a:t>Γεωπολιτική αστάθεια, </a:t>
            </a:r>
            <a:r>
              <a:rPr lang="el-GR" sz="2000" kern="100" dirty="0">
                <a:effectLst/>
                <a:ea typeface="Aptos" panose="020B0004020202020204" pitchFamily="34" charset="0"/>
                <a:cs typeface="Times New Roman" panose="02020603050405020304" pitchFamily="18" charset="0"/>
              </a:rPr>
              <a:t>Αύξηση του ενεργειακού κόστους, Ανάγκη ενίσχυσης της βιομηχανικής ανταγωνιστικότητας, Αύξηση των κοινωνικών ανισοτήτων, Στεγαστική κρίση, Πράσινη και ψηφιακή μετάβαση</a:t>
            </a:r>
          </a:p>
          <a:p>
            <a:pPr marL="0" indent="0" algn="just">
              <a:buNone/>
            </a:pPr>
            <a:r>
              <a:rPr lang="el-GR" sz="2400" b="1" dirty="0">
                <a:solidFill>
                  <a:srgbClr val="2F5496"/>
                </a:solidFill>
              </a:rPr>
              <a:t>🔹  </a:t>
            </a:r>
            <a:r>
              <a:rPr lang="en-US" sz="2400" b="1" dirty="0">
                <a:solidFill>
                  <a:srgbClr val="2F5496"/>
                </a:solidFill>
              </a:rPr>
              <a:t>M</a:t>
            </a:r>
            <a:r>
              <a:rPr lang="el-GR" sz="2400" b="1" dirty="0">
                <a:solidFill>
                  <a:srgbClr val="2F5496"/>
                </a:solidFill>
              </a:rPr>
              <a:t>ε την προσθήκη νέων θεματικών προτεραιοτήτων:</a:t>
            </a:r>
          </a:p>
          <a:p>
            <a:pPr marL="0" indent="0" algn="just">
              <a:buNone/>
            </a:pPr>
            <a:r>
              <a:rPr lang="el-GR" sz="2400" b="1" dirty="0">
                <a:solidFill>
                  <a:srgbClr val="2F5496"/>
                </a:solidFill>
              </a:rPr>
              <a:t>•	</a:t>
            </a:r>
            <a:r>
              <a:rPr lang="el-GR" sz="2400" b="1" dirty="0"/>
              <a:t>Ανταγωνιστικότητα και </a:t>
            </a:r>
            <a:r>
              <a:rPr lang="el-GR" sz="2400" b="1" dirty="0" err="1"/>
              <a:t>Απανθρακοποίηση</a:t>
            </a:r>
            <a:r>
              <a:rPr lang="el-GR" sz="2400" b="1" dirty="0"/>
              <a:t>: </a:t>
            </a:r>
          </a:p>
          <a:p>
            <a:pPr marL="0" indent="0" algn="just">
              <a:buNone/>
            </a:pPr>
            <a:r>
              <a:rPr lang="el-GR" sz="2400" b="1" dirty="0"/>
              <a:t>•	Άμυνα &amp; Ασφάλεια </a:t>
            </a:r>
          </a:p>
          <a:p>
            <a:pPr marL="0" indent="0" algn="just">
              <a:buNone/>
            </a:pPr>
            <a:r>
              <a:rPr lang="el-GR" sz="2400" b="1" dirty="0"/>
              <a:t>•	Προσιτή Στέγαση και Κοινωνική στέγαση </a:t>
            </a:r>
          </a:p>
          <a:p>
            <a:pPr marL="0" indent="0" algn="just">
              <a:buNone/>
            </a:pPr>
            <a:r>
              <a:rPr lang="el-GR" sz="2400" b="1" dirty="0"/>
              <a:t>•	Πρόσβαση στο Νερό, Βιώσιμη Διαχείριση και Ανθεκτικότητα Υδάτων </a:t>
            </a:r>
          </a:p>
          <a:p>
            <a:pPr marL="0" indent="0" algn="just">
              <a:buNone/>
            </a:pPr>
            <a:r>
              <a:rPr lang="el-GR" sz="2400" b="1" dirty="0"/>
              <a:t>•	Ενεργειακή</a:t>
            </a:r>
            <a:r>
              <a:rPr lang="en-US" sz="2400" b="1" dirty="0"/>
              <a:t> </a:t>
            </a:r>
            <a:r>
              <a:rPr lang="el-GR" sz="2400" b="1" dirty="0"/>
              <a:t>Μετάβαση </a:t>
            </a:r>
          </a:p>
          <a:p>
            <a:pPr marL="0" indent="0" algn="just">
              <a:buNone/>
            </a:pPr>
            <a:endParaRPr lang="el-GR" sz="1800" b="1" dirty="0">
              <a:solidFill>
                <a:srgbClr val="2F5496"/>
              </a:solidFill>
              <a:latin typeface="Times New Roman" panose="02020603050405020304" pitchFamily="18" charset="0"/>
            </a:endParaRPr>
          </a:p>
          <a:p>
            <a:pPr marL="0" indent="0" algn="just">
              <a:buNone/>
            </a:pPr>
            <a:endParaRPr lang="el-GR" sz="1800" dirty="0"/>
          </a:p>
          <a:p>
            <a:pPr marL="0" indent="0" algn="just">
              <a:buNone/>
            </a:pPr>
            <a:endParaRPr lang="el-GR" sz="1800" dirty="0"/>
          </a:p>
          <a:p>
            <a:pPr marL="0" indent="0" algn="just">
              <a:buNone/>
            </a:pPr>
            <a:endParaRPr lang="el-GR" sz="1800" dirty="0"/>
          </a:p>
          <a:p>
            <a:pPr marL="0" indent="0" algn="just">
              <a:buNone/>
            </a:pPr>
            <a:endParaRPr lang="el-GR" sz="1800" dirty="0"/>
          </a:p>
          <a:p>
            <a:pPr marL="0" indent="0" algn="just">
              <a:buNone/>
            </a:pPr>
            <a:endParaRPr lang="el-GR" sz="1800" dirty="0"/>
          </a:p>
          <a:p>
            <a:pPr marL="0" indent="0" algn="just">
              <a:buNone/>
            </a:pPr>
            <a:endParaRPr lang="el-GR" sz="1800" dirty="0"/>
          </a:p>
          <a:p>
            <a:pPr marL="0" indent="0" algn="just">
              <a:buNone/>
            </a:pPr>
            <a:endParaRPr lang="el-GR" sz="1800" dirty="0"/>
          </a:p>
          <a:p>
            <a:pPr marL="0" indent="0" algn="just">
              <a:buNone/>
            </a:pPr>
            <a:br>
              <a:rPr lang="el-GR" sz="1800" dirty="0"/>
            </a:br>
            <a:endParaRPr lang="el-GR" sz="1800" dirty="0"/>
          </a:p>
        </p:txBody>
      </p:sp>
      <p:sp>
        <p:nvSpPr>
          <p:cNvPr id="4" name="Rectangle 1"/>
          <p:cNvSpPr>
            <a:spLocks noChangeArrowheads="1"/>
          </p:cNvSpPr>
          <p:nvPr/>
        </p:nvSpPr>
        <p:spPr bwMode="auto">
          <a:xfrm>
            <a:off x="36116" y="57871"/>
            <a:ext cx="65" cy="1128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defTabSz="457200" eaLnBrk="0" fontAlgn="base" hangingPunct="0">
              <a:spcBef>
                <a:spcPct val="0"/>
              </a:spcBef>
              <a:spcAft>
                <a:spcPct val="0"/>
              </a:spcAft>
            </a:pPr>
            <a:endParaRPr lang="el-GR" altLang="el-GR" sz="900" dirty="0">
              <a:latin typeface="Arial" panose="020B0604020202020204" pitchFamily="34" charset="0"/>
            </a:endParaRPr>
          </a:p>
        </p:txBody>
      </p:sp>
    </p:spTree>
    <p:extLst>
      <p:ext uri="{BB962C8B-B14F-4D97-AF65-F5344CB8AC3E}">
        <p14:creationId xmlns:p14="http://schemas.microsoft.com/office/powerpoint/2010/main" val="3780502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228600" lvl="0" indent="-228600" algn="ctr">
              <a:lnSpc>
                <a:spcPct val="107000"/>
              </a:lnSpc>
              <a:spcBef>
                <a:spcPts val="1000"/>
              </a:spcBef>
              <a:spcAft>
                <a:spcPts val="800"/>
              </a:spcAft>
            </a:pPr>
            <a:br>
              <a:rPr lang="en-US" sz="3200" b="1" dirty="0">
                <a:solidFill>
                  <a:srgbClr val="2F5496"/>
                </a:solidFill>
                <a:latin typeface="Times New Roman" panose="02020603050405020304" pitchFamily="18" charset="0"/>
              </a:rPr>
            </a:br>
            <a:r>
              <a:rPr lang="el-GR" sz="3200" b="1" dirty="0">
                <a:solidFill>
                  <a:srgbClr val="2F5496"/>
                </a:solidFill>
                <a:latin typeface="+mn-lt"/>
              </a:rPr>
              <a:t>Ευελιξίες στα Προγράμματα 2021-27 από την ενσωμάτωση των νέων προτεραιοτήτων </a:t>
            </a:r>
            <a:r>
              <a:rPr lang="el-GR" sz="2400" b="1" dirty="0">
                <a:solidFill>
                  <a:srgbClr val="2F5496"/>
                </a:solidFill>
                <a:latin typeface="+mn-lt"/>
              </a:rPr>
              <a:t>(υπό διαβούλευση)</a:t>
            </a:r>
            <a:br>
              <a:rPr lang="el-GR" sz="3200" b="1" dirty="0">
                <a:solidFill>
                  <a:srgbClr val="2F5496"/>
                </a:solidFill>
                <a:latin typeface="+mn-lt"/>
              </a:rPr>
            </a:br>
            <a:endParaRPr lang="el-GR" sz="3200" b="1" dirty="0">
              <a:solidFill>
                <a:srgbClr val="2F5496"/>
              </a:solidFill>
              <a:latin typeface="+mn-lt"/>
            </a:endParaRPr>
          </a:p>
        </p:txBody>
      </p:sp>
      <p:sp>
        <p:nvSpPr>
          <p:cNvPr id="3" name="Θέση περιεχομένου 2"/>
          <p:cNvSpPr>
            <a:spLocks noGrp="1"/>
          </p:cNvSpPr>
          <p:nvPr>
            <p:ph idx="1"/>
          </p:nvPr>
        </p:nvSpPr>
        <p:spPr>
          <a:xfrm>
            <a:off x="838200" y="1690688"/>
            <a:ext cx="10515600" cy="4574310"/>
          </a:xfrm>
        </p:spPr>
        <p:txBody>
          <a:bodyPr>
            <a:normAutofit fontScale="92500" lnSpcReduction="20000"/>
          </a:bodyPr>
          <a:lstStyle/>
          <a:p>
            <a:pPr marL="0" indent="0">
              <a:lnSpc>
                <a:spcPct val="107000"/>
              </a:lnSpc>
              <a:spcAft>
                <a:spcPts val="800"/>
              </a:spcAft>
              <a:buNone/>
            </a:pPr>
            <a:r>
              <a:rPr lang="el-GR" sz="2600" dirty="0">
                <a:solidFill>
                  <a:schemeClr val="accent1">
                    <a:lumMod val="75000"/>
                  </a:schemeClr>
                </a:solidFill>
              </a:rPr>
              <a:t>Εφόσον ανακατανεμηθεί  </a:t>
            </a:r>
            <a:r>
              <a:rPr lang="el-GR" sz="2600" b="1" dirty="0">
                <a:solidFill>
                  <a:schemeClr val="accent1">
                    <a:lumMod val="75000"/>
                  </a:schemeClr>
                </a:solidFill>
              </a:rPr>
              <a:t>τουλάχιστον 15% </a:t>
            </a:r>
            <a:r>
              <a:rPr lang="el-GR" sz="2600" dirty="0">
                <a:solidFill>
                  <a:schemeClr val="accent1">
                    <a:lumMod val="75000"/>
                  </a:schemeClr>
                </a:solidFill>
              </a:rPr>
              <a:t>των πόρων στις νέες προτεραιότητες (ενέργεια, άμυνα, στέγαση, νερό, STEP), ενεργοποιούνται τα εξής: </a:t>
            </a:r>
          </a:p>
          <a:p>
            <a:pPr marL="0" indent="0">
              <a:lnSpc>
                <a:spcPct val="107000"/>
              </a:lnSpc>
              <a:spcAft>
                <a:spcPts val="800"/>
              </a:spcAft>
              <a:buNone/>
            </a:pPr>
            <a:r>
              <a:rPr lang="el-GR" sz="2600" dirty="0"/>
              <a:t>🔸 </a:t>
            </a:r>
            <a:r>
              <a:rPr lang="el-GR" sz="2600" b="1" dirty="0"/>
              <a:t>Προχρηματοδότηση 30%</a:t>
            </a:r>
            <a:r>
              <a:rPr lang="el-GR" sz="2600" dirty="0"/>
              <a:t>: Υπολογίζεται επί των πόρων που ανακατανέμονται στις νέες προτεραιότητες.</a:t>
            </a:r>
          </a:p>
          <a:p>
            <a:pPr marL="0" indent="0">
              <a:lnSpc>
                <a:spcPct val="107000"/>
              </a:lnSpc>
              <a:spcAft>
                <a:spcPts val="800"/>
              </a:spcAft>
              <a:buNone/>
            </a:pPr>
            <a:r>
              <a:rPr lang="el-GR" sz="2600" dirty="0"/>
              <a:t>🔸 </a:t>
            </a:r>
            <a:r>
              <a:rPr lang="el-GR" sz="2600" b="1" dirty="0"/>
              <a:t>Επιπλέον εφάπαξ προχρηματοδότηση 4,5%</a:t>
            </a:r>
            <a:r>
              <a:rPr lang="el-GR" sz="2600" dirty="0"/>
              <a:t> το 2026: Υπολογίζεται επί της συνολικής επιλέξιμης δημόσιας δαπάνης του προγράμματος.</a:t>
            </a:r>
          </a:p>
          <a:p>
            <a:pPr marL="0" indent="0">
              <a:lnSpc>
                <a:spcPct val="107000"/>
              </a:lnSpc>
              <a:spcAft>
                <a:spcPts val="800"/>
              </a:spcAft>
              <a:buNone/>
            </a:pPr>
            <a:r>
              <a:rPr lang="el-GR" sz="2600" dirty="0"/>
              <a:t>🔸 </a:t>
            </a:r>
            <a:r>
              <a:rPr lang="el-GR" sz="2600" b="1" dirty="0"/>
              <a:t>Συγχρηματοδότηση έως 100%</a:t>
            </a:r>
            <a:r>
              <a:rPr lang="el-GR" sz="2600" dirty="0"/>
              <a:t> για τις νέες προτεραιότητες.</a:t>
            </a:r>
          </a:p>
          <a:p>
            <a:pPr marL="0" indent="0">
              <a:lnSpc>
                <a:spcPct val="107000"/>
              </a:lnSpc>
              <a:spcAft>
                <a:spcPts val="800"/>
              </a:spcAft>
              <a:buNone/>
            </a:pPr>
            <a:r>
              <a:rPr lang="el-GR" sz="2600" dirty="0"/>
              <a:t>🔸 </a:t>
            </a:r>
            <a:r>
              <a:rPr lang="el-GR" sz="2600" b="1" dirty="0"/>
              <a:t>Παράταση </a:t>
            </a:r>
            <a:r>
              <a:rPr lang="el-GR" sz="2600" b="1" dirty="0" err="1"/>
              <a:t>επιλεξιμότητας</a:t>
            </a:r>
            <a:r>
              <a:rPr lang="el-GR" sz="2600" b="1" dirty="0"/>
              <a:t> δαπανών έως τις 31/12/2030.</a:t>
            </a:r>
          </a:p>
          <a:p>
            <a:pPr marL="0" indent="0">
              <a:lnSpc>
                <a:spcPct val="107000"/>
              </a:lnSpc>
              <a:spcAft>
                <a:spcPts val="800"/>
              </a:spcAft>
              <a:buNone/>
            </a:pPr>
            <a:r>
              <a:rPr lang="el-GR" sz="2600" dirty="0"/>
              <a:t>🔸 </a:t>
            </a:r>
            <a:r>
              <a:rPr lang="el-GR" sz="2600" b="1" dirty="0"/>
              <a:t>Κατάργηση του ανώτατου ορίου 20%</a:t>
            </a:r>
            <a:r>
              <a:rPr lang="el-GR" sz="2600" dirty="0"/>
              <a:t> για τη χρηματοδότηση δράσεων στο πλαίσιο της πρωτοβουλίας </a:t>
            </a:r>
            <a:r>
              <a:rPr lang="el-GR" sz="2600" b="1" dirty="0"/>
              <a:t>STEP</a:t>
            </a:r>
            <a:r>
              <a:rPr lang="el-GR" sz="2600" dirty="0"/>
              <a:t>.</a:t>
            </a:r>
            <a:endParaRPr lang="el-GR" sz="2600" b="1" dirty="0">
              <a:solidFill>
                <a:srgbClr val="2F5496"/>
              </a:solidFill>
            </a:endParaRPr>
          </a:p>
          <a:p>
            <a:endParaRPr lang="el-GR" dirty="0"/>
          </a:p>
        </p:txBody>
      </p:sp>
    </p:spTree>
    <p:extLst>
      <p:ext uri="{BB962C8B-B14F-4D97-AF65-F5344CB8AC3E}">
        <p14:creationId xmlns:p14="http://schemas.microsoft.com/office/powerpoint/2010/main" val="87354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1517996"/>
          </a:xfrm>
        </p:spPr>
        <p:txBody>
          <a:bodyPr>
            <a:noAutofit/>
          </a:bodyPr>
          <a:lstStyle/>
          <a:p>
            <a:pPr algn="ctr"/>
            <a:r>
              <a:rPr lang="el-GR" sz="3200" b="1" dirty="0">
                <a:solidFill>
                  <a:srgbClr val="2F5496"/>
                </a:solidFill>
                <a:latin typeface="+mn-lt"/>
              </a:rPr>
              <a:t>Ενδιάμεση Επανεξέταση</a:t>
            </a:r>
            <a:br>
              <a:rPr lang="el-GR" sz="3200" b="1" dirty="0">
                <a:solidFill>
                  <a:srgbClr val="2F5496"/>
                </a:solidFill>
                <a:latin typeface="+mn-lt"/>
              </a:rPr>
            </a:br>
            <a:r>
              <a:rPr lang="el-GR" sz="3200" b="1" dirty="0">
                <a:latin typeface="+mn-lt"/>
              </a:rPr>
              <a:t>🔹 </a:t>
            </a:r>
            <a:r>
              <a:rPr lang="el-GR" sz="3200" b="1" dirty="0">
                <a:solidFill>
                  <a:srgbClr val="2F5496"/>
                </a:solidFill>
                <a:latin typeface="+mn-lt"/>
              </a:rPr>
              <a:t>Καν. 2021/1058 για το ΕΤΠΑ και το Ταμείο Συνοχής </a:t>
            </a:r>
            <a:br>
              <a:rPr lang="el-GR" sz="3200" b="1" dirty="0">
                <a:solidFill>
                  <a:srgbClr val="2F5496"/>
                </a:solidFill>
                <a:latin typeface="+mn-lt"/>
              </a:rPr>
            </a:br>
            <a:r>
              <a:rPr lang="el-GR" sz="2400" b="1" dirty="0">
                <a:solidFill>
                  <a:schemeClr val="accent1">
                    <a:lumMod val="75000"/>
                  </a:schemeClr>
                </a:solidFill>
                <a:latin typeface="+mn-lt"/>
              </a:rPr>
              <a:t>(υπό διαβούλευση)</a:t>
            </a:r>
            <a:br>
              <a:rPr lang="el-GR" sz="3200" b="1" dirty="0">
                <a:solidFill>
                  <a:srgbClr val="2F5496"/>
                </a:solidFill>
                <a:latin typeface="+mn-lt"/>
              </a:rPr>
            </a:br>
            <a:endParaRPr lang="el-GR" sz="3200" b="1" dirty="0">
              <a:solidFill>
                <a:srgbClr val="2F5496"/>
              </a:solidFill>
              <a:latin typeface="+mn-lt"/>
            </a:endParaRPr>
          </a:p>
        </p:txBody>
      </p:sp>
      <p:sp>
        <p:nvSpPr>
          <p:cNvPr id="3" name="Θέση περιεχομένου 2"/>
          <p:cNvSpPr>
            <a:spLocks noGrp="1"/>
          </p:cNvSpPr>
          <p:nvPr>
            <p:ph idx="1"/>
          </p:nvPr>
        </p:nvSpPr>
        <p:spPr>
          <a:xfrm>
            <a:off x="838200" y="1801640"/>
            <a:ext cx="10515600" cy="4508625"/>
          </a:xfrm>
        </p:spPr>
        <p:txBody>
          <a:bodyPr>
            <a:normAutofit/>
          </a:bodyPr>
          <a:lstStyle/>
          <a:p>
            <a:pPr marL="0" indent="0">
              <a:buNone/>
            </a:pPr>
            <a:r>
              <a:rPr lang="el-GR" b="1" dirty="0">
                <a:solidFill>
                  <a:schemeClr val="accent1">
                    <a:lumMod val="75000"/>
                  </a:schemeClr>
                </a:solidFill>
              </a:rPr>
              <a:t>Μεγάλες Επιχειρήσεις – </a:t>
            </a:r>
            <a:r>
              <a:rPr lang="el-GR" b="1" dirty="0" err="1">
                <a:solidFill>
                  <a:schemeClr val="accent1">
                    <a:lumMod val="75000"/>
                  </a:schemeClr>
                </a:solidFill>
              </a:rPr>
              <a:t>Επιλεξιμότητα</a:t>
            </a:r>
            <a:r>
              <a:rPr lang="el-GR" b="1" dirty="0">
                <a:solidFill>
                  <a:schemeClr val="accent1">
                    <a:lumMod val="75000"/>
                  </a:schemeClr>
                </a:solidFill>
              </a:rPr>
              <a:t> για Χρηματοδότηση </a:t>
            </a:r>
          </a:p>
          <a:p>
            <a:pPr marL="342900" lvl="0" indent="-342900">
              <a:lnSpc>
                <a:spcPct val="107000"/>
              </a:lnSpc>
              <a:spcAft>
                <a:spcPts val="800"/>
              </a:spcAft>
              <a:buFont typeface="+mj-lt"/>
              <a:buAutoNum type="arabicPeriod"/>
              <a:tabLst>
                <a:tab pos="457200" algn="l"/>
              </a:tabLst>
            </a:pPr>
            <a:r>
              <a:rPr lang="el-GR" sz="2400" b="1" kern="100" dirty="0">
                <a:ea typeface="Aptos" panose="020B0004020202020204" pitchFamily="34" charset="0"/>
                <a:cs typeface="Times New Roman" panose="02020603050405020304" pitchFamily="18" charset="0"/>
              </a:rPr>
              <a:t>Π</a:t>
            </a:r>
            <a:r>
              <a:rPr lang="el-GR" sz="2400" b="1" kern="100" dirty="0">
                <a:effectLst/>
                <a:ea typeface="Aptos" panose="020B0004020202020204" pitchFamily="34" charset="0"/>
                <a:cs typeface="Times New Roman" panose="02020603050405020304" pitchFamily="18" charset="0"/>
              </a:rPr>
              <a:t>αραγωγικές επενδύσεις</a:t>
            </a:r>
            <a:r>
              <a:rPr lang="el-GR" sz="2400" kern="100" dirty="0">
                <a:effectLst/>
                <a:ea typeface="Aptos" panose="020B0004020202020204" pitchFamily="34" charset="0"/>
                <a:cs typeface="Times New Roman" panose="02020603050405020304" pitchFamily="18" charset="0"/>
              </a:rPr>
              <a:t> που υποστηρίζουν:</a:t>
            </a:r>
          </a:p>
          <a:p>
            <a:pPr marL="742950" lvl="1" indent="-285750">
              <a:lnSpc>
                <a:spcPct val="107000"/>
              </a:lnSpc>
              <a:spcAft>
                <a:spcPts val="800"/>
              </a:spcAft>
              <a:buSzPts val="1000"/>
              <a:buFont typeface="Courier New" panose="02070309020205020404" pitchFamily="49" charset="0"/>
              <a:buChar char="o"/>
              <a:tabLst>
                <a:tab pos="914400" algn="l"/>
              </a:tabLst>
            </a:pPr>
            <a:r>
              <a:rPr lang="el-GR" b="1" kern="100" dirty="0">
                <a:effectLst/>
                <a:ea typeface="Aptos" panose="020B0004020202020204" pitchFamily="34" charset="0"/>
                <a:cs typeface="Times New Roman" panose="02020603050405020304" pitchFamily="18" charset="0"/>
              </a:rPr>
              <a:t>Ειδικούς Στόχους 1.1.6 και 2.2.9</a:t>
            </a:r>
            <a:r>
              <a:rPr lang="el-GR" kern="100" dirty="0">
                <a:effectLst/>
                <a:ea typeface="Aptos" panose="020B0004020202020204" pitchFamily="34" charset="0"/>
                <a:cs typeface="Times New Roman" panose="02020603050405020304" pitchFamily="18" charset="0"/>
              </a:rPr>
              <a:t>: STEP</a:t>
            </a:r>
          </a:p>
          <a:p>
            <a:pPr marL="742950" lvl="1" indent="-285750">
              <a:lnSpc>
                <a:spcPct val="107000"/>
              </a:lnSpc>
              <a:spcAft>
                <a:spcPts val="800"/>
              </a:spcAft>
              <a:buSzPts val="1000"/>
              <a:buFont typeface="Courier New" panose="02070309020205020404" pitchFamily="49" charset="0"/>
              <a:buChar char="o"/>
              <a:tabLst>
                <a:tab pos="914400" algn="l"/>
              </a:tabLst>
            </a:pPr>
            <a:r>
              <a:rPr lang="el-GR" b="1" kern="100" dirty="0">
                <a:effectLst/>
                <a:ea typeface="Aptos" panose="020B0004020202020204" pitchFamily="34" charset="0"/>
                <a:cs typeface="Times New Roman" panose="02020603050405020304" pitchFamily="18" charset="0"/>
              </a:rPr>
              <a:t>Ειδικό Στόχο 1.1.7</a:t>
            </a:r>
            <a:r>
              <a:rPr lang="el-GR" kern="100" dirty="0">
                <a:effectLst/>
                <a:ea typeface="Aptos" panose="020B0004020202020204" pitchFamily="34" charset="0"/>
                <a:cs typeface="Times New Roman" panose="02020603050405020304" pitchFamily="18" charset="0"/>
              </a:rPr>
              <a:t>: Άμυνα και τεχνολογίες διττής χρήσης</a:t>
            </a:r>
          </a:p>
          <a:p>
            <a:pPr marL="342900" lvl="0" indent="-342900">
              <a:lnSpc>
                <a:spcPct val="107000"/>
              </a:lnSpc>
              <a:spcAft>
                <a:spcPts val="800"/>
              </a:spcAft>
              <a:buFont typeface="+mj-lt"/>
              <a:buAutoNum type="arabicPeriod"/>
              <a:tabLst>
                <a:tab pos="457200" algn="l"/>
              </a:tabLst>
            </a:pPr>
            <a:r>
              <a:rPr lang="el-GR" sz="2400" b="1" kern="100" dirty="0">
                <a:effectLst/>
                <a:ea typeface="Aptos" panose="020B0004020202020204" pitchFamily="34" charset="0"/>
                <a:cs typeface="Times New Roman" panose="02020603050405020304" pitchFamily="18" charset="0"/>
              </a:rPr>
              <a:t>Έργα ενταγμένα σε IPCEI</a:t>
            </a:r>
            <a:r>
              <a:rPr lang="el-GR" sz="2400" kern="100" dirty="0">
                <a:effectLst/>
                <a:ea typeface="Aptos" panose="020B0004020202020204" pitchFamily="34" charset="0"/>
                <a:cs typeface="Times New Roman" panose="02020603050405020304" pitchFamily="18" charset="0"/>
              </a:rPr>
              <a:t> (Σημαντικά Έργα Κοινού Ευρωπαϊκού Ενδιαφέροντος), τα οποία έχουν εγκριθεί από την Ευρωπαϊκή Επιτροπή. </a:t>
            </a:r>
          </a:p>
          <a:p>
            <a:pPr marL="342900" lvl="0" indent="-342900">
              <a:lnSpc>
                <a:spcPct val="107000"/>
              </a:lnSpc>
              <a:spcAft>
                <a:spcPts val="800"/>
              </a:spcAft>
              <a:buFont typeface="+mj-lt"/>
              <a:buAutoNum type="arabicPeriod"/>
              <a:tabLst>
                <a:tab pos="457200" algn="l"/>
              </a:tabLst>
            </a:pPr>
            <a:r>
              <a:rPr lang="el-GR" sz="2400" b="1" kern="100" dirty="0">
                <a:effectLst/>
                <a:ea typeface="Aptos" panose="020B0004020202020204" pitchFamily="34" charset="0"/>
                <a:cs typeface="Times New Roman" panose="02020603050405020304" pitchFamily="18" charset="0"/>
              </a:rPr>
              <a:t>Έργα που συμβάλλουν άμεσα στην </a:t>
            </a:r>
            <a:r>
              <a:rPr lang="el-GR" sz="2400" b="1" kern="100" dirty="0" err="1">
                <a:effectLst/>
                <a:ea typeface="Aptos" panose="020B0004020202020204" pitchFamily="34" charset="0"/>
                <a:cs typeface="Times New Roman" panose="02020603050405020304" pitchFamily="18" charset="0"/>
              </a:rPr>
              <a:t>απανθρακοποίηση</a:t>
            </a:r>
            <a:r>
              <a:rPr lang="el-GR" sz="2400" kern="100" dirty="0">
                <a:effectLst/>
                <a:ea typeface="Aptos" panose="020B0004020202020204" pitchFamily="34" charset="0"/>
                <a:cs typeface="Times New Roman" panose="02020603050405020304" pitchFamily="18" charset="0"/>
              </a:rPr>
              <a:t> των παραγωγικών διαδικασιών</a:t>
            </a:r>
            <a:endParaRPr lang="el-GR" sz="2400" dirty="0"/>
          </a:p>
        </p:txBody>
      </p:sp>
    </p:spTree>
    <p:extLst>
      <p:ext uri="{BB962C8B-B14F-4D97-AF65-F5344CB8AC3E}">
        <p14:creationId xmlns:p14="http://schemas.microsoft.com/office/powerpoint/2010/main" val="1262915201"/>
      </p:ext>
    </p:extLst>
  </p:cSld>
  <p:clrMapOvr>
    <a:masterClrMapping/>
  </p:clrMapOvr>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8251F7559CD44CBEA5ABB95D056276" ma:contentTypeVersion="13" ma:contentTypeDescription="Create a new document." ma:contentTypeScope="" ma:versionID="1c45af5acdc1400e6809e1da30926d5c">
  <xsd:schema xmlns:xsd="http://www.w3.org/2001/XMLSchema" xmlns:xs="http://www.w3.org/2001/XMLSchema" xmlns:p="http://schemas.microsoft.com/office/2006/metadata/properties" xmlns:ns3="cfbc563d-2777-4b54-8931-97c97506a81b" targetNamespace="http://schemas.microsoft.com/office/2006/metadata/properties" ma:root="true" ma:fieldsID="795a8bbe497ae0819abf4cae0a189dce" ns3:_="">
    <xsd:import namespace="cfbc563d-2777-4b54-8931-97c97506a81b"/>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AutoTags" minOccurs="0"/>
                <xsd:element ref="ns3:MediaLengthInSeconds"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_activity"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bc563d-2777-4b54-8931-97c97506a8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SystemTags" ma:index="20"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fbc563d-2777-4b54-8931-97c97506a81b" xsi:nil="true"/>
  </documentManagement>
</p:properties>
</file>

<file path=customXml/itemProps1.xml><?xml version="1.0" encoding="utf-8"?>
<ds:datastoreItem xmlns:ds="http://schemas.openxmlformats.org/officeDocument/2006/customXml" ds:itemID="{B6FFE8F1-2C34-483E-87EC-28DF59A680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bc563d-2777-4b54-8931-97c97506a8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40EF1D-EBDE-42BD-A3E5-FB05C7A9E8F7}">
  <ds:schemaRefs>
    <ds:schemaRef ds:uri="http://schemas.microsoft.com/sharepoint/v3/contenttype/forms"/>
  </ds:schemaRefs>
</ds:datastoreItem>
</file>

<file path=customXml/itemProps3.xml><?xml version="1.0" encoding="utf-8"?>
<ds:datastoreItem xmlns:ds="http://schemas.openxmlformats.org/officeDocument/2006/customXml" ds:itemID="{AA1958B1-98A7-46A5-8D36-5BB38DA67657}">
  <ds:schemaRefs>
    <ds:schemaRef ds:uri="http://schemas.microsoft.com/office/2006/documentManagement/types"/>
    <ds:schemaRef ds:uri="http://www.w3.org/XML/1998/namespace"/>
    <ds:schemaRef ds:uri="http://schemas.openxmlformats.org/package/2006/metadata/core-properties"/>
    <ds:schemaRef ds:uri="http://purl.org/dc/terms/"/>
    <ds:schemaRef ds:uri="http://purl.org/dc/dcmitype/"/>
    <ds:schemaRef ds:uri="http://purl.org/dc/elements/1.1/"/>
    <ds:schemaRef ds:uri="http://schemas.microsoft.com/office/2006/metadata/properties"/>
    <ds:schemaRef ds:uri="http://schemas.microsoft.com/office/infopath/2007/PartnerControls"/>
    <ds:schemaRef ds:uri="cfbc563d-2777-4b54-8931-97c97506a81b"/>
  </ds:schemaRefs>
</ds:datastoreItem>
</file>

<file path=docProps/app.xml><?xml version="1.0" encoding="utf-8"?>
<Properties xmlns="http://schemas.openxmlformats.org/officeDocument/2006/extended-properties" xmlns:vt="http://schemas.openxmlformats.org/officeDocument/2006/docPropsVTypes">
  <TotalTime>11708</TotalTime>
  <Words>1018</Words>
  <Application>Microsoft Office PowerPoint</Application>
  <PresentationFormat>Ευρεία οθόνη</PresentationFormat>
  <Paragraphs>115</Paragraphs>
  <Slides>16</Slides>
  <Notes>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3</vt:i4>
      </vt:variant>
      <vt:variant>
        <vt:lpstr>Τίτλοι διαφανειών</vt:lpstr>
      </vt:variant>
      <vt:variant>
        <vt:i4>16</vt:i4>
      </vt:variant>
    </vt:vector>
  </HeadingPairs>
  <TitlesOfParts>
    <vt:vector size="27" baseType="lpstr">
      <vt:lpstr>Aptos</vt:lpstr>
      <vt:lpstr>Arial</vt:lpstr>
      <vt:lpstr>Calibri</vt:lpstr>
      <vt:lpstr>Calibri Light</vt:lpstr>
      <vt:lpstr>Courier New</vt:lpstr>
      <vt:lpstr>Times New Roman</vt:lpstr>
      <vt:lpstr>Trebuchet MS</vt:lpstr>
      <vt:lpstr>Wingdings</vt:lpstr>
      <vt:lpstr>Προσαρμοσμένη σχεδίαση</vt:lpstr>
      <vt:lpstr>1_Προσαρμοσμένη σχεδίαση</vt:lpstr>
      <vt:lpstr>Office 2013 - 2022 Theme</vt:lpstr>
      <vt:lpstr>Παρουσίαση του PowerPoint</vt:lpstr>
      <vt:lpstr>Παρουσίαση του PowerPoint</vt:lpstr>
      <vt:lpstr>Ενεργοποίηση Τομεακών και Περιφερειακών Προγραμμάτων</vt:lpstr>
      <vt:lpstr>Ενεργοποίηση Ταμείων</vt:lpstr>
      <vt:lpstr>Ενεργοποίηση Στόχων Πολιτικής</vt:lpstr>
      <vt:lpstr>Παρουσίαση του PowerPoint</vt:lpstr>
      <vt:lpstr>      Νέος Σχεδιασμός της Πολιτικής Συνοχής 2021-2027 (υπό διαβούλευση)      </vt:lpstr>
      <vt:lpstr> Ευελιξίες στα Προγράμματα 2021-27 από την ενσωμάτωση των νέων προτεραιοτήτων (υπό διαβούλευση) </vt:lpstr>
      <vt:lpstr>Ενδιάμεση Επανεξέταση 🔹 Καν. 2021/1058 για το ΕΤΠΑ και το Ταμείο Συνοχής  (υπό διαβούλευση) </vt:lpstr>
      <vt:lpstr> Ενδιάμεση Επανεξέταση και Νέοι Ειδικοί Στόχοι  🔹 Καν. 2021/1058 για το ΕΤΠΑ και το Ταμείο Συνοχής (υπό διαβούλευση) </vt:lpstr>
      <vt:lpstr>    </vt:lpstr>
      <vt:lpstr>Παρουσίαση του PowerPoint</vt:lpstr>
      <vt:lpstr>Εντάξεις έργων στην ΑΜΘ από TAA και ΠεΠ ανά Ειδικό Στόχο </vt:lpstr>
      <vt:lpstr>Χωρικές Στρατηγικές</vt:lpstr>
      <vt:lpstr>ΒΑΑ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ΖΕΡΒΑ  ΑΡΓΥΡΩ</cp:lastModifiedBy>
  <cp:revision>501</cp:revision>
  <cp:lastPrinted>2025-05-19T07:58:25Z</cp:lastPrinted>
  <dcterms:created xsi:type="dcterms:W3CDTF">2022-06-03T15:25:51Z</dcterms:created>
  <dcterms:modified xsi:type="dcterms:W3CDTF">2025-05-19T09:05:36Z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0x010100598251F7559CD44CBEA5ABB95D056276</vt:lpwstr>
  </property>
</Properties>
</file>