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sldIdLst>
    <p:sldId id="1401" r:id="rId4"/>
    <p:sldId id="287" r:id="rId5"/>
    <p:sldId id="288" r:id="rId6"/>
    <p:sldId id="289" r:id="rId7"/>
    <p:sldId id="293" r:id="rId8"/>
    <p:sldId id="294" r:id="rId9"/>
    <p:sldId id="290" r:id="rId10"/>
    <p:sldId id="296" r:id="rId11"/>
    <p:sldId id="297" r:id="rId12"/>
    <p:sldId id="298" r:id="rId13"/>
    <p:sldId id="299" r:id="rId14"/>
    <p:sldId id="303" r:id="rId15"/>
    <p:sldId id="304" r:id="rId16"/>
    <p:sldId id="1433" r:id="rId17"/>
    <p:sldId id="1434" r:id="rId18"/>
    <p:sldId id="305" r:id="rId19"/>
    <p:sldId id="1402" r:id="rId20"/>
    <p:sldId id="1404" r:id="rId21"/>
    <p:sldId id="1431" r:id="rId22"/>
    <p:sldId id="1429" r:id="rId23"/>
    <p:sldId id="1430" r:id="rId24"/>
    <p:sldId id="1428" r:id="rId25"/>
    <p:sldId id="1406" r:id="rId26"/>
    <p:sldId id="1410" r:id="rId27"/>
    <p:sldId id="1411" r:id="rId28"/>
    <p:sldId id="1432" r:id="rId29"/>
    <p:sldId id="1412" r:id="rId30"/>
    <p:sldId id="1405" r:id="rId31"/>
    <p:sldId id="1435" r:id="rId32"/>
    <p:sldId id="307" r:id="rId33"/>
    <p:sldId id="1436" r:id="rId34"/>
    <p:sldId id="1312" r:id="rId35"/>
  </p:sldIdLst>
  <p:sldSz cx="12192000" cy="6858000"/>
  <p:notesSz cx="9942513" cy="67611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EDE"/>
    <a:srgbClr val="97CA3F"/>
    <a:srgbClr val="00CC99"/>
    <a:srgbClr val="F1A069"/>
    <a:srgbClr val="0D4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0C6C0E5-DD5B-BA78-40FF-F7582005C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2" name="Τίτλος 1">
            <a:extLst>
              <a:ext uri="{FF2B5EF4-FFF2-40B4-BE49-F238E27FC236}">
                <a16:creationId xmlns:a16="http://schemas.microsoft.com/office/drawing/2014/main" id="{CEF3DD6A-C41C-BF98-3C60-D704770421F8}"/>
              </a:ext>
            </a:extLst>
          </p:cNvPr>
          <p:cNvSpPr>
            <a:spLocks noGrp="1"/>
          </p:cNvSpPr>
          <p:nvPr>
            <p:ph type="ctrTitle"/>
          </p:nvPr>
        </p:nvSpPr>
        <p:spPr>
          <a:xfrm>
            <a:off x="1417320" y="1395008"/>
            <a:ext cx="9357360" cy="1463675"/>
          </a:xfrm>
        </p:spPr>
        <p:txBody>
          <a:bodyPr anchor="b">
            <a:normAutofit/>
          </a:bodyPr>
          <a:lstStyle>
            <a:lvl1pPr algn="l">
              <a:defRPr sz="3600">
                <a:solidFill>
                  <a:schemeClr val="bg1"/>
                </a:solidFill>
                <a:latin typeface="Trebuchet MS" panose="020B0603020202020204" pitchFamily="34" charset="0"/>
              </a:defRPr>
            </a:lvl1pPr>
          </a:lstStyle>
          <a:p>
            <a:r>
              <a:rPr lang="el-GR" dirty="0"/>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E1F1562-A7AD-1FD8-C13E-7FFFD730A6E6}"/>
              </a:ext>
            </a:extLst>
          </p:cNvPr>
          <p:cNvSpPr>
            <a:spLocks noGrp="1"/>
          </p:cNvSpPr>
          <p:nvPr>
            <p:ph type="subTitle" idx="1"/>
          </p:nvPr>
        </p:nvSpPr>
        <p:spPr>
          <a:xfrm>
            <a:off x="1417320" y="3036773"/>
            <a:ext cx="6928658" cy="803707"/>
          </a:xfrm>
        </p:spPr>
        <p:txBody>
          <a:bodyPr>
            <a:normAutofit/>
          </a:bodyPr>
          <a:lstStyle>
            <a:lvl1pPr marL="0" indent="0" algn="l">
              <a:buNone/>
              <a:defRPr sz="1600">
                <a:solidFill>
                  <a:srgbClr val="19BEDE"/>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dirty="0"/>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EF9C73-72CF-FBDA-2FD3-B2372849EA8C}"/>
              </a:ext>
            </a:extLst>
          </p:cNvPr>
          <p:cNvSpPr>
            <a:spLocks noGrp="1"/>
          </p:cNvSpPr>
          <p:nvPr>
            <p:ph type="dt" sz="half" idx="10"/>
          </p:nvPr>
        </p:nvSpPr>
        <p:spPr/>
        <p:txBody>
          <a:bodyPr/>
          <a:lstStyle/>
          <a:p>
            <a:fld id="{33312B16-8557-4743-8EE6-3DDFEC79069C}" type="datetimeFigureOut">
              <a:rPr lang="el-GR" smtClean="0"/>
              <a:t>19/5/2025</a:t>
            </a:fld>
            <a:endParaRPr lang="el-GR" dirty="0"/>
          </a:p>
        </p:txBody>
      </p:sp>
      <p:sp>
        <p:nvSpPr>
          <p:cNvPr id="5" name="Θέση υποσέλιδου 4">
            <a:extLst>
              <a:ext uri="{FF2B5EF4-FFF2-40B4-BE49-F238E27FC236}">
                <a16:creationId xmlns:a16="http://schemas.microsoft.com/office/drawing/2014/main" id="{32887C82-0744-840D-E8FC-98DB4A29E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AB3BAB-2282-65B1-B77C-BBF5A897F707}"/>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07102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C8F0F-BA7E-7CB9-3A54-6BEA4797148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0B75243-BBCD-43CE-822F-C6F698352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BB4CB97-2DE6-EC80-87E7-BD3E198C2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733E93E-16E7-C099-DED5-97837B9E7858}"/>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6" name="Θέση υποσέλιδου 5">
            <a:extLst>
              <a:ext uri="{FF2B5EF4-FFF2-40B4-BE49-F238E27FC236}">
                <a16:creationId xmlns:a16="http://schemas.microsoft.com/office/drawing/2014/main" id="{AF45B22E-AFD4-EB40-0F5A-7DDF7541110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6FC40F-9A36-69D8-5960-73B06ADCDBF5}"/>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77632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55BD0E-ACB0-F32F-2E40-61B53F91E9A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9647C48-58F9-1D41-3599-64F8768DB10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EB6C4A-BE76-9C2C-CF1D-3B213480673C}"/>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5" name="Θέση υποσέλιδου 4">
            <a:extLst>
              <a:ext uri="{FF2B5EF4-FFF2-40B4-BE49-F238E27FC236}">
                <a16:creationId xmlns:a16="http://schemas.microsoft.com/office/drawing/2014/main" id="{4102D70D-9B4B-0C37-CBA9-2DE8780220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202EDDF-5764-A8EC-CADA-CCA704B90D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81652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77DC1C3-C346-6B0A-080D-73E65C565F5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DBF89DD-2E67-7AAC-5247-4A9E9D00A52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C0E958-0C65-C4CA-3376-45E282750974}"/>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5" name="Θέση υποσέλιδου 4">
            <a:extLst>
              <a:ext uri="{FF2B5EF4-FFF2-40B4-BE49-F238E27FC236}">
                <a16:creationId xmlns:a16="http://schemas.microsoft.com/office/drawing/2014/main" id="{B64282EE-F41D-7F6B-2076-C658F59BDB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64A46E9-1CC2-A7D2-B18C-69D2B3FBE55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3919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752D1B5-BA53-6481-474E-2EE7A6D1FF12}"/>
              </a:ext>
            </a:extLst>
          </p:cNvPr>
          <p:cNvSpPr>
            <a:spLocks noGrp="1"/>
          </p:cNvSpPr>
          <p:nvPr>
            <p:ph type="dt" sz="half" idx="10"/>
          </p:nvPr>
        </p:nvSpPr>
        <p:spPr/>
        <p:txBody>
          <a:bodyPr/>
          <a:lstStyle/>
          <a:p>
            <a:fld id="{FA18AEA9-71C6-468C-BEB2-7FB1CAECB70F}" type="datetimeFigureOut">
              <a:rPr lang="el-GR" smtClean="0"/>
              <a:t>19/5/2025</a:t>
            </a:fld>
            <a:endParaRPr lang="el-GR"/>
          </a:p>
        </p:txBody>
      </p:sp>
      <p:sp>
        <p:nvSpPr>
          <p:cNvPr id="5" name="Θέση υποσέλιδου 4">
            <a:extLst>
              <a:ext uri="{FF2B5EF4-FFF2-40B4-BE49-F238E27FC236}">
                <a16:creationId xmlns:a16="http://schemas.microsoft.com/office/drawing/2014/main" id="{DB707AFC-FF13-3D18-A576-6BFF1AD4DF5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11A37-CB44-6D2D-E490-97C6255F48DB}"/>
              </a:ext>
            </a:extLst>
          </p:cNvPr>
          <p:cNvSpPr>
            <a:spLocks noGrp="1"/>
          </p:cNvSpPr>
          <p:nvPr>
            <p:ph type="sldNum" sz="quarter" idx="12"/>
          </p:nvPr>
        </p:nvSpPr>
        <p:spPr/>
        <p:txBody>
          <a:bodyPr/>
          <a:lstStyle/>
          <a:p>
            <a:fld id="{F8B1DC26-6129-45E6-B3DE-8F39747A7F71}" type="slidenum">
              <a:rPr lang="el-GR" smtClean="0"/>
              <a:t>‹#›</a:t>
            </a:fld>
            <a:endParaRPr lang="el-GR"/>
          </a:p>
        </p:txBody>
      </p:sp>
      <p:sp>
        <p:nvSpPr>
          <p:cNvPr id="7" name="Θέση τίτλου 1">
            <a:extLst>
              <a:ext uri="{FF2B5EF4-FFF2-40B4-BE49-F238E27FC236}">
                <a16:creationId xmlns:a16="http://schemas.microsoft.com/office/drawing/2014/main" id="{7E16175E-F3D0-4B46-2EE5-9C896A109045}"/>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Tree>
    <p:extLst>
      <p:ext uri="{BB962C8B-B14F-4D97-AF65-F5344CB8AC3E}">
        <p14:creationId xmlns:p14="http://schemas.microsoft.com/office/powerpoint/2010/main" val="313514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46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0C6C0E5-DD5B-BA78-40FF-F7582005C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2" name="Τίτλος 1">
            <a:extLst>
              <a:ext uri="{FF2B5EF4-FFF2-40B4-BE49-F238E27FC236}">
                <a16:creationId xmlns:a16="http://schemas.microsoft.com/office/drawing/2014/main" id="{CEF3DD6A-C41C-BF98-3C60-D704770421F8}"/>
              </a:ext>
            </a:extLst>
          </p:cNvPr>
          <p:cNvSpPr>
            <a:spLocks noGrp="1"/>
          </p:cNvSpPr>
          <p:nvPr>
            <p:ph type="ctrTitle"/>
          </p:nvPr>
        </p:nvSpPr>
        <p:spPr>
          <a:xfrm>
            <a:off x="1417320" y="1395008"/>
            <a:ext cx="9357360" cy="1463675"/>
          </a:xfrm>
        </p:spPr>
        <p:txBody>
          <a:bodyPr anchor="b">
            <a:normAutofit/>
          </a:bodyPr>
          <a:lstStyle>
            <a:lvl1pPr algn="l">
              <a:defRPr sz="3600">
                <a:solidFill>
                  <a:schemeClr val="bg1"/>
                </a:solidFill>
                <a:latin typeface="Trebuchet MS" panose="020B0603020202020204" pitchFamily="34" charset="0"/>
              </a:defRPr>
            </a:lvl1pPr>
          </a:lstStyle>
          <a:p>
            <a:r>
              <a:rPr lang="el-GR" dirty="0"/>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E1F1562-A7AD-1FD8-C13E-7FFFD730A6E6}"/>
              </a:ext>
            </a:extLst>
          </p:cNvPr>
          <p:cNvSpPr>
            <a:spLocks noGrp="1"/>
          </p:cNvSpPr>
          <p:nvPr>
            <p:ph type="subTitle" idx="1"/>
          </p:nvPr>
        </p:nvSpPr>
        <p:spPr>
          <a:xfrm>
            <a:off x="1417320" y="3036773"/>
            <a:ext cx="6928658" cy="803707"/>
          </a:xfrm>
        </p:spPr>
        <p:txBody>
          <a:bodyPr>
            <a:normAutofit/>
          </a:bodyPr>
          <a:lstStyle>
            <a:lvl1pPr marL="0" indent="0" algn="l">
              <a:buNone/>
              <a:defRPr sz="1600">
                <a:solidFill>
                  <a:srgbClr val="19BEDE"/>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dirty="0"/>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EF9C73-72CF-FBDA-2FD3-B2372849EA8C}"/>
              </a:ext>
            </a:extLst>
          </p:cNvPr>
          <p:cNvSpPr>
            <a:spLocks noGrp="1"/>
          </p:cNvSpPr>
          <p:nvPr>
            <p:ph type="dt" sz="half" idx="10"/>
          </p:nvPr>
        </p:nvSpPr>
        <p:spPr/>
        <p:txBody>
          <a:bodyPr/>
          <a:lstStyle/>
          <a:p>
            <a:fld id="{33312B16-8557-4743-8EE6-3DDFEC79069C}" type="datetimeFigureOut">
              <a:rPr lang="el-GR" smtClean="0"/>
              <a:t>19/5/2025</a:t>
            </a:fld>
            <a:endParaRPr lang="el-GR" dirty="0"/>
          </a:p>
        </p:txBody>
      </p:sp>
      <p:sp>
        <p:nvSpPr>
          <p:cNvPr id="5" name="Θέση υποσέλιδου 4">
            <a:extLst>
              <a:ext uri="{FF2B5EF4-FFF2-40B4-BE49-F238E27FC236}">
                <a16:creationId xmlns:a16="http://schemas.microsoft.com/office/drawing/2014/main" id="{32887C82-0744-840D-E8FC-98DB4A29E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AB3BAB-2282-65B1-B77C-BBF5A897F707}"/>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5478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51F3F-A005-3BA9-10E2-3A482100AD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6E654C-8964-0AF7-34FF-BD50C2CF211F}"/>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4" name="Θέση υποσέλιδου 3">
            <a:extLst>
              <a:ext uri="{FF2B5EF4-FFF2-40B4-BE49-F238E27FC236}">
                <a16:creationId xmlns:a16="http://schemas.microsoft.com/office/drawing/2014/main" id="{2DA513F4-377C-8213-406E-E05FDA99FC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66D9FAF-D353-4D75-6242-880A95ACE3F6}"/>
              </a:ext>
            </a:extLst>
          </p:cNvPr>
          <p:cNvSpPr>
            <a:spLocks noGrp="1"/>
          </p:cNvSpPr>
          <p:nvPr>
            <p:ph type="sldNum" sz="quarter" idx="12"/>
          </p:nvPr>
        </p:nvSpPr>
        <p:spPr/>
        <p:txBody>
          <a:bodyPr/>
          <a:lstStyle/>
          <a:p>
            <a:fld id="{C6DD6E9A-F6BC-4101-9D32-73E53CB7934B}" type="slidenum">
              <a:rPr lang="el-GR" smtClean="0"/>
              <a:t>‹#›</a:t>
            </a:fld>
            <a:endParaRPr lang="el-GR"/>
          </a:p>
        </p:txBody>
      </p:sp>
      <p:sp>
        <p:nvSpPr>
          <p:cNvPr id="6" name="Θέση περιεχομένου 2">
            <a:extLst>
              <a:ext uri="{FF2B5EF4-FFF2-40B4-BE49-F238E27FC236}">
                <a16:creationId xmlns:a16="http://schemas.microsoft.com/office/drawing/2014/main" id="{38F1B451-D1F7-FA4D-007E-083E8C9EDCBE}"/>
              </a:ext>
            </a:extLst>
          </p:cNvPr>
          <p:cNvSpPr>
            <a:spLocks noGrp="1"/>
          </p:cNvSpPr>
          <p:nvPr>
            <p:ph idx="1"/>
          </p:nvPr>
        </p:nvSpPr>
        <p:spPr>
          <a:xfrm>
            <a:off x="838200" y="1825625"/>
            <a:ext cx="10515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149384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E5B180-03A5-54B2-FF10-D88D62CB1B6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D8BD2AB-2786-DEEA-66E7-D27B1A80A32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F7A3B8E-6754-BC80-511E-63AA56052E42}"/>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5" name="Θέση υποσέλιδου 4">
            <a:extLst>
              <a:ext uri="{FF2B5EF4-FFF2-40B4-BE49-F238E27FC236}">
                <a16:creationId xmlns:a16="http://schemas.microsoft.com/office/drawing/2014/main" id="{BD22244D-72CD-2979-F484-8014864503F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7DE94E2-BE2B-0F7F-9628-25ECE7C8DDBC}"/>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34181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C31601-5B7E-E389-2AE1-ABDA92D4B0E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6131FF-6BD8-B2C6-28DD-930B5881A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726B1E2-C7FB-27B2-717D-5D4208E3B7BD}"/>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5" name="Θέση υποσέλιδου 4">
            <a:extLst>
              <a:ext uri="{FF2B5EF4-FFF2-40B4-BE49-F238E27FC236}">
                <a16:creationId xmlns:a16="http://schemas.microsoft.com/office/drawing/2014/main" id="{2B663768-C5D9-E0C5-8700-0D441B623D5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57E914-FAC1-1C33-3BE9-CA363AF22B56}"/>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14083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ED5962-0662-A4B9-DA37-982F3BC194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2EBBE3A-CF74-1428-8034-9927074D226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6B8698B-2578-4AE5-A22A-F33DC80AAEB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C2523CD-C411-DF42-96BE-5013E8427F8E}"/>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6" name="Θέση υποσέλιδου 5">
            <a:extLst>
              <a:ext uri="{FF2B5EF4-FFF2-40B4-BE49-F238E27FC236}">
                <a16:creationId xmlns:a16="http://schemas.microsoft.com/office/drawing/2014/main" id="{F00A34AE-467F-C56F-F5D0-88345088A7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902BEBD-379D-CE1B-D170-5AB319ADCDCA}"/>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12496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81447-91D5-E3FA-4665-322C6E37777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7BB54E7-9723-FC84-5E40-FD9C5B5EA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FC01F0D-5FB6-E559-65AD-E935293C164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9E3192-004C-C164-D50A-320CAC785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B456367-AB5B-6B8B-AE42-39EAD7C3D14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0E4C15F-4F64-8D60-AEC3-0EE18BA892D8}"/>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8" name="Θέση υποσέλιδου 7">
            <a:extLst>
              <a:ext uri="{FF2B5EF4-FFF2-40B4-BE49-F238E27FC236}">
                <a16:creationId xmlns:a16="http://schemas.microsoft.com/office/drawing/2014/main" id="{2BDE0303-FC11-56B8-3B92-8680921BFA1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3985EC7-CF44-F42B-603E-2ED0A46960B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593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12C978-79DA-B2DF-BA1E-F79B7076B06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FC4F3B5-BCDD-E310-F14E-9B644255DCC0}"/>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4" name="Θέση υποσέλιδου 3">
            <a:extLst>
              <a:ext uri="{FF2B5EF4-FFF2-40B4-BE49-F238E27FC236}">
                <a16:creationId xmlns:a16="http://schemas.microsoft.com/office/drawing/2014/main" id="{B0D03EE5-8F19-1B71-D626-2B7DE5A4C10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E86306C-C37E-5F48-0ECB-7BD8E9D24CC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97202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23DC95-1F9B-1304-D7CB-2DFB69813285}"/>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3" name="Θέση υποσέλιδου 2">
            <a:extLst>
              <a:ext uri="{FF2B5EF4-FFF2-40B4-BE49-F238E27FC236}">
                <a16:creationId xmlns:a16="http://schemas.microsoft.com/office/drawing/2014/main" id="{FFEEAAAA-C5B4-8079-5026-3F96E46F0A5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438664D-825B-70E2-B424-B0E48334834F}"/>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08154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2D9265-3AED-E571-B24E-474E4433C96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26D340B-9A85-D1A4-B2A3-B979FECF7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6F1AF9A-BCBF-4FEE-E23D-9E8716917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E209292-DA13-E712-0F08-993783B9C4A1}"/>
              </a:ext>
            </a:extLst>
          </p:cNvPr>
          <p:cNvSpPr>
            <a:spLocks noGrp="1"/>
          </p:cNvSpPr>
          <p:nvPr>
            <p:ph type="dt" sz="half" idx="10"/>
          </p:nvPr>
        </p:nvSpPr>
        <p:spPr/>
        <p:txBody>
          <a:bodyPr/>
          <a:lstStyle/>
          <a:p>
            <a:fld id="{33312B16-8557-4743-8EE6-3DDFEC79069C}" type="datetimeFigureOut">
              <a:rPr lang="el-GR" smtClean="0"/>
              <a:t>19/5/2025</a:t>
            </a:fld>
            <a:endParaRPr lang="el-GR"/>
          </a:p>
        </p:txBody>
      </p:sp>
      <p:sp>
        <p:nvSpPr>
          <p:cNvPr id="6" name="Θέση υποσέλιδου 5">
            <a:extLst>
              <a:ext uri="{FF2B5EF4-FFF2-40B4-BE49-F238E27FC236}">
                <a16:creationId xmlns:a16="http://schemas.microsoft.com/office/drawing/2014/main" id="{BCA5D16D-8992-6C3A-7D88-AB6205BCA12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CFBF6E2-149E-8E53-CE23-E07A765AF9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99860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2396CA78-E66D-AA14-B2F5-C8BA18BBFB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
        <p:nvSpPr>
          <p:cNvPr id="2" name="Θέση τίτλου 1">
            <a:extLst>
              <a:ext uri="{FF2B5EF4-FFF2-40B4-BE49-F238E27FC236}">
                <a16:creationId xmlns:a16="http://schemas.microsoft.com/office/drawing/2014/main" id="{751C3A3A-2600-909B-C7FA-BAFEDE7B2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1C4AA6C-A549-9668-BC95-EFB991848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C052320E-A551-2E40-8D7A-9CCB3B42C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2B16-8557-4743-8EE6-3DDFEC79069C}" type="datetimeFigureOut">
              <a:rPr lang="el-GR" smtClean="0"/>
              <a:t>19/5/2025</a:t>
            </a:fld>
            <a:endParaRPr lang="el-GR"/>
          </a:p>
        </p:txBody>
      </p:sp>
      <p:sp>
        <p:nvSpPr>
          <p:cNvPr id="5" name="Θέση υποσέλιδου 4">
            <a:extLst>
              <a:ext uri="{FF2B5EF4-FFF2-40B4-BE49-F238E27FC236}">
                <a16:creationId xmlns:a16="http://schemas.microsoft.com/office/drawing/2014/main" id="{295BD96A-21E8-290D-D80B-E4C72C952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A3E2E86-9DD1-AA85-BEF6-A05BBC05D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D4F8C"/>
                </a:solidFill>
              </a:defRPr>
            </a:lvl1pPr>
          </a:lstStyle>
          <a:p>
            <a:fld id="{C6DD6E9A-F6BC-4101-9D32-73E53CB7934B}" type="slidenum">
              <a:rPr lang="el-GR" smtClean="0"/>
              <a:pPr/>
              <a:t>‹#›</a:t>
            </a:fld>
            <a:endParaRPr lang="el-GR" dirty="0"/>
          </a:p>
        </p:txBody>
      </p:sp>
      <p:pic>
        <p:nvPicPr>
          <p:cNvPr id="9" name="Εικόνα 8">
            <a:extLst>
              <a:ext uri="{FF2B5EF4-FFF2-40B4-BE49-F238E27FC236}">
                <a16:creationId xmlns:a16="http://schemas.microsoft.com/office/drawing/2014/main" id="{3D71919C-7B8B-91A4-B0A8-D0AF9F0448D2}"/>
              </a:ext>
            </a:extLst>
          </p:cNvPr>
          <p:cNvPicPr>
            <a:picLocks noChangeAspect="1"/>
          </p:cNvPicPr>
          <p:nvPr userDrawn="1"/>
        </p:nvPicPr>
        <p:blipFill>
          <a:blip r:embed="rId15"/>
          <a:stretch>
            <a:fillRect/>
          </a:stretch>
        </p:blipFill>
        <p:spPr>
          <a:xfrm>
            <a:off x="764771" y="6198569"/>
            <a:ext cx="3208713" cy="631482"/>
          </a:xfrm>
          <a:prstGeom prst="rect">
            <a:avLst/>
          </a:prstGeom>
        </p:spPr>
      </p:pic>
    </p:spTree>
    <p:extLst>
      <p:ext uri="{BB962C8B-B14F-4D97-AF65-F5344CB8AC3E}">
        <p14:creationId xmlns:p14="http://schemas.microsoft.com/office/powerpoint/2010/main" val="30387093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F8C"/>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F8C"/>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F8C"/>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2EFEEE7-16A3-129E-A980-495951F3EEFA}"/>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4" name="Θέση ημερομηνίας 3">
            <a:extLst>
              <a:ext uri="{FF2B5EF4-FFF2-40B4-BE49-F238E27FC236}">
                <a16:creationId xmlns:a16="http://schemas.microsoft.com/office/drawing/2014/main" id="{6DB554EC-C5F1-0DD1-BF83-B5ECC0159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8AEA9-71C6-468C-BEB2-7FB1CAECB70F}" type="datetimeFigureOut">
              <a:rPr lang="el-GR" smtClean="0"/>
              <a:t>19/5/2025</a:t>
            </a:fld>
            <a:endParaRPr lang="el-GR"/>
          </a:p>
        </p:txBody>
      </p:sp>
      <p:sp>
        <p:nvSpPr>
          <p:cNvPr id="5" name="Θέση υποσέλιδου 4">
            <a:extLst>
              <a:ext uri="{FF2B5EF4-FFF2-40B4-BE49-F238E27FC236}">
                <a16:creationId xmlns:a16="http://schemas.microsoft.com/office/drawing/2014/main" id="{40269398-EA6B-43F4-1772-65E972F5A3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CDBA4EF-1999-F613-70F6-2AD4EF7F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1DC26-6129-45E6-B3DE-8F39747A7F71}" type="slidenum">
              <a:rPr lang="el-GR" smtClean="0"/>
              <a:t>‹#›</a:t>
            </a:fld>
            <a:endParaRPr lang="el-GR"/>
          </a:p>
        </p:txBody>
      </p:sp>
    </p:spTree>
    <p:extLst>
      <p:ext uri="{BB962C8B-B14F-4D97-AF65-F5344CB8AC3E}">
        <p14:creationId xmlns:p14="http://schemas.microsoft.com/office/powerpoint/2010/main" val="385799358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6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71069"/>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spa.gr/" TargetMode="External"/><Relationship Id="rId2" Type="http://schemas.openxmlformats.org/officeDocument/2006/relationships/hyperlink" Target="https://www.eydamth.gr/"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0" y="570901"/>
            <a:ext cx="12192000" cy="1463675"/>
          </a:xfrm>
        </p:spPr>
        <p:txBody>
          <a:bodyPr anchor="ctr">
            <a:noAutofit/>
          </a:bodyPr>
          <a:lstStyle/>
          <a:p>
            <a:pPr algn="ctr">
              <a:lnSpc>
                <a:spcPct val="120000"/>
              </a:lnSpc>
            </a:pPr>
            <a:r>
              <a:rPr lang="el-GR" sz="2800" dirty="0"/>
              <a:t>Ενημέρωση για θέματα επικοινωνίας και προβολής του Προγράμματος «Ανατολική Μακεδονία, Θράκη» 2021-2027</a:t>
            </a:r>
            <a:endParaRPr lang="el-GR" sz="2400"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500122" y="2774599"/>
            <a:ext cx="4412998" cy="803707"/>
          </a:xfrm>
        </p:spPr>
        <p:txBody>
          <a:bodyPr>
            <a:normAutofit fontScale="92500"/>
          </a:bodyPr>
          <a:lstStyle/>
          <a:p>
            <a:r>
              <a:rPr lang="en-US" sz="1700" b="1" dirty="0">
                <a:solidFill>
                  <a:srgbClr val="00BFE0"/>
                </a:solidFill>
              </a:rPr>
              <a:t>4</a:t>
            </a:r>
            <a:r>
              <a:rPr lang="el-GR" sz="1700" b="1" dirty="0">
                <a:solidFill>
                  <a:srgbClr val="00BFE0"/>
                </a:solidFill>
              </a:rPr>
              <a:t>η Συνεδρίαση Επιτροπής Παρακολούθησης</a:t>
            </a:r>
          </a:p>
          <a:p>
            <a:r>
              <a:rPr lang="el-GR" b="1" dirty="0">
                <a:solidFill>
                  <a:srgbClr val="00BFE0"/>
                </a:solidFill>
              </a:rPr>
              <a:t>Κομοτηνή, </a:t>
            </a:r>
            <a:r>
              <a:rPr lang="en-US" b="1" dirty="0">
                <a:solidFill>
                  <a:srgbClr val="00BFE0"/>
                </a:solidFill>
              </a:rPr>
              <a:t>2</a:t>
            </a:r>
            <a:r>
              <a:rPr lang="el-GR" b="1" dirty="0">
                <a:solidFill>
                  <a:srgbClr val="00BFE0"/>
                </a:solidFill>
              </a:rPr>
              <a:t>0/0</a:t>
            </a:r>
            <a:r>
              <a:rPr lang="en-US" b="1" dirty="0">
                <a:solidFill>
                  <a:srgbClr val="00BFE0"/>
                </a:solidFill>
              </a:rPr>
              <a:t>5</a:t>
            </a:r>
            <a:r>
              <a:rPr lang="el-GR" b="1" dirty="0">
                <a:solidFill>
                  <a:srgbClr val="00BFE0"/>
                </a:solidFill>
              </a:rPr>
              <a:t>/202</a:t>
            </a:r>
            <a:r>
              <a:rPr lang="en-US" b="1" dirty="0">
                <a:solidFill>
                  <a:srgbClr val="00BFE0"/>
                </a:solidFill>
              </a:rPr>
              <a:t>5</a:t>
            </a:r>
            <a:endParaRPr lang="el-GR" b="1" dirty="0">
              <a:solidFill>
                <a:srgbClr val="00BFE0"/>
              </a:solidFill>
            </a:endParaRPr>
          </a:p>
        </p:txBody>
      </p:sp>
      <p:sp>
        <p:nvSpPr>
          <p:cNvPr id="8" name="7 - TextBox">
            <a:extLst>
              <a:ext uri="{FF2B5EF4-FFF2-40B4-BE49-F238E27FC236}">
                <a16:creationId xmlns:a16="http://schemas.microsoft.com/office/drawing/2014/main" id="{36796C4E-3A2D-4EC5-CE99-A5D7E00A7E3B}"/>
              </a:ext>
            </a:extLst>
          </p:cNvPr>
          <p:cNvSpPr txBox="1">
            <a:spLocks noChangeArrowheads="1"/>
          </p:cNvSpPr>
          <p:nvPr/>
        </p:nvSpPr>
        <p:spPr bwMode="auto">
          <a:xfrm>
            <a:off x="8100205" y="5529357"/>
            <a:ext cx="409179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None/>
            </a:pPr>
            <a:r>
              <a:rPr lang="el-GR" altLang="el-GR" sz="2000" b="1" dirty="0">
                <a:solidFill>
                  <a:srgbClr val="144E8C"/>
                </a:solidFill>
                <a:latin typeface="Calibri" panose="020F0502020204030204" pitchFamily="34" charset="0"/>
                <a:cs typeface="Arial" panose="020B0604020202020204" pitchFamily="34" charset="0"/>
              </a:rPr>
              <a:t>Παπούδης Ιωάννης</a:t>
            </a:r>
            <a:endParaRPr lang="en-US" altLang="el-GR" sz="2000" b="1"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Μονάδα </a:t>
            </a:r>
            <a:r>
              <a:rPr lang="en-US" altLang="el-GR" sz="1600" dirty="0">
                <a:solidFill>
                  <a:srgbClr val="144E8C"/>
                </a:solidFill>
                <a:latin typeface="Calibri" panose="020F0502020204030204" pitchFamily="34" charset="0"/>
                <a:cs typeface="Arial" panose="020B0604020202020204" pitchFamily="34" charset="0"/>
              </a:rPr>
              <a:t>A</a:t>
            </a:r>
            <a:r>
              <a:rPr lang="el-GR" altLang="el-GR" sz="1600" dirty="0">
                <a:solidFill>
                  <a:srgbClr val="144E8C"/>
                </a:solidFill>
                <a:latin typeface="Calibri" panose="020F0502020204030204" pitchFamily="34" charset="0"/>
                <a:cs typeface="Arial" panose="020B0604020202020204" pitchFamily="34" charset="0"/>
              </a:rPr>
              <a:t> - Υπεύθυνος Επικοινωνίας Ειδικής Υπηρεσίας Διαχείρισης</a:t>
            </a:r>
            <a:r>
              <a:rPr lang="en-US" altLang="el-GR" sz="1600" dirty="0">
                <a:solidFill>
                  <a:srgbClr val="144E8C"/>
                </a:solidFill>
                <a:latin typeface="Calibri" panose="020F0502020204030204" pitchFamily="34" charset="0"/>
                <a:cs typeface="Arial" panose="020B0604020202020204" pitchFamily="34" charset="0"/>
              </a:rPr>
              <a:t> </a:t>
            </a:r>
            <a:r>
              <a:rPr lang="el-GR" altLang="el-GR" sz="1600" dirty="0">
                <a:solidFill>
                  <a:srgbClr val="144E8C"/>
                </a:solidFill>
                <a:latin typeface="Calibri" panose="020F0502020204030204" pitchFamily="34" charset="0"/>
                <a:cs typeface="Arial" panose="020B0604020202020204" pitchFamily="34" charset="0"/>
              </a:rPr>
              <a:t>Προγράμματος </a:t>
            </a:r>
            <a:endParaRPr lang="en-US" altLang="el-GR" sz="1600"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«Ανατολική Μακεδονία, Θράκη»</a:t>
            </a:r>
          </a:p>
        </p:txBody>
      </p:sp>
      <p:pic>
        <p:nvPicPr>
          <p:cNvPr id="6" name="Εικόνα 5"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4C601897-827B-F776-18F9-3AD47DCDD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Tree>
    <p:extLst>
      <p:ext uri="{BB962C8B-B14F-4D97-AF65-F5344CB8AC3E}">
        <p14:creationId xmlns:p14="http://schemas.microsoft.com/office/powerpoint/2010/main" val="32042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Μέσα Επικοινωνίας</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Autofit/>
          </a:bodyPr>
          <a:lstStyle/>
          <a:p>
            <a:pPr marL="0" indent="0" algn="l">
              <a:lnSpc>
                <a:spcPct val="150000"/>
              </a:lnSpc>
              <a:spcBef>
                <a:spcPts val="0"/>
              </a:spcBef>
              <a:buNone/>
            </a:pPr>
            <a:r>
              <a:rPr lang="el-GR" sz="1400" b="1" dirty="0">
                <a:solidFill>
                  <a:srgbClr val="00BFE0"/>
                </a:solidFill>
              </a:rPr>
              <a:t>Τα μέσα επικοινωνίας που χρησιμοποιούνται για την επίτευξη των επικοινωνιακών στόχων του προγράμματος και τα οποία </a:t>
            </a:r>
            <a:r>
              <a:rPr lang="el-GR" sz="1400" b="1" dirty="0">
                <a:solidFill>
                  <a:srgbClr val="7FC34C"/>
                </a:solidFill>
              </a:rPr>
              <a:t>διαφοροποιούνται</a:t>
            </a:r>
            <a:r>
              <a:rPr lang="el-GR" sz="1400" b="1" dirty="0">
                <a:solidFill>
                  <a:srgbClr val="00BFE0"/>
                </a:solidFill>
              </a:rPr>
              <a:t> για κάθε κοινό στόχο είναι:</a:t>
            </a:r>
          </a:p>
          <a:p>
            <a:pPr marL="0" indent="0" algn="l">
              <a:lnSpc>
                <a:spcPct val="150000"/>
              </a:lnSpc>
              <a:spcBef>
                <a:spcPts val="0"/>
              </a:spcBef>
              <a:buNone/>
            </a:pPr>
            <a:endParaRPr lang="el-GR" sz="1400" b="1" i="1" u="none" strike="noStrike" baseline="0" dirty="0">
              <a:solidFill>
                <a:srgbClr val="7FC34C"/>
              </a:solidFill>
            </a:endParaRPr>
          </a:p>
          <a:p>
            <a:pPr marL="0" indent="0" algn="just">
              <a:lnSpc>
                <a:spcPct val="150000"/>
              </a:lnSpc>
              <a:spcBef>
                <a:spcPts val="0"/>
              </a:spcBef>
              <a:buNone/>
            </a:pPr>
            <a:r>
              <a:rPr lang="el-GR" sz="1400" dirty="0"/>
              <a:t>1. </a:t>
            </a:r>
            <a:r>
              <a:rPr lang="el-GR" sz="1400" u="sng" dirty="0"/>
              <a:t>Ιστοσελίδα του Προγράμματος</a:t>
            </a:r>
            <a:r>
              <a:rPr lang="el-GR" sz="1400" dirty="0"/>
              <a:t>.</a:t>
            </a:r>
          </a:p>
          <a:p>
            <a:pPr marL="0" indent="0" algn="just">
              <a:lnSpc>
                <a:spcPct val="150000"/>
              </a:lnSpc>
              <a:spcBef>
                <a:spcPts val="0"/>
              </a:spcBef>
              <a:buNone/>
            </a:pPr>
            <a:r>
              <a:rPr lang="el-GR" sz="1400" dirty="0"/>
              <a:t>2. </a:t>
            </a:r>
            <a:r>
              <a:rPr lang="el-GR" sz="1400" u="sng" dirty="0"/>
              <a:t>Ενέργειες άμεσης επικοινωνίας</a:t>
            </a:r>
            <a:r>
              <a:rPr lang="el-GR" sz="1400" dirty="0"/>
              <a:t>: εκδηλώσεις, ημερίδες, συσκέψεις/συναντήσεις, </a:t>
            </a:r>
            <a:r>
              <a:rPr lang="el-GR" sz="1400" dirty="0" err="1"/>
              <a:t>workshops</a:t>
            </a:r>
            <a:r>
              <a:rPr lang="el-GR" sz="1400" dirty="0"/>
              <a:t> για δυνητικούς δικαιούχους κ.α.</a:t>
            </a:r>
          </a:p>
          <a:p>
            <a:pPr marL="0" indent="0" algn="just">
              <a:lnSpc>
                <a:spcPct val="150000"/>
              </a:lnSpc>
              <a:spcBef>
                <a:spcPts val="0"/>
              </a:spcBef>
              <a:buNone/>
            </a:pPr>
            <a:r>
              <a:rPr lang="el-GR" sz="1400" dirty="0"/>
              <a:t>3. </a:t>
            </a:r>
            <a:r>
              <a:rPr lang="el-GR" sz="1400" u="sng" dirty="0"/>
              <a:t>Έντυπο υλικό</a:t>
            </a:r>
            <a:r>
              <a:rPr lang="el-GR" sz="1400" dirty="0"/>
              <a:t>: έντυπα προβολής, απολογισμού, υλικό εκδηλώσεων άμεσης επικοινωνίας, κ.α.</a:t>
            </a:r>
          </a:p>
          <a:p>
            <a:pPr marL="0" indent="0" algn="just">
              <a:lnSpc>
                <a:spcPct val="150000"/>
              </a:lnSpc>
              <a:spcBef>
                <a:spcPts val="0"/>
              </a:spcBef>
              <a:buNone/>
            </a:pPr>
            <a:r>
              <a:rPr lang="el-GR" sz="1400" dirty="0"/>
              <a:t>4. </a:t>
            </a:r>
            <a:r>
              <a:rPr lang="el-GR" sz="1400" u="sng" dirty="0"/>
              <a:t>Οπτικοακουστικές παραγωγές</a:t>
            </a:r>
            <a:r>
              <a:rPr lang="el-GR" sz="1400" dirty="0"/>
              <a:t>: παραγωγή τηλεοπτικών &amp; ραδιοφωνικών </a:t>
            </a:r>
            <a:r>
              <a:rPr lang="el-GR" sz="1400" dirty="0" err="1"/>
              <a:t>spots</a:t>
            </a:r>
            <a:r>
              <a:rPr lang="el-GR" sz="1400" dirty="0"/>
              <a:t> &amp; </a:t>
            </a:r>
            <a:r>
              <a:rPr lang="el-GR" sz="1400" dirty="0" err="1"/>
              <a:t>videos</a:t>
            </a:r>
            <a:r>
              <a:rPr lang="el-GR" sz="1400" dirty="0"/>
              <a:t>.</a:t>
            </a:r>
          </a:p>
          <a:p>
            <a:pPr marL="0" indent="0" algn="just">
              <a:lnSpc>
                <a:spcPct val="150000"/>
              </a:lnSpc>
              <a:spcBef>
                <a:spcPts val="0"/>
              </a:spcBef>
              <a:buNone/>
            </a:pPr>
            <a:r>
              <a:rPr lang="el-GR" sz="1400" dirty="0"/>
              <a:t>5. </a:t>
            </a:r>
            <a:r>
              <a:rPr lang="el-GR" sz="1400" u="sng" dirty="0"/>
              <a:t>Διαφήμιση στα ΜΜΕ</a:t>
            </a:r>
            <a:r>
              <a:rPr lang="el-GR" sz="1400" dirty="0"/>
              <a:t>: προβολή σε Τηλεόραση, Ραδιόφωνο, Τύπο.</a:t>
            </a:r>
          </a:p>
          <a:p>
            <a:pPr marL="0" indent="0" algn="just">
              <a:lnSpc>
                <a:spcPct val="150000"/>
              </a:lnSpc>
              <a:spcBef>
                <a:spcPts val="0"/>
              </a:spcBef>
              <a:buNone/>
            </a:pPr>
            <a:r>
              <a:rPr lang="el-GR" sz="1400" dirty="0"/>
              <a:t>6. </a:t>
            </a:r>
            <a:r>
              <a:rPr lang="el-GR" sz="1400" u="sng" dirty="0"/>
              <a:t>Ενέργειες γραφείου τύπου</a:t>
            </a:r>
            <a:r>
              <a:rPr lang="el-GR" sz="1400" dirty="0"/>
              <a:t>: δελτία τύπου, συνεντεύξεις, διοχέτευση ενημερωτικού υλικού σε δημοσιογράφους, </a:t>
            </a:r>
            <a:r>
              <a:rPr lang="el-GR" sz="1400" dirty="0" err="1"/>
              <a:t>newsletter</a:t>
            </a:r>
            <a:r>
              <a:rPr lang="el-GR" sz="1400" dirty="0"/>
              <a:t> κλπ.</a:t>
            </a:r>
          </a:p>
        </p:txBody>
      </p:sp>
    </p:spTree>
    <p:extLst>
      <p:ext uri="{BB962C8B-B14F-4D97-AF65-F5344CB8AC3E}">
        <p14:creationId xmlns:p14="http://schemas.microsoft.com/office/powerpoint/2010/main" val="404957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a:xfrm>
            <a:off x="838200" y="365125"/>
            <a:ext cx="10515600" cy="1325563"/>
          </a:xfrm>
        </p:spPr>
        <p:txBody>
          <a:bodyPr>
            <a:normAutofit/>
          </a:bodyPr>
          <a:lstStyle/>
          <a:p>
            <a:pPr algn="ctr"/>
            <a:r>
              <a:rPr lang="el-GR" sz="3200" dirty="0"/>
              <a:t>Μέσα Επικοινωνίας</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506130"/>
            <a:ext cx="10515600" cy="4486275"/>
          </a:xfrm>
        </p:spPr>
        <p:txBody>
          <a:bodyPr>
            <a:noAutofit/>
          </a:bodyPr>
          <a:lstStyle/>
          <a:p>
            <a:pPr marL="0" indent="0" algn="just">
              <a:lnSpc>
                <a:spcPct val="150000"/>
              </a:lnSpc>
              <a:spcBef>
                <a:spcPts val="0"/>
              </a:spcBef>
              <a:buNone/>
            </a:pPr>
            <a:r>
              <a:rPr lang="el-GR" sz="1400" dirty="0"/>
              <a:t>7. </a:t>
            </a:r>
            <a:r>
              <a:rPr lang="el-GR" sz="1400" u="sng" dirty="0"/>
              <a:t>Μέσα Κοινωνικής Δικτύωσης</a:t>
            </a:r>
            <a:r>
              <a:rPr lang="el-GR" sz="1400" dirty="0"/>
              <a:t>: Δημιουργία σελίδων μέσων κοινωνικής δικτύωσης για το Πρόγραμμα σε Facebook, </a:t>
            </a:r>
            <a:r>
              <a:rPr lang="el-GR" sz="1400" dirty="0" err="1"/>
              <a:t>Ιnstagram</a:t>
            </a:r>
            <a:r>
              <a:rPr lang="el-GR" sz="1400" dirty="0"/>
              <a:t>, Twitter &amp; </a:t>
            </a:r>
            <a:r>
              <a:rPr lang="el-GR" sz="1400" dirty="0" err="1"/>
              <a:t>YouTube</a:t>
            </a:r>
            <a:r>
              <a:rPr lang="el-GR" sz="1400" dirty="0"/>
              <a:t>. Η δράση στα </a:t>
            </a:r>
            <a:r>
              <a:rPr lang="el-GR" sz="1400" dirty="0" err="1"/>
              <a:t>social</a:t>
            </a:r>
            <a:r>
              <a:rPr lang="el-GR" sz="1400" dirty="0"/>
              <a:t> </a:t>
            </a:r>
            <a:r>
              <a:rPr lang="el-GR" sz="1400" dirty="0" err="1"/>
              <a:t>media</a:t>
            </a:r>
            <a:r>
              <a:rPr lang="el-GR" sz="1400" dirty="0"/>
              <a:t> θα γίνεται στο πλαίσιο συγκεκριμένου πλάνου προωθητικών ενεργειών (π.χ. ενημερωτικό υλικό, προβολή προσκλήσεων, εμβληματικών έργων, κ.α.).</a:t>
            </a:r>
          </a:p>
          <a:p>
            <a:pPr marL="0" indent="0" algn="just">
              <a:lnSpc>
                <a:spcPct val="150000"/>
              </a:lnSpc>
              <a:spcBef>
                <a:spcPts val="0"/>
              </a:spcBef>
              <a:buNone/>
            </a:pPr>
            <a:r>
              <a:rPr lang="el-GR" sz="1400" dirty="0"/>
              <a:t>8. </a:t>
            </a:r>
            <a:r>
              <a:rPr lang="el-GR" sz="1400" u="sng" dirty="0"/>
              <a:t>Προωθητικό υλικό</a:t>
            </a:r>
            <a:r>
              <a:rPr lang="el-GR" sz="1400" dirty="0"/>
              <a:t>: στυλό, USB </a:t>
            </a:r>
            <a:r>
              <a:rPr lang="el-GR" sz="1400" dirty="0" err="1"/>
              <a:t>sticks</a:t>
            </a:r>
            <a:r>
              <a:rPr lang="el-GR" sz="1400" dirty="0"/>
              <a:t>, τσάντες κλπ.</a:t>
            </a:r>
          </a:p>
          <a:p>
            <a:pPr marL="0" indent="0" algn="just">
              <a:lnSpc>
                <a:spcPct val="150000"/>
              </a:lnSpc>
              <a:spcBef>
                <a:spcPts val="0"/>
              </a:spcBef>
              <a:buNone/>
            </a:pPr>
            <a:r>
              <a:rPr lang="el-GR" sz="1400" dirty="0"/>
              <a:t>9. </a:t>
            </a:r>
            <a:r>
              <a:rPr lang="el-GR" sz="1400" u="sng" dirty="0"/>
              <a:t>Υπαίθρια/οπτική επικοινωνία</a:t>
            </a:r>
            <a:r>
              <a:rPr lang="el-GR" sz="1400" dirty="0"/>
              <a:t>: πινακίδες σήμανσης.</a:t>
            </a:r>
          </a:p>
          <a:p>
            <a:pPr marL="0" indent="0" algn="just">
              <a:lnSpc>
                <a:spcPct val="150000"/>
              </a:lnSpc>
              <a:spcBef>
                <a:spcPts val="0"/>
              </a:spcBef>
              <a:buNone/>
            </a:pPr>
            <a:r>
              <a:rPr lang="el-GR" sz="1400" dirty="0"/>
              <a:t>10. </a:t>
            </a:r>
            <a:r>
              <a:rPr lang="el-GR" sz="1400" u="sng" dirty="0"/>
              <a:t>Συμμετοχή σε ευρωπαϊκές καμπάνιες</a:t>
            </a:r>
            <a:r>
              <a:rPr lang="el-GR" sz="1400" dirty="0"/>
              <a:t>: Europe in </a:t>
            </a:r>
            <a:r>
              <a:rPr lang="el-GR" sz="1400" dirty="0" err="1"/>
              <a:t>my</a:t>
            </a:r>
            <a:r>
              <a:rPr lang="el-GR" sz="1400" dirty="0"/>
              <a:t> </a:t>
            </a:r>
            <a:r>
              <a:rPr lang="el-GR" sz="1400" dirty="0" err="1"/>
              <a:t>Region</a:t>
            </a:r>
            <a:r>
              <a:rPr lang="el-GR" sz="1400" dirty="0"/>
              <a:t> κλπ.</a:t>
            </a:r>
          </a:p>
          <a:p>
            <a:pPr marL="0" indent="0" algn="just">
              <a:lnSpc>
                <a:spcPct val="150000"/>
              </a:lnSpc>
              <a:spcBef>
                <a:spcPts val="0"/>
              </a:spcBef>
              <a:buNone/>
            </a:pPr>
            <a:r>
              <a:rPr lang="el-GR" sz="1400" dirty="0"/>
              <a:t>11. </a:t>
            </a:r>
            <a:r>
              <a:rPr lang="el-GR" sz="1400" u="sng" dirty="0"/>
              <a:t>Έργα Στρατηγικής Σημασίας</a:t>
            </a:r>
            <a:r>
              <a:rPr lang="el-GR" sz="1400" dirty="0"/>
              <a:t>: Εξειδικευμένες δράσεις προβολής ανάλογα με την φύση του κάθε έργου.</a:t>
            </a:r>
          </a:p>
          <a:p>
            <a:pPr marL="0" indent="0" algn="just">
              <a:lnSpc>
                <a:spcPct val="150000"/>
              </a:lnSpc>
              <a:spcBef>
                <a:spcPts val="0"/>
              </a:spcBef>
              <a:buNone/>
            </a:pPr>
            <a:r>
              <a:rPr lang="el-GR" sz="1400" dirty="0"/>
              <a:t>Στο εγκεκριμένο Πρόγραμμα, ο κατάλογος των σχεδιαζόμενων πράξεων στρατηγικής σημασίας περιλαμβάνει:</a:t>
            </a:r>
          </a:p>
          <a:p>
            <a:pPr lvl="1" algn="just">
              <a:lnSpc>
                <a:spcPct val="150000"/>
              </a:lnSpc>
              <a:spcBef>
                <a:spcPts val="0"/>
              </a:spcBef>
              <a:buClr>
                <a:srgbClr val="7FC34C"/>
              </a:buClr>
              <a:buFont typeface="Wingdings" panose="05000000000000000000" pitchFamily="2" charset="2"/>
              <a:buChar char="ü"/>
            </a:pPr>
            <a:r>
              <a:rPr lang="el-GR" sz="1400" dirty="0"/>
              <a:t>Η αξιοποίηση του υφιστάμενου δυναμικού ΑΠΕ &amp; κυρίως της γεωθερμίας στα γεωθερμικά πεδία </a:t>
            </a:r>
            <a:r>
              <a:rPr lang="el-GR" sz="1400" dirty="0" err="1"/>
              <a:t>Αρίστηνου</a:t>
            </a:r>
            <a:r>
              <a:rPr lang="el-GR" sz="1400" dirty="0"/>
              <a:t> Δ. Αλεξανδρούπολης, Νέστου, Δήμου Χρυσούπολης (επέκταση) και Δήμου </a:t>
            </a:r>
            <a:r>
              <a:rPr lang="el-GR" sz="1400" dirty="0" err="1"/>
              <a:t>Παγγαίου</a:t>
            </a:r>
            <a:endParaRPr lang="el-GR" sz="1400" dirty="0"/>
          </a:p>
          <a:p>
            <a:pPr lvl="1" algn="just">
              <a:lnSpc>
                <a:spcPct val="150000"/>
              </a:lnSpc>
              <a:spcBef>
                <a:spcPts val="0"/>
              </a:spcBef>
              <a:buClr>
                <a:srgbClr val="7FC34C"/>
              </a:buClr>
              <a:buFont typeface="Wingdings" panose="05000000000000000000" pitchFamily="2" charset="2"/>
              <a:buChar char="ü"/>
            </a:pPr>
            <a:r>
              <a:rPr lang="el-GR" sz="1400" dirty="0"/>
              <a:t>Τα έργα της ΟΧΕ Πολιτιστικής – Τουριστικής Διαδρομής Εγνατίας Οδού</a:t>
            </a:r>
          </a:p>
          <a:p>
            <a:pPr lvl="1" algn="just">
              <a:lnSpc>
                <a:spcPct val="150000"/>
              </a:lnSpc>
              <a:spcBef>
                <a:spcPts val="0"/>
              </a:spcBef>
              <a:buClr>
                <a:srgbClr val="7FC34C"/>
              </a:buClr>
              <a:buFont typeface="Wingdings" panose="05000000000000000000" pitchFamily="2" charset="2"/>
              <a:buChar char="ü"/>
            </a:pPr>
            <a:r>
              <a:rPr lang="el-GR" sz="1400" dirty="0"/>
              <a:t>Τα έργα τα οποία σχετίζονται  με την δημιουργία, επέκταση και εκσυγχρονισμό των τμημάτων του Δημοκρίτειου Πανεπιστημίου Θράκης τόσο σε κτιριακό δυναμικό όσο και σε προμήθεια εξοπλισμού.</a:t>
            </a:r>
          </a:p>
        </p:txBody>
      </p:sp>
    </p:spTree>
    <p:extLst>
      <p:ext uri="{BB962C8B-B14F-4D97-AF65-F5344CB8AC3E}">
        <p14:creationId xmlns:p14="http://schemas.microsoft.com/office/powerpoint/2010/main" val="384118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8381301" cy="4486275"/>
          </a:xfrm>
        </p:spPr>
        <p:txBody>
          <a:bodyPr>
            <a:noAutofit/>
          </a:bodyPr>
          <a:lstStyle/>
          <a:p>
            <a:pPr marL="0" indent="0" algn="just">
              <a:lnSpc>
                <a:spcPct val="150000"/>
              </a:lnSpc>
              <a:spcBef>
                <a:spcPts val="0"/>
              </a:spcBef>
              <a:buNone/>
            </a:pPr>
            <a:r>
              <a:rPr lang="en-US" sz="1400" dirty="0"/>
              <a:t>1. </a:t>
            </a:r>
            <a:r>
              <a:rPr lang="el-GR" sz="1400" dirty="0"/>
              <a:t>Η Ειδική Υπηρεσία Διαχείρισης προχώρησε στην ανάπτυξη της νέας ιστοσελίδας της εντός 6 μηνών από την έγκριση του Προγράμματος «Ανατολική Μακεδονία, Θράκη», ως είχε υποχρέωση από το</a:t>
            </a:r>
            <a:r>
              <a:rPr lang="en-US" sz="1400" dirty="0"/>
              <a:t> </a:t>
            </a:r>
            <a:r>
              <a:rPr lang="el-GR" sz="1400" dirty="0"/>
              <a:t>Άρθρο 49 του Καν. ΕΕ 2021/1060. Η ιστοσελίδα που βρίσκεται στην διεύθυνση </a:t>
            </a:r>
            <a:r>
              <a:rPr lang="el-GR" sz="1400" dirty="0">
                <a:solidFill>
                  <a:srgbClr val="19BEDE"/>
                </a:solidFill>
                <a:ea typeface="+mj-ea"/>
                <a:cs typeface="+mj-cs"/>
                <a:hlinkClick r:id="rId2">
                  <a:extLst>
                    <a:ext uri="{A12FA001-AC4F-418D-AE19-62706E023703}">
                      <ahyp:hlinkClr xmlns:ahyp="http://schemas.microsoft.com/office/drawing/2018/hyperlinkcolor" val="tx"/>
                    </a:ext>
                  </a:extLst>
                </a:hlinkClick>
              </a:rPr>
              <a:t>https://www.eydamth.gr/</a:t>
            </a:r>
            <a:r>
              <a:rPr lang="el-GR" sz="1400" dirty="0">
                <a:solidFill>
                  <a:srgbClr val="19BEDE"/>
                </a:solidFill>
                <a:ea typeface="+mj-ea"/>
                <a:cs typeface="+mj-cs"/>
              </a:rPr>
              <a:t> </a:t>
            </a:r>
            <a:r>
              <a:rPr lang="el-GR" sz="1400" dirty="0"/>
              <a:t>εφαρμόζει όλες τις οδηγίες και κατευθύνσεις του Οδηγού Επικοινωνίας ΕΣΠΑ 2021-2027 που εξέδωσε η αρμόδια μονάδα της Εθνικής Αρχής Συντονισμού του ΕΣΠΑ και ακολουθεί πιστά τις κατευθυντήριες οδηγίες που περιγράφονται στον Οδηγό Σχεδίασης Ιστοσελίδων 2021-2027 της ίδιας αρχής, ώστε να διασφαλίζεται η εφαρμογή μίας </a:t>
            </a:r>
            <a:r>
              <a:rPr lang="el-GR" sz="1400" dirty="0">
                <a:solidFill>
                  <a:srgbClr val="19BEDE"/>
                </a:solidFill>
              </a:rPr>
              <a:t>ενιαίας εικόνας και οπτικής ταυτότητας</a:t>
            </a:r>
            <a:r>
              <a:rPr lang="el-GR" sz="1400" b="1" dirty="0">
                <a:solidFill>
                  <a:srgbClr val="19BEDE"/>
                </a:solidFill>
              </a:rPr>
              <a:t> </a:t>
            </a:r>
            <a:r>
              <a:rPr lang="el-GR" sz="1400" dirty="0"/>
              <a:t>σε όλες τις ιστοσελίδες της ΠΠ 2021-27. </a:t>
            </a:r>
            <a:endParaRPr lang="en-US" sz="1400" dirty="0"/>
          </a:p>
          <a:p>
            <a:pPr marL="0" indent="0" algn="just">
              <a:lnSpc>
                <a:spcPct val="150000"/>
              </a:lnSpc>
              <a:spcBef>
                <a:spcPts val="0"/>
              </a:spcBef>
              <a:buNone/>
            </a:pPr>
            <a:endParaRPr lang="en-US" sz="1400" dirty="0"/>
          </a:p>
          <a:p>
            <a:pPr marL="0" indent="0" algn="just">
              <a:lnSpc>
                <a:spcPct val="150000"/>
              </a:lnSpc>
              <a:spcBef>
                <a:spcPts val="0"/>
              </a:spcBef>
              <a:buNone/>
            </a:pPr>
            <a:r>
              <a:rPr lang="el-GR" sz="1400" dirty="0"/>
              <a:t>Η νέα ιστοσελίδα του Προγράμματος είναι </a:t>
            </a:r>
            <a:r>
              <a:rPr lang="el-GR" sz="1400" dirty="0" err="1"/>
              <a:t>προσβάσιμη</a:t>
            </a:r>
            <a:r>
              <a:rPr lang="el-GR" sz="1400" dirty="0"/>
              <a:t> και μέσω συνδέσμων που είναι αναρτημένοι στην ενιαία διαδικτυακή πύλη </a:t>
            </a:r>
            <a:r>
              <a:rPr lang="el-GR" sz="1400" dirty="0">
                <a:hlinkClick r:id="rId3"/>
              </a:rPr>
              <a:t>www.espa.gr</a:t>
            </a:r>
            <a:endParaRPr lang="el-GR" sz="1400" dirty="0"/>
          </a:p>
          <a:p>
            <a:pPr marL="0" indent="0" algn="just">
              <a:lnSpc>
                <a:spcPct val="150000"/>
              </a:lnSpc>
              <a:spcBef>
                <a:spcPts val="0"/>
              </a:spcBef>
              <a:buNone/>
            </a:pPr>
            <a:endParaRPr lang="el-GR" sz="1400" dirty="0"/>
          </a:p>
        </p:txBody>
      </p:sp>
      <p:pic>
        <p:nvPicPr>
          <p:cNvPr id="5" name="Εικόνα 3">
            <a:extLst>
              <a:ext uri="{FF2B5EF4-FFF2-40B4-BE49-F238E27FC236}">
                <a16:creationId xmlns:a16="http://schemas.microsoft.com/office/drawing/2014/main" id="{AB8642BF-8727-D5B1-3954-7443E970E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370503" y="1525379"/>
            <a:ext cx="2737196"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88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8381301" cy="4486275"/>
          </a:xfrm>
        </p:spPr>
        <p:txBody>
          <a:bodyPr>
            <a:noAutofit/>
          </a:bodyPr>
          <a:lstStyle/>
          <a:p>
            <a:pPr marL="0" indent="0" algn="just">
              <a:lnSpc>
                <a:spcPct val="150000"/>
              </a:lnSpc>
              <a:spcBef>
                <a:spcPts val="0"/>
              </a:spcBef>
              <a:buNone/>
            </a:pPr>
            <a:r>
              <a:rPr lang="el-GR" sz="1400" dirty="0"/>
              <a:t>Στο νέο διαδικτυακό τόπο της υπηρεσίας μας, υπάρχουν διαθέσιμες όλες πληροφορίες σχετικά με τους στόχους, τις δραστηριότητες, τις διαθέσιμες ευκαιρίες χρηματοδότησης και τα επιτεύγματα του Προγράμματος «Ανατολική Μακεδονία, Θράκη» </a:t>
            </a:r>
            <a:r>
              <a:rPr lang="el-GR" sz="1400" dirty="0">
                <a:solidFill>
                  <a:srgbClr val="7FC34C"/>
                </a:solidFill>
              </a:rPr>
              <a:t>(σημείο 1 του Άρθρο 49 του Καν. ΕΕ 2021/1060, Αρμοδιότητες της διαχειριστικής αρχής)</a:t>
            </a:r>
            <a:r>
              <a:rPr lang="el-GR" sz="1400" dirty="0"/>
              <a:t>. </a:t>
            </a:r>
          </a:p>
          <a:p>
            <a:pPr marL="0" indent="0" algn="just">
              <a:lnSpc>
                <a:spcPct val="150000"/>
              </a:lnSpc>
              <a:spcBef>
                <a:spcPts val="0"/>
              </a:spcBef>
              <a:buNone/>
            </a:pPr>
            <a:endParaRPr lang="en-US" sz="1400" dirty="0"/>
          </a:p>
          <a:p>
            <a:pPr marL="0" indent="0" algn="just">
              <a:lnSpc>
                <a:spcPct val="150000"/>
              </a:lnSpc>
              <a:spcBef>
                <a:spcPts val="0"/>
              </a:spcBef>
              <a:buNone/>
            </a:pPr>
            <a:r>
              <a:rPr lang="el-GR" sz="1400" dirty="0"/>
              <a:t>Παράλληλα υπάρχουν στοιχεία που αφορούν τις Προσκλήσεις του Προγράμματος, την Προδημοσίευση των προσκλήσεων, τον Κατάλογο ενταγμένων πράξεων, μια ενότητα με αποτελέσματα και παραδείγματα έργων, στοιχεία επικοινωνίας με τη Διαχειριστική Αρχή καθώς και Έγγραφα προγραμματισμού.</a:t>
            </a:r>
          </a:p>
          <a:p>
            <a:pPr marL="0" indent="0" algn="just">
              <a:lnSpc>
                <a:spcPct val="150000"/>
              </a:lnSpc>
              <a:spcBef>
                <a:spcPts val="0"/>
              </a:spcBef>
              <a:buNone/>
            </a:pPr>
            <a:endParaRPr lang="el-GR" sz="1400" dirty="0"/>
          </a:p>
          <a:p>
            <a:pPr marL="0" indent="0" algn="just">
              <a:lnSpc>
                <a:spcPct val="150000"/>
              </a:lnSpc>
              <a:spcBef>
                <a:spcPts val="0"/>
              </a:spcBef>
              <a:buNone/>
            </a:pPr>
            <a:endParaRPr lang="el-GR" sz="1400" dirty="0"/>
          </a:p>
        </p:txBody>
      </p:sp>
      <p:pic>
        <p:nvPicPr>
          <p:cNvPr id="5" name="Εικόνα 3">
            <a:extLst>
              <a:ext uri="{FF2B5EF4-FFF2-40B4-BE49-F238E27FC236}">
                <a16:creationId xmlns:a16="http://schemas.microsoft.com/office/drawing/2014/main" id="{AB8642BF-8727-D5B1-3954-7443E970E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370503" y="1525379"/>
            <a:ext cx="2737196"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71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B2290-81F5-D6B4-469B-05F921EDCA9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A27DB7C-0570-525A-6E42-F7DFF9EF0086}"/>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3CA1E9E7-7A13-9260-0B74-262384A78B9C}"/>
              </a:ext>
            </a:extLst>
          </p:cNvPr>
          <p:cNvSpPr>
            <a:spLocks noGrp="1"/>
          </p:cNvSpPr>
          <p:nvPr>
            <p:ph idx="1"/>
          </p:nvPr>
        </p:nvSpPr>
        <p:spPr>
          <a:xfrm>
            <a:off x="838200" y="1690688"/>
            <a:ext cx="8381301" cy="4486275"/>
          </a:xfrm>
        </p:spPr>
        <p:txBody>
          <a:bodyPr>
            <a:noAutofit/>
          </a:bodyPr>
          <a:lstStyle/>
          <a:p>
            <a:pPr marL="0" indent="0" algn="just">
              <a:lnSpc>
                <a:spcPct val="150000"/>
              </a:lnSpc>
              <a:spcBef>
                <a:spcPts val="0"/>
              </a:spcBef>
              <a:buNone/>
            </a:pPr>
            <a:r>
              <a:rPr lang="el-GR" sz="1400" dirty="0"/>
              <a:t>Παράλληλα, έχει ανατεθεί η μετατροπή / τροποποίηση της ιστοσελίδας www.eydamth.gr ώστε:</a:t>
            </a:r>
          </a:p>
          <a:p>
            <a:pPr marL="0" indent="0" algn="just">
              <a:lnSpc>
                <a:spcPct val="150000"/>
              </a:lnSpc>
              <a:spcBef>
                <a:spcPts val="0"/>
              </a:spcBef>
              <a:buNone/>
            </a:pPr>
            <a:r>
              <a:rPr lang="el-GR" sz="1400" dirty="0">
                <a:solidFill>
                  <a:srgbClr val="7FC34C"/>
                </a:solidFill>
              </a:rPr>
              <a:t>1.</a:t>
            </a:r>
            <a:r>
              <a:rPr lang="el-GR" sz="1400" dirty="0"/>
              <a:t> </a:t>
            </a:r>
            <a:r>
              <a:rPr lang="el-GR" sz="1400" dirty="0">
                <a:solidFill>
                  <a:srgbClr val="7FC34C"/>
                </a:solidFill>
              </a:rPr>
              <a:t>να συμμορφωθεί πλήρως με τις προδιαγραφές προσβασιμότητας και συγκεκριμένα με το με το </a:t>
            </a:r>
            <a:r>
              <a:rPr lang="el-GR" sz="1400" dirty="0" err="1">
                <a:solidFill>
                  <a:srgbClr val="7FC34C"/>
                </a:solidFill>
              </a:rPr>
              <a:t>επικαιροποιημένο</a:t>
            </a:r>
            <a:r>
              <a:rPr lang="el-GR" sz="1400" dirty="0">
                <a:solidFill>
                  <a:srgbClr val="7FC34C"/>
                </a:solidFill>
              </a:rPr>
              <a:t> Ευρωπαϊκό πρότυπο EN 301 549 v3.2.1 (2021-03). </a:t>
            </a:r>
          </a:p>
          <a:p>
            <a:pPr marL="0" indent="0" algn="just">
              <a:lnSpc>
                <a:spcPct val="150000"/>
              </a:lnSpc>
              <a:spcBef>
                <a:spcPts val="0"/>
              </a:spcBef>
              <a:buNone/>
            </a:pPr>
            <a:r>
              <a:rPr lang="el-GR" sz="1400" dirty="0"/>
              <a:t>Το εν λόγω πρότυπο καθορίζει τις τεχνικές απαιτήσεις που διασφαλίζουν την προσβασιμότητα των διαδικτυακών τόπων και των εφαρμογών για άτομα με αναπηρίες ή/και μειωμένη ικανότητα χρήσης ψηφιακών υπηρεσιών. Επιπλέον, η συμμόρφωση με το συγκεκριμένο πρότυπο προϋποθέτει ότι οι </a:t>
            </a:r>
            <a:r>
              <a:rPr lang="el-GR" sz="1400" dirty="0" err="1"/>
              <a:t>ιστότοποι</a:t>
            </a:r>
            <a:r>
              <a:rPr lang="el-GR" sz="1400" dirty="0"/>
              <a:t> και οι εφαρμογές θα πρέπει να ακολουθούν τις πλέον πρόσφατες </a:t>
            </a:r>
            <a:r>
              <a:rPr lang="el-GR" sz="1400" b="1" dirty="0"/>
              <a:t>Οδηγίες για την Προσβασιμότητα του Περιεχομένου του Ιστού (WCAG 2.1)</a:t>
            </a:r>
            <a:r>
              <a:rPr lang="el-GR" sz="1400" dirty="0"/>
              <a:t>, τηρώντας κατ’ ελάχιστο το </a:t>
            </a:r>
            <a:r>
              <a:rPr lang="el-GR" sz="1400" b="1" dirty="0"/>
              <a:t>επίπεδο συμμόρφωσης "AA"</a:t>
            </a:r>
            <a:r>
              <a:rPr lang="el-GR" sz="1400" dirty="0"/>
              <a:t> (WCAG 2.1 </a:t>
            </a:r>
            <a:r>
              <a:rPr lang="el-GR" sz="1400" dirty="0" err="1"/>
              <a:t>Level</a:t>
            </a:r>
            <a:r>
              <a:rPr lang="el-GR" sz="1400" dirty="0"/>
              <a:t> AA). Αυτή η απαίτηση διασφαλίζει ότι τα παρεχόμενα ψηφιακά μέσα είναι λειτουργικά και φιλικά προς όλους τους χρήστες, ανεξαρτήτως αναπηριών ή τεχνολογικών περιορισμών.</a:t>
            </a:r>
          </a:p>
        </p:txBody>
      </p:sp>
      <p:pic>
        <p:nvPicPr>
          <p:cNvPr id="5" name="Εικόνα 3">
            <a:extLst>
              <a:ext uri="{FF2B5EF4-FFF2-40B4-BE49-F238E27FC236}">
                <a16:creationId xmlns:a16="http://schemas.microsoft.com/office/drawing/2014/main" id="{960192FF-AC6A-73B0-F766-B50F3C3C9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370503" y="1525379"/>
            <a:ext cx="2737196"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721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0F1E-E6DF-E446-5E21-1A78224A469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BB28684-5728-394C-4906-0DA5F7B66721}"/>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94D68E15-FABD-A9CD-5A76-B41B22388919}"/>
              </a:ext>
            </a:extLst>
          </p:cNvPr>
          <p:cNvSpPr>
            <a:spLocks noGrp="1"/>
          </p:cNvSpPr>
          <p:nvPr>
            <p:ph idx="1"/>
          </p:nvPr>
        </p:nvSpPr>
        <p:spPr>
          <a:xfrm>
            <a:off x="838200" y="1690688"/>
            <a:ext cx="8381301" cy="4486275"/>
          </a:xfrm>
        </p:spPr>
        <p:txBody>
          <a:bodyPr>
            <a:noAutofit/>
          </a:bodyPr>
          <a:lstStyle/>
          <a:p>
            <a:pPr marL="0" indent="0" algn="just">
              <a:lnSpc>
                <a:spcPct val="150000"/>
              </a:lnSpc>
              <a:spcBef>
                <a:spcPts val="0"/>
              </a:spcBef>
              <a:buNone/>
            </a:pPr>
            <a:r>
              <a:rPr lang="el-GR" sz="1400" dirty="0"/>
              <a:t>Παράλληλα, έχει ανατεθεί η μετατροπή / τροποποίηση της ιστοσελίδας www.eydamth.gr ώστε:</a:t>
            </a:r>
          </a:p>
          <a:p>
            <a:pPr marL="0" indent="0" algn="just">
              <a:lnSpc>
                <a:spcPct val="150000"/>
              </a:lnSpc>
              <a:spcBef>
                <a:spcPts val="0"/>
              </a:spcBef>
              <a:buNone/>
            </a:pPr>
            <a:r>
              <a:rPr lang="el-GR" sz="1400" dirty="0">
                <a:solidFill>
                  <a:srgbClr val="7FC34C"/>
                </a:solidFill>
              </a:rPr>
              <a:t>2.</a:t>
            </a:r>
            <a:r>
              <a:rPr lang="el-GR" sz="1400" dirty="0"/>
              <a:t> </a:t>
            </a:r>
            <a:r>
              <a:rPr lang="el-GR" sz="1400" dirty="0">
                <a:solidFill>
                  <a:srgbClr val="7FC34C"/>
                </a:solidFill>
              </a:rPr>
              <a:t>Να δημιουργηθεί δήλωση προσβασιμότητας </a:t>
            </a:r>
            <a:r>
              <a:rPr lang="el-GR" sz="1400" dirty="0" err="1">
                <a:solidFill>
                  <a:srgbClr val="7FC34C"/>
                </a:solidFill>
              </a:rPr>
              <a:t>ιστοτόπου</a:t>
            </a:r>
            <a:r>
              <a:rPr lang="el-GR" sz="1400" dirty="0">
                <a:solidFill>
                  <a:srgbClr val="7FC34C"/>
                </a:solidFill>
              </a:rPr>
              <a:t>  η οποία περιλαμβάνει:</a:t>
            </a:r>
          </a:p>
          <a:p>
            <a:pPr marL="0" indent="0" algn="just">
              <a:lnSpc>
                <a:spcPct val="150000"/>
              </a:lnSpc>
              <a:spcBef>
                <a:spcPts val="0"/>
              </a:spcBef>
              <a:buNone/>
            </a:pPr>
            <a:r>
              <a:rPr lang="el-GR" sz="1400" dirty="0"/>
              <a:t>- Εξήγηση σχετικά με τα τμήματα του περιεχομένου που δεν είναι </a:t>
            </a:r>
            <a:r>
              <a:rPr lang="el-GR" sz="1400" dirty="0" err="1"/>
              <a:t>προσβάσιμα</a:t>
            </a:r>
            <a:r>
              <a:rPr lang="el-GR" sz="1400" dirty="0"/>
              <a:t> και τους λόγους για την απουσία προσβασιμότητας και, ενδεχομένως, </a:t>
            </a:r>
            <a:r>
              <a:rPr lang="el-GR" sz="1400" dirty="0" err="1"/>
              <a:t>προσβάσιμες</a:t>
            </a:r>
            <a:r>
              <a:rPr lang="el-GR" sz="1400" dirty="0"/>
              <a:t> εναλλακτικές δυνατότητες που παρέχονται,</a:t>
            </a:r>
          </a:p>
          <a:p>
            <a:pPr marL="0" indent="0" algn="just">
              <a:lnSpc>
                <a:spcPct val="150000"/>
              </a:lnSpc>
              <a:spcBef>
                <a:spcPts val="0"/>
              </a:spcBef>
              <a:buNone/>
            </a:pPr>
            <a:r>
              <a:rPr lang="el-GR" sz="1400" dirty="0"/>
              <a:t>- Περιγραφή και σύνδεσμο προς τον μηχανισμό διαδικασίας ενημέρωσης και υποβολής παρατηρήσεων, ο οποίος παρέχει τη δυνατότητα σε κάθε πρόσωπο να ενημερώνει τον οργανισμό του δημόσιου τομέα για τυχόν αδυναμία του </a:t>
            </a:r>
            <a:r>
              <a:rPr lang="el-GR" sz="1400" dirty="0" err="1"/>
              <a:t>ιστοτόπου</a:t>
            </a:r>
            <a:r>
              <a:rPr lang="el-GR" sz="1400" dirty="0"/>
              <a:t> του ή των εφαρμογών του για φορητές συσκευές να συμμορφώνονται προς τις απαιτήσεις προσβασιμότητας και να ζητεί τις πληροφορίες που ελλείπουν,</a:t>
            </a:r>
          </a:p>
          <a:p>
            <a:pPr marL="0" indent="0" algn="just">
              <a:lnSpc>
                <a:spcPct val="150000"/>
              </a:lnSpc>
              <a:spcBef>
                <a:spcPts val="0"/>
              </a:spcBef>
              <a:buNone/>
            </a:pPr>
            <a:r>
              <a:rPr lang="el-GR" sz="1400" dirty="0"/>
              <a:t>- Ενημέρωση για τη δυνατότητα επικοινωνίας από κάθε ενδιαφερόμενο με θεσμικούς φορείς, όπως ο Συνήγορος του Πολίτη, σε περίπτωση μη ικανοποιητικής απάντησης στην ενημέρωση ή στα αιτήματα που έχουν υποβληθεί.</a:t>
            </a:r>
          </a:p>
          <a:p>
            <a:pPr marL="0" indent="0" algn="just">
              <a:lnSpc>
                <a:spcPct val="150000"/>
              </a:lnSpc>
              <a:spcBef>
                <a:spcPts val="0"/>
              </a:spcBef>
              <a:buNone/>
            </a:pPr>
            <a:endParaRPr lang="en-US" sz="1400" dirty="0"/>
          </a:p>
        </p:txBody>
      </p:sp>
      <p:pic>
        <p:nvPicPr>
          <p:cNvPr id="5" name="Εικόνα 3">
            <a:extLst>
              <a:ext uri="{FF2B5EF4-FFF2-40B4-BE49-F238E27FC236}">
                <a16:creationId xmlns:a16="http://schemas.microsoft.com/office/drawing/2014/main" id="{8192A35B-5963-641A-23A4-98F15AD3E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278224" y="1685471"/>
            <a:ext cx="2829475" cy="403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45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1262237"/>
          </a:xfrm>
        </p:spPr>
        <p:txBody>
          <a:bodyPr>
            <a:noAutofit/>
          </a:bodyPr>
          <a:lstStyle/>
          <a:p>
            <a:pPr marL="0" indent="0" algn="just">
              <a:lnSpc>
                <a:spcPct val="150000"/>
              </a:lnSpc>
              <a:spcBef>
                <a:spcPts val="0"/>
              </a:spcBef>
              <a:buNone/>
            </a:pPr>
            <a:r>
              <a:rPr lang="el-GR" sz="1400" dirty="0"/>
              <a:t>Η Διαχειριστική Αρχή έχει αναρτήσει στην ιστοσελίδα της το χρονοδιάγραμμα των προγραμματισμένων προσκλήσεων υποβολής προτάσεων του προσεχούς διαστήματος </a:t>
            </a:r>
            <a:r>
              <a:rPr lang="el-GR" sz="1400" dirty="0">
                <a:solidFill>
                  <a:srgbClr val="7FC34C"/>
                </a:solidFill>
              </a:rPr>
              <a:t>(σημείο 2 του Άρθρο 49 του Καν. ΕΕ 2021/1060, Αρμοδιότητες της διαχειριστικής αρχής)</a:t>
            </a:r>
            <a:r>
              <a:rPr lang="el-GR" sz="1400" dirty="0"/>
              <a:t> και το οποίο θα τροποποιείται τουλάχιστον 3 φορές τον χρόνο.</a:t>
            </a:r>
          </a:p>
          <a:p>
            <a:pPr marL="0" indent="0" algn="just">
              <a:lnSpc>
                <a:spcPct val="150000"/>
              </a:lnSpc>
              <a:spcBef>
                <a:spcPts val="0"/>
              </a:spcBef>
              <a:buNone/>
            </a:pPr>
            <a:endParaRPr lang="el-GR" sz="1400" dirty="0"/>
          </a:p>
          <a:p>
            <a:pPr marL="0" indent="0" algn="just">
              <a:lnSpc>
                <a:spcPct val="150000"/>
              </a:lnSpc>
              <a:spcBef>
                <a:spcPts val="0"/>
              </a:spcBef>
              <a:buNone/>
            </a:pPr>
            <a:endParaRPr lang="el-GR" sz="1400" dirty="0"/>
          </a:p>
        </p:txBody>
      </p:sp>
      <p:pic>
        <p:nvPicPr>
          <p:cNvPr id="5" name="Εικόνα 3">
            <a:extLst>
              <a:ext uri="{FF2B5EF4-FFF2-40B4-BE49-F238E27FC236}">
                <a16:creationId xmlns:a16="http://schemas.microsoft.com/office/drawing/2014/main" id="{AB8642BF-8727-D5B1-3954-7443E970E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61265" y="2894202"/>
            <a:ext cx="3357245" cy="320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a:extLst>
              <a:ext uri="{FF2B5EF4-FFF2-40B4-BE49-F238E27FC236}">
                <a16:creationId xmlns:a16="http://schemas.microsoft.com/office/drawing/2014/main" id="{5202CB08-F769-E956-1E9E-093F6EEE4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63238" y="2894202"/>
            <a:ext cx="5050538" cy="351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40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903514" y="2068528"/>
            <a:ext cx="6243735" cy="3506462"/>
          </a:xfrm>
        </p:spPr>
        <p:txBody>
          <a:bodyPr>
            <a:noAutofit/>
          </a:bodyPr>
          <a:lstStyle/>
          <a:p>
            <a:pPr marL="0" indent="0" algn="just">
              <a:lnSpc>
                <a:spcPct val="150000"/>
              </a:lnSpc>
              <a:spcBef>
                <a:spcPts val="0"/>
              </a:spcBef>
              <a:buNone/>
            </a:pPr>
            <a:r>
              <a:rPr lang="el-GR" sz="1400" dirty="0"/>
              <a:t>Χρήση μέσων κοινωνικής δικτύωσης (</a:t>
            </a:r>
            <a:r>
              <a:rPr lang="en-US" sz="1400" dirty="0"/>
              <a:t>Facebook</a:t>
            </a:r>
            <a:r>
              <a:rPr lang="el-GR" sz="1400" dirty="0"/>
              <a:t>) </a:t>
            </a:r>
          </a:p>
          <a:p>
            <a:pPr marL="0" indent="0" algn="just">
              <a:lnSpc>
                <a:spcPct val="150000"/>
              </a:lnSpc>
              <a:spcBef>
                <a:spcPts val="0"/>
              </a:spcBef>
              <a:buNone/>
            </a:pPr>
            <a:endParaRPr lang="en-US" sz="1400" dirty="0"/>
          </a:p>
          <a:p>
            <a:pPr marL="0" indent="0" algn="just">
              <a:lnSpc>
                <a:spcPct val="150000"/>
              </a:lnSpc>
              <a:spcBef>
                <a:spcPts val="0"/>
              </a:spcBef>
              <a:buNone/>
            </a:pPr>
            <a:r>
              <a:rPr lang="el-GR" sz="1400" dirty="0"/>
              <a:t>Ενημερώνεται συστηματικά η σελίδα της υπηρεσίας στο </a:t>
            </a:r>
            <a:r>
              <a:rPr lang="en-US" sz="1400" dirty="0">
                <a:solidFill>
                  <a:srgbClr val="19BEDE"/>
                </a:solidFill>
                <a:ea typeface="+mj-ea"/>
                <a:cs typeface="+mj-cs"/>
              </a:rPr>
              <a:t>Facebook</a:t>
            </a:r>
            <a:r>
              <a:rPr lang="en-US" sz="1400" dirty="0"/>
              <a:t> </a:t>
            </a:r>
            <a:r>
              <a:rPr lang="el-GR" sz="1400" dirty="0"/>
              <a:t>στην οποία παρουσιάζονται βασικά στοιχεία, ανακοινώσεις και προωθητικό υλικό από τις δραστηριότητες της ΕΥΔ ΠΑΜΘ που αφορούν στην υλοποίηση του Προγράμματος «Ανατολική Μακεδονία, Θράκη» 2021 – 2027. </a:t>
            </a:r>
          </a:p>
          <a:p>
            <a:pPr marL="0" indent="0" algn="just">
              <a:lnSpc>
                <a:spcPct val="150000"/>
              </a:lnSpc>
              <a:spcBef>
                <a:spcPts val="0"/>
              </a:spcBef>
              <a:buNone/>
            </a:pPr>
            <a:endParaRPr lang="el-GR" sz="1400" dirty="0"/>
          </a:p>
          <a:p>
            <a:pPr marL="0" indent="0" algn="just">
              <a:lnSpc>
                <a:spcPct val="150000"/>
              </a:lnSpc>
              <a:spcBef>
                <a:spcPts val="0"/>
              </a:spcBef>
              <a:buNone/>
            </a:pPr>
            <a:r>
              <a:rPr lang="el-GR" sz="1400" dirty="0"/>
              <a:t>Η σελίδα μετρά σήμερα </a:t>
            </a:r>
            <a:r>
              <a:rPr lang="en-US" sz="1400" dirty="0">
                <a:solidFill>
                  <a:srgbClr val="7FC34C"/>
                </a:solidFill>
              </a:rPr>
              <a:t>2</a:t>
            </a:r>
            <a:r>
              <a:rPr lang="el-GR" sz="1400" dirty="0">
                <a:solidFill>
                  <a:srgbClr val="7FC34C"/>
                </a:solidFill>
              </a:rPr>
              <a:t>.</a:t>
            </a:r>
            <a:r>
              <a:rPr lang="en-US" sz="1400" dirty="0">
                <a:solidFill>
                  <a:srgbClr val="7FC34C"/>
                </a:solidFill>
              </a:rPr>
              <a:t>6</a:t>
            </a:r>
            <a:r>
              <a:rPr lang="el-GR" sz="1400" dirty="0">
                <a:solidFill>
                  <a:srgbClr val="7FC34C"/>
                </a:solidFill>
              </a:rPr>
              <a:t> χιλ. </a:t>
            </a:r>
            <a:r>
              <a:rPr lang="el-GR" sz="1400" dirty="0"/>
              <a:t>ακόλουθους (</a:t>
            </a:r>
            <a:r>
              <a:rPr lang="el-GR" sz="1400" dirty="0" err="1"/>
              <a:t>followers</a:t>
            </a:r>
            <a:r>
              <a:rPr lang="el-GR" sz="1400" dirty="0"/>
              <a:t>). </a:t>
            </a:r>
          </a:p>
          <a:p>
            <a:pPr marL="0" indent="0" algn="just">
              <a:lnSpc>
                <a:spcPct val="150000"/>
              </a:lnSpc>
              <a:spcBef>
                <a:spcPts val="0"/>
              </a:spcBef>
              <a:buNone/>
            </a:pPr>
            <a:endParaRPr lang="el-GR" sz="1400" dirty="0"/>
          </a:p>
        </p:txBody>
      </p:sp>
      <p:pic>
        <p:nvPicPr>
          <p:cNvPr id="9" name="Εικόνα 8">
            <a:extLst>
              <a:ext uri="{FF2B5EF4-FFF2-40B4-BE49-F238E27FC236}">
                <a16:creationId xmlns:a16="http://schemas.microsoft.com/office/drawing/2014/main" id="{D210F03E-32AE-936B-1205-0636C5583D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76363" y="1418254"/>
            <a:ext cx="3249440" cy="4474898"/>
          </a:xfrm>
          <a:prstGeom prst="rect">
            <a:avLst/>
          </a:prstGeom>
        </p:spPr>
      </p:pic>
    </p:spTree>
    <p:extLst>
      <p:ext uri="{BB962C8B-B14F-4D97-AF65-F5344CB8AC3E}">
        <p14:creationId xmlns:p14="http://schemas.microsoft.com/office/powerpoint/2010/main" val="8854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1" y="1690689"/>
            <a:ext cx="4044192" cy="3074258"/>
          </a:xfrm>
        </p:spPr>
        <p:txBody>
          <a:bodyPr>
            <a:noAutofit/>
          </a:bodyPr>
          <a:lstStyle/>
          <a:p>
            <a:pPr marL="0" indent="0" algn="just">
              <a:lnSpc>
                <a:spcPct val="150000"/>
              </a:lnSpc>
              <a:spcBef>
                <a:spcPts val="0"/>
              </a:spcBef>
              <a:buNone/>
            </a:pPr>
            <a:r>
              <a:rPr lang="el-GR" sz="1400" dirty="0"/>
              <a:t>Στο πλαίσιο της </a:t>
            </a:r>
            <a:r>
              <a:rPr lang="en-US" sz="1400" dirty="0"/>
              <a:t>3</a:t>
            </a:r>
            <a:r>
              <a:rPr lang="el-GR" sz="1400" dirty="0"/>
              <a:t>ης Συνεδρίασης της Επιτροπής Παρακολούθησης που έγινε στη Καβάλα στις 30/05/2024, διενεργήθηκε εκδήλωση γνωριμίας των πολιτών με τις δράσεις του Περιφερειακού Προγράμματος «Ανατολική Μακεδονία, Θράκη» 2021 – 2027:</a:t>
            </a:r>
          </a:p>
          <a:p>
            <a:pPr marL="0" indent="0" algn="just">
              <a:lnSpc>
                <a:spcPct val="150000"/>
              </a:lnSpc>
              <a:spcBef>
                <a:spcPts val="0"/>
              </a:spcBef>
              <a:buNone/>
            </a:pPr>
            <a:endParaRPr lang="el-GR" sz="1400" dirty="0"/>
          </a:p>
        </p:txBody>
      </p:sp>
      <p:pic>
        <p:nvPicPr>
          <p:cNvPr id="7" name="Εικόνα 6">
            <a:extLst>
              <a:ext uri="{FF2B5EF4-FFF2-40B4-BE49-F238E27FC236}">
                <a16:creationId xmlns:a16="http://schemas.microsoft.com/office/drawing/2014/main" id="{A45A1ED2-BB52-819A-4E41-4C5B9D89589E}"/>
              </a:ext>
            </a:extLst>
          </p:cNvPr>
          <p:cNvPicPr>
            <a:picLocks noChangeAspect="1"/>
          </p:cNvPicPr>
          <p:nvPr/>
        </p:nvPicPr>
        <p:blipFill>
          <a:blip r:embed="rId2">
            <a:extLst>
              <a:ext uri="{28A0092B-C50C-407E-A947-70E740481C1C}">
                <a14:useLocalDpi xmlns:a14="http://schemas.microsoft.com/office/drawing/2010/main" val="0"/>
              </a:ext>
            </a:extLst>
          </a:blip>
          <a:srcRect t="14142" b="14142"/>
          <a:stretch/>
        </p:blipFill>
        <p:spPr bwMode="auto">
          <a:xfrm>
            <a:off x="5364061" y="1690688"/>
            <a:ext cx="6085716" cy="45842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1284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9E39-1E20-847D-D608-8C89CB9AA9A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01B6E12-7C3E-B2BB-1666-382822146719}"/>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0CDFED45-DCC3-5071-D832-CA9AAE9D5F86}"/>
              </a:ext>
            </a:extLst>
          </p:cNvPr>
          <p:cNvSpPr>
            <a:spLocks noGrp="1"/>
          </p:cNvSpPr>
          <p:nvPr>
            <p:ph idx="1"/>
          </p:nvPr>
        </p:nvSpPr>
        <p:spPr>
          <a:xfrm>
            <a:off x="838200" y="1690690"/>
            <a:ext cx="10515599" cy="565950"/>
          </a:xfrm>
        </p:spPr>
        <p:txBody>
          <a:bodyPr>
            <a:noAutofit/>
          </a:bodyPr>
          <a:lstStyle/>
          <a:p>
            <a:pPr marL="0" indent="0" algn="just">
              <a:lnSpc>
                <a:spcPct val="150000"/>
              </a:lnSpc>
              <a:spcBef>
                <a:spcPts val="0"/>
              </a:spcBef>
              <a:buNone/>
            </a:pPr>
            <a:r>
              <a:rPr lang="el-GR" sz="1400" dirty="0"/>
              <a:t>Παράλληλα, τα μέλη της Επιτροπής Παρακολούθησης, επισκέφθηκαν έργα και επιχειρήσεις που χρηματοδοτούνται από το ΕΣΠΑ</a:t>
            </a:r>
          </a:p>
        </p:txBody>
      </p:sp>
      <p:pic>
        <p:nvPicPr>
          <p:cNvPr id="4" name="Εικόνα 3">
            <a:extLst>
              <a:ext uri="{FF2B5EF4-FFF2-40B4-BE49-F238E27FC236}">
                <a16:creationId xmlns:a16="http://schemas.microsoft.com/office/drawing/2014/main" id="{EAD62C43-29CE-52D6-016F-B06112B763F6}"/>
              </a:ext>
            </a:extLst>
          </p:cNvPr>
          <p:cNvPicPr>
            <a:picLocks noChangeAspect="1"/>
          </p:cNvPicPr>
          <p:nvPr/>
        </p:nvPicPr>
        <p:blipFill rotWithShape="1">
          <a:blip r:embed="rId2"/>
          <a:srcRect l="34237" t="13793" r="31282" b="16131"/>
          <a:stretch/>
        </p:blipFill>
        <p:spPr bwMode="auto">
          <a:xfrm>
            <a:off x="1154405" y="2233250"/>
            <a:ext cx="3409205" cy="3897423"/>
          </a:xfrm>
          <a:prstGeom prst="rect">
            <a:avLst/>
          </a:prstGeom>
          <a:ln>
            <a:noFill/>
          </a:ln>
          <a:extLst>
            <a:ext uri="{53640926-AAD7-44D8-BBD7-CCE9431645EC}">
              <a14:shadowObscured xmlns:a14="http://schemas.microsoft.com/office/drawing/2010/main"/>
            </a:ext>
          </a:extLst>
        </p:spPr>
      </p:pic>
      <p:pic>
        <p:nvPicPr>
          <p:cNvPr id="6" name="Εικόνα 5">
            <a:extLst>
              <a:ext uri="{FF2B5EF4-FFF2-40B4-BE49-F238E27FC236}">
                <a16:creationId xmlns:a16="http://schemas.microsoft.com/office/drawing/2014/main" id="{7A789AF4-3E49-DA1E-44A4-9047B1A1CBFB}"/>
              </a:ext>
            </a:extLst>
          </p:cNvPr>
          <p:cNvPicPr>
            <a:picLocks noChangeAspect="1"/>
          </p:cNvPicPr>
          <p:nvPr/>
        </p:nvPicPr>
        <p:blipFill rotWithShape="1">
          <a:blip r:embed="rId3"/>
          <a:srcRect l="14734" t="13767" r="28498" b="16377"/>
          <a:stretch/>
        </p:blipFill>
        <p:spPr bwMode="auto">
          <a:xfrm>
            <a:off x="5721292" y="2273123"/>
            <a:ext cx="5316302" cy="3679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813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Πλαίσιο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fontScale="70000" lnSpcReduction="20000"/>
          </a:bodyPr>
          <a:lstStyle/>
          <a:p>
            <a:pPr marL="0" indent="0" algn="l">
              <a:buNone/>
            </a:pPr>
            <a:r>
              <a:rPr lang="el-GR" sz="2400" dirty="0"/>
              <a:t>Η επικοινωνία αποτελεί βασική προτεραιότητα και για τη νέα προγραμματική περίοδο 2021-2027.</a:t>
            </a:r>
          </a:p>
          <a:p>
            <a:pPr marL="0" indent="0" algn="l">
              <a:lnSpc>
                <a:spcPct val="120000"/>
              </a:lnSpc>
              <a:buNone/>
            </a:pPr>
            <a:r>
              <a:rPr lang="el-GR" sz="2400" dirty="0"/>
              <a:t>Το πλαίσιο όλων των δράσεων Δημοσιότητας και Επικοινωνίας για τη νέα περίοδο εδράζεται:</a:t>
            </a:r>
          </a:p>
          <a:p>
            <a:pPr algn="just">
              <a:lnSpc>
                <a:spcPct val="120000"/>
              </a:lnSpc>
              <a:buClr>
                <a:srgbClr val="7FC34C"/>
              </a:buClr>
              <a:buFont typeface="Wingdings" panose="05000000000000000000" pitchFamily="2" charset="2"/>
              <a:buChar char="Ø"/>
            </a:pPr>
            <a:r>
              <a:rPr lang="el-GR" sz="2400" b="1" u="sng" dirty="0"/>
              <a:t>Στον Κανονισμό ΕΕ 2021/1060</a:t>
            </a:r>
            <a:r>
              <a:rPr lang="el-GR" sz="2400" dirty="0"/>
              <a:t> για τον Καθορισμό Κοινών Διατάξεων και ειδικότερα στο Κεφάλαιο ΙΙΙ Προβολή, Διαφάνεια και Επικοινωνία (</a:t>
            </a:r>
            <a:r>
              <a:rPr lang="el-GR" sz="2400" b="1" i="1" dirty="0">
                <a:solidFill>
                  <a:srgbClr val="7FC34C"/>
                </a:solidFill>
              </a:rPr>
              <a:t>άρθρα 46 έως 50</a:t>
            </a:r>
            <a:r>
              <a:rPr lang="el-GR" sz="2400" dirty="0"/>
              <a:t>), στον οποίο γίνεται αναφορά στις υποχρεώσεις και τις αρμοδιότητες σε θέματα επικοινωνίας τόσο του </a:t>
            </a:r>
            <a:r>
              <a:rPr lang="el-GR" sz="2400" dirty="0">
                <a:solidFill>
                  <a:srgbClr val="19BEDE"/>
                </a:solidFill>
                <a:ea typeface="+mj-ea"/>
                <a:cs typeface="+mj-cs"/>
              </a:rPr>
              <a:t>κράτους μέλους</a:t>
            </a:r>
            <a:r>
              <a:rPr lang="el-GR" sz="2400" dirty="0"/>
              <a:t>, των </a:t>
            </a:r>
            <a:r>
              <a:rPr lang="el-GR" sz="2400" dirty="0">
                <a:solidFill>
                  <a:srgbClr val="19BEDE"/>
                </a:solidFill>
                <a:ea typeface="+mj-ea"/>
                <a:cs typeface="+mj-cs"/>
              </a:rPr>
              <a:t>Διαχειριστικών Αρχών </a:t>
            </a:r>
            <a:r>
              <a:rPr lang="el-GR" sz="2400" dirty="0"/>
              <a:t>αλλά των </a:t>
            </a:r>
            <a:r>
              <a:rPr lang="el-GR" sz="2400" dirty="0">
                <a:solidFill>
                  <a:srgbClr val="19BEDE"/>
                </a:solidFill>
                <a:ea typeface="+mj-ea"/>
                <a:cs typeface="+mj-cs"/>
              </a:rPr>
              <a:t>Δικαιούχων του Προγράμματος</a:t>
            </a:r>
            <a:r>
              <a:rPr lang="el-GR" sz="2400" dirty="0"/>
              <a:t>.</a:t>
            </a:r>
          </a:p>
          <a:p>
            <a:pPr algn="just">
              <a:lnSpc>
                <a:spcPct val="120000"/>
              </a:lnSpc>
              <a:buClr>
                <a:srgbClr val="7FC34C"/>
              </a:buClr>
              <a:buFont typeface="Wingdings" panose="05000000000000000000" pitchFamily="2" charset="2"/>
              <a:buChar char="Ø"/>
            </a:pPr>
            <a:r>
              <a:rPr lang="el-GR" sz="2400" b="1" u="sng" dirty="0"/>
              <a:t>Στον Οδηγό Επικοινωνίας ΕΣΠΑ 2021-2027</a:t>
            </a:r>
            <a:r>
              <a:rPr lang="el-GR" sz="2400" dirty="0"/>
              <a:t> της Εθνικής Αρχής Συντονισμού ΕΣΠΑ του Υπουργείου Ανάπτυξης &amp; Επενδύσεων, στον οποίο υπάρχει η </a:t>
            </a:r>
            <a:r>
              <a:rPr lang="el-GR" sz="2400" dirty="0">
                <a:solidFill>
                  <a:srgbClr val="19BEDE"/>
                </a:solidFill>
                <a:ea typeface="+mj-ea"/>
                <a:cs typeface="+mj-cs"/>
              </a:rPr>
              <a:t>κωδικοποίηση</a:t>
            </a:r>
            <a:r>
              <a:rPr lang="el-GR" sz="2400" dirty="0"/>
              <a:t> των υποχρεώσεων Διαχειριστικών Αρχών &amp; Δικαιούχων των έργων ως προς την προβολή, διαφάνεια, επικοινωνία του ΕΣΠΑ 2021-2027  καθώς </a:t>
            </a:r>
            <a:r>
              <a:rPr lang="el-GR" sz="2400" dirty="0">
                <a:solidFill>
                  <a:srgbClr val="19BEDE"/>
                </a:solidFill>
                <a:ea typeface="+mj-ea"/>
                <a:cs typeface="+mj-cs"/>
              </a:rPr>
              <a:t>οδηγίες</a:t>
            </a:r>
            <a:r>
              <a:rPr lang="el-GR" sz="2400" dirty="0"/>
              <a:t> για τη διαμόρφωση μιας κοινής εικόνας και ταυτότητας των Προγραμμάτων και των πράξεων του ΕΣΠΑ 2021-2027 στην Ελλάδα.</a:t>
            </a:r>
          </a:p>
          <a:p>
            <a:pPr algn="just">
              <a:lnSpc>
                <a:spcPct val="120000"/>
              </a:lnSpc>
              <a:buClr>
                <a:srgbClr val="7FC34C"/>
              </a:buClr>
              <a:buFont typeface="Wingdings" panose="05000000000000000000" pitchFamily="2" charset="2"/>
              <a:buChar char="Ø"/>
            </a:pPr>
            <a:r>
              <a:rPr lang="el-GR" sz="2400" b="1" u="sng" dirty="0"/>
              <a:t>Στο κεφάλαιο 7</a:t>
            </a:r>
            <a:r>
              <a:rPr lang="el-GR" sz="2400" dirty="0"/>
              <a:t> «Επικοινωνία και προβολή» του εγκεκριμένου Προγράμματος «Ανατολική Μακεδονία, Θράκη» για την Προγραμματική Περίοδο 2021 – 2027, στο οποίο περιγράφονται οι επικοινωνιακοί στόχοι του Προγράμματος, τα κοινά στόχοι, τα μέσα επικοινωνίας κλπ.</a:t>
            </a:r>
          </a:p>
          <a:p>
            <a:pPr marL="0" indent="0" algn="l">
              <a:lnSpc>
                <a:spcPct val="120000"/>
              </a:lnSpc>
              <a:buNone/>
            </a:pPr>
            <a:endParaRPr lang="el-GR" sz="2400" dirty="0"/>
          </a:p>
        </p:txBody>
      </p:sp>
    </p:spTree>
    <p:extLst>
      <p:ext uri="{BB962C8B-B14F-4D97-AF65-F5344CB8AC3E}">
        <p14:creationId xmlns:p14="http://schemas.microsoft.com/office/powerpoint/2010/main" val="265550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17B07-391C-3707-6D99-5A1872ADF44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27EBCA3-C89D-C182-5EF9-46DA9A31F66C}"/>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1B76B966-AF77-5F9D-5346-290251C68408}"/>
              </a:ext>
            </a:extLst>
          </p:cNvPr>
          <p:cNvSpPr>
            <a:spLocks noGrp="1"/>
          </p:cNvSpPr>
          <p:nvPr>
            <p:ph idx="1"/>
          </p:nvPr>
        </p:nvSpPr>
        <p:spPr>
          <a:xfrm>
            <a:off x="838200" y="1690690"/>
            <a:ext cx="10515599" cy="565950"/>
          </a:xfrm>
        </p:spPr>
        <p:txBody>
          <a:bodyPr>
            <a:noAutofit/>
          </a:bodyPr>
          <a:lstStyle/>
          <a:p>
            <a:pPr marL="0" indent="0" algn="just">
              <a:lnSpc>
                <a:spcPct val="150000"/>
              </a:lnSpc>
              <a:spcBef>
                <a:spcPts val="0"/>
              </a:spcBef>
              <a:buNone/>
            </a:pPr>
            <a:r>
              <a:rPr lang="el-GR" sz="1400" dirty="0"/>
              <a:t>Παράλληλα, τα μέλη της Επιτροπής Παρακολούθησης, επισκέφθηκαν έργα και επιχειρήσεις που χρηματοδοτούνται από το ΕΣΠΑ</a:t>
            </a:r>
          </a:p>
        </p:txBody>
      </p:sp>
      <p:pic>
        <p:nvPicPr>
          <p:cNvPr id="5" name="Εικόνα 4">
            <a:extLst>
              <a:ext uri="{FF2B5EF4-FFF2-40B4-BE49-F238E27FC236}">
                <a16:creationId xmlns:a16="http://schemas.microsoft.com/office/drawing/2014/main" id="{2AB6ED4E-F1DC-003F-FA5B-8C9F8C671A60}"/>
              </a:ext>
            </a:extLst>
          </p:cNvPr>
          <p:cNvPicPr>
            <a:picLocks noChangeAspect="1"/>
          </p:cNvPicPr>
          <p:nvPr/>
        </p:nvPicPr>
        <p:blipFill rotWithShape="1">
          <a:blip r:embed="rId2"/>
          <a:srcRect l="15737" t="13683" r="29452" b="17691"/>
          <a:stretch/>
        </p:blipFill>
        <p:spPr bwMode="auto">
          <a:xfrm>
            <a:off x="459678" y="2371993"/>
            <a:ext cx="4572826" cy="3220209"/>
          </a:xfrm>
          <a:prstGeom prst="rect">
            <a:avLst/>
          </a:prstGeom>
          <a:ln>
            <a:noFill/>
          </a:ln>
          <a:extLst>
            <a:ext uri="{53640926-AAD7-44D8-BBD7-CCE9431645EC}">
              <a14:shadowObscured xmlns:a14="http://schemas.microsoft.com/office/drawing/2010/main"/>
            </a:ext>
          </a:extLst>
        </p:spPr>
      </p:pic>
      <p:pic>
        <p:nvPicPr>
          <p:cNvPr id="8" name="Εικόνα 7">
            <a:extLst>
              <a:ext uri="{FF2B5EF4-FFF2-40B4-BE49-F238E27FC236}">
                <a16:creationId xmlns:a16="http://schemas.microsoft.com/office/drawing/2014/main" id="{467F6716-1526-5FD4-850C-81FEE65511CE}"/>
              </a:ext>
            </a:extLst>
          </p:cNvPr>
          <p:cNvPicPr>
            <a:picLocks noChangeAspect="1"/>
          </p:cNvPicPr>
          <p:nvPr/>
        </p:nvPicPr>
        <p:blipFill rotWithShape="1">
          <a:blip r:embed="rId3"/>
          <a:srcRect l="13035" t="13936" r="31146" b="15342"/>
          <a:stretch/>
        </p:blipFill>
        <p:spPr bwMode="auto">
          <a:xfrm>
            <a:off x="5411764" y="2371993"/>
            <a:ext cx="5579745" cy="3976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514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4DBE-6643-05E5-0855-E10B1753686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EB7401C-0978-0B71-6307-D65A5842714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DAD15496-B0FC-62EF-CC40-605A842ECC6E}"/>
              </a:ext>
            </a:extLst>
          </p:cNvPr>
          <p:cNvSpPr>
            <a:spLocks noGrp="1"/>
          </p:cNvSpPr>
          <p:nvPr>
            <p:ph idx="1"/>
          </p:nvPr>
        </p:nvSpPr>
        <p:spPr>
          <a:xfrm>
            <a:off x="838200" y="1690690"/>
            <a:ext cx="10515599" cy="712124"/>
          </a:xfrm>
        </p:spPr>
        <p:txBody>
          <a:bodyPr>
            <a:noAutofit/>
          </a:bodyPr>
          <a:lstStyle/>
          <a:p>
            <a:pPr marL="0" indent="0" algn="just">
              <a:lnSpc>
                <a:spcPct val="150000"/>
              </a:lnSpc>
              <a:spcBef>
                <a:spcPts val="0"/>
              </a:spcBef>
              <a:buNone/>
            </a:pPr>
            <a:r>
              <a:rPr lang="el-GR" sz="1400" dirty="0"/>
              <a:t>Εργασίες 3ης Συνεδρίασης της Επιτροπής Παρακολούθησης του Περιφερειακού Προγράμματος «Ανατολική Μακεδονία, Θράκη» 2021 – 2027 στο κτίριο της Μεγάλης Λέσχης στην Καβάλα</a:t>
            </a:r>
          </a:p>
        </p:txBody>
      </p:sp>
      <p:pic>
        <p:nvPicPr>
          <p:cNvPr id="7" name="Εικόνα 6">
            <a:extLst>
              <a:ext uri="{FF2B5EF4-FFF2-40B4-BE49-F238E27FC236}">
                <a16:creationId xmlns:a16="http://schemas.microsoft.com/office/drawing/2014/main" id="{60AA2B19-8337-4F32-8169-2AD22589BBA7}"/>
              </a:ext>
            </a:extLst>
          </p:cNvPr>
          <p:cNvPicPr>
            <a:picLocks noChangeAspect="1"/>
          </p:cNvPicPr>
          <p:nvPr/>
        </p:nvPicPr>
        <p:blipFill rotWithShape="1">
          <a:blip r:embed="rId2"/>
          <a:srcRect l="5055" t="15522" r="18785" b="7661"/>
          <a:stretch/>
        </p:blipFill>
        <p:spPr bwMode="auto">
          <a:xfrm>
            <a:off x="214933" y="2545427"/>
            <a:ext cx="5139334" cy="2915806"/>
          </a:xfrm>
          <a:prstGeom prst="rect">
            <a:avLst/>
          </a:prstGeom>
          <a:ln>
            <a:noFill/>
          </a:ln>
          <a:extLst>
            <a:ext uri="{53640926-AAD7-44D8-BBD7-CCE9431645EC}">
              <a14:shadowObscured xmlns:a14="http://schemas.microsoft.com/office/drawing/2010/main"/>
            </a:ext>
          </a:extLst>
        </p:spPr>
      </p:pic>
      <p:pic>
        <p:nvPicPr>
          <p:cNvPr id="8" name="Εικόνα 7">
            <a:extLst>
              <a:ext uri="{FF2B5EF4-FFF2-40B4-BE49-F238E27FC236}">
                <a16:creationId xmlns:a16="http://schemas.microsoft.com/office/drawing/2014/main" id="{50B13EAA-9F08-9265-458C-A105D175057E}"/>
              </a:ext>
            </a:extLst>
          </p:cNvPr>
          <p:cNvPicPr>
            <a:picLocks noChangeAspect="1"/>
          </p:cNvPicPr>
          <p:nvPr/>
        </p:nvPicPr>
        <p:blipFill rotWithShape="1">
          <a:blip r:embed="rId3"/>
          <a:srcRect l="3447" t="14908" r="17267" b="6656"/>
          <a:stretch/>
        </p:blipFill>
        <p:spPr bwMode="auto">
          <a:xfrm>
            <a:off x="5693136" y="2917105"/>
            <a:ext cx="5808170" cy="32319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527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F8EA-4272-1C02-9483-C2D360B134C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85F577E-F244-8E3B-73BE-86751E1761A2}"/>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12E9EF7E-D28D-7DB0-F174-7DF55D00A0D4}"/>
              </a:ext>
            </a:extLst>
          </p:cNvPr>
          <p:cNvSpPr>
            <a:spLocks noGrp="1"/>
          </p:cNvSpPr>
          <p:nvPr>
            <p:ph idx="1"/>
          </p:nvPr>
        </p:nvSpPr>
        <p:spPr>
          <a:xfrm>
            <a:off x="838201" y="1690689"/>
            <a:ext cx="10685106" cy="1325563"/>
          </a:xfrm>
        </p:spPr>
        <p:txBody>
          <a:bodyPr>
            <a:noAutofit/>
          </a:bodyPr>
          <a:lstStyle/>
          <a:p>
            <a:pPr marL="0" indent="0" algn="just">
              <a:lnSpc>
                <a:spcPct val="150000"/>
              </a:lnSpc>
              <a:spcBef>
                <a:spcPts val="0"/>
              </a:spcBef>
              <a:buNone/>
            </a:pPr>
            <a:r>
              <a:rPr lang="el-GR" sz="1400" dirty="0"/>
              <a:t>Αναλυτικότερα, μετά τη </a:t>
            </a:r>
            <a:r>
              <a:rPr lang="en-US" sz="1400" dirty="0"/>
              <a:t>3</a:t>
            </a:r>
            <a:r>
              <a:rPr lang="el-GR" sz="1400" dirty="0"/>
              <a:t>η Συνεδρίαση της Επιτροπής Παρακολούθησης που έγινε στη Καβάλα στις 30/05/2024, έλαβαν χώρα οι κάτωθι ενημερωτικές / τεχνικές συναντήσεις οι οποίες είχαν διπλό στόχο, αφενός την ενημέρωση και την εξειδίκευση του </a:t>
            </a:r>
            <a:r>
              <a:rPr lang="el-GR" sz="1400" dirty="0" err="1"/>
              <a:t>ΠεΠ</a:t>
            </a:r>
            <a:r>
              <a:rPr lang="el-GR" sz="1400" dirty="0"/>
              <a:t> ΑΜΘ 2021-2027 και αφετέρου την επιτάχυνση της υλοποίησης για την ασφαλή ολοκλήρωση του ΕΠ ΑΜΘ 2014-2020:</a:t>
            </a:r>
          </a:p>
          <a:p>
            <a:pPr marL="0" indent="0" algn="just">
              <a:lnSpc>
                <a:spcPct val="150000"/>
              </a:lnSpc>
              <a:spcBef>
                <a:spcPts val="0"/>
              </a:spcBef>
              <a:buNone/>
            </a:pPr>
            <a:endParaRPr lang="el-GR" sz="1400" dirty="0"/>
          </a:p>
        </p:txBody>
      </p:sp>
      <p:sp>
        <p:nvSpPr>
          <p:cNvPr id="6" name="Θέση περιεχομένου 2">
            <a:extLst>
              <a:ext uri="{FF2B5EF4-FFF2-40B4-BE49-F238E27FC236}">
                <a16:creationId xmlns:a16="http://schemas.microsoft.com/office/drawing/2014/main" id="{DB353649-9025-052F-1B5D-BB749FF1EFDE}"/>
              </a:ext>
            </a:extLst>
          </p:cNvPr>
          <p:cNvSpPr txBox="1">
            <a:spLocks/>
          </p:cNvSpPr>
          <p:nvPr/>
        </p:nvSpPr>
        <p:spPr>
          <a:xfrm>
            <a:off x="770225" y="2975341"/>
            <a:ext cx="5966135" cy="1732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F8C"/>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F8C"/>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F8C"/>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Font typeface="Wingdings" panose="05000000000000000000" pitchFamily="2" charset="2"/>
              <a:buChar char="ü"/>
            </a:pPr>
            <a:r>
              <a:rPr lang="el-GR" sz="1400" dirty="0"/>
              <a:t>Αλεξανδρούπολη, 3.7.2024 – Κομοτηνή 4.7.2024 Τεχνικές Συναντήσεις Εργασίας με τον Οργανισμό Οικονομικής Συνεργασίας και Ανάπτυξης (ΟΟΣΑ)</a:t>
            </a:r>
          </a:p>
        </p:txBody>
      </p:sp>
      <p:pic>
        <p:nvPicPr>
          <p:cNvPr id="10" name="Εικόνα 9" descr="Εικόνα που περιέχει εσωτερικός χώρος, έπιπλα, καρέκλα, δάπεδο&#10;&#10;Περιγραφή που δημιουργήθηκε αυτόματα">
            <a:extLst>
              <a:ext uri="{FF2B5EF4-FFF2-40B4-BE49-F238E27FC236}">
                <a16:creationId xmlns:a16="http://schemas.microsoft.com/office/drawing/2014/main" id="{54D0D7A5-96F6-FCCD-DD2B-B8C3380583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957"/>
          <a:stretch/>
        </p:blipFill>
        <p:spPr bwMode="auto">
          <a:xfrm>
            <a:off x="838200" y="4547620"/>
            <a:ext cx="2676787" cy="1705247"/>
          </a:xfrm>
          <a:prstGeom prst="rect">
            <a:avLst/>
          </a:prstGeom>
          <a:noFill/>
          <a:ln>
            <a:noFill/>
          </a:ln>
          <a:extLst>
            <a:ext uri="{53640926-AAD7-44D8-BBD7-CCE9431645EC}">
              <a14:shadowObscured xmlns:a14="http://schemas.microsoft.com/office/drawing/2010/main"/>
            </a:ext>
          </a:extLst>
        </p:spPr>
      </p:pic>
      <p:pic>
        <p:nvPicPr>
          <p:cNvPr id="11" name="Εικόνα 10" descr="Εικόνα που περιέχει εσωτερικός χώρος, κείμενο, άτομο, άνδρας&#10;&#10;Περιγραφή που δημιουργήθηκε αυτόματα">
            <a:extLst>
              <a:ext uri="{FF2B5EF4-FFF2-40B4-BE49-F238E27FC236}">
                <a16:creationId xmlns:a16="http://schemas.microsoft.com/office/drawing/2014/main" id="{832D8CF9-E90D-BEFD-4DCA-A11BA77950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10"/>
          <a:stretch/>
        </p:blipFill>
        <p:spPr bwMode="auto">
          <a:xfrm>
            <a:off x="3594554" y="4547620"/>
            <a:ext cx="4523569" cy="1659494"/>
          </a:xfrm>
          <a:prstGeom prst="rect">
            <a:avLst/>
          </a:prstGeom>
          <a:noFill/>
          <a:ln>
            <a:noFill/>
          </a:ln>
          <a:extLst>
            <a:ext uri="{53640926-AAD7-44D8-BBD7-CCE9431645EC}">
              <a14:shadowObscured xmlns:a14="http://schemas.microsoft.com/office/drawing/2010/main"/>
            </a:ext>
          </a:extLst>
        </p:spPr>
      </p:pic>
      <p:pic>
        <p:nvPicPr>
          <p:cNvPr id="12" name="Εικόνα 11" descr="Μπορεί να είναι εικόνα 8 άτομα, άτομα που μελετούν, τηλεόραση, πίνακας και κείμενο">
            <a:extLst>
              <a:ext uri="{FF2B5EF4-FFF2-40B4-BE49-F238E27FC236}">
                <a16:creationId xmlns:a16="http://schemas.microsoft.com/office/drawing/2014/main" id="{FA2D249D-FE5A-64B9-A94F-7E5DE08288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9597" y="2886972"/>
            <a:ext cx="2942590" cy="1407755"/>
          </a:xfrm>
          <a:prstGeom prst="rect">
            <a:avLst/>
          </a:prstGeom>
          <a:noFill/>
          <a:ln>
            <a:noFill/>
          </a:ln>
        </p:spPr>
      </p:pic>
      <p:pic>
        <p:nvPicPr>
          <p:cNvPr id="13" name="Εικόνα 12" descr="Μπορεί να είναι εικόνα 9 άτομα, άτομα που μελετούν, πίνακας και κείμενο">
            <a:extLst>
              <a:ext uri="{FF2B5EF4-FFF2-40B4-BE49-F238E27FC236}">
                <a16:creationId xmlns:a16="http://schemas.microsoft.com/office/drawing/2014/main" id="{159086C4-E2DC-6509-360F-DC1621235F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037" b="11916"/>
          <a:stretch/>
        </p:blipFill>
        <p:spPr bwMode="auto">
          <a:xfrm>
            <a:off x="8299597" y="4445187"/>
            <a:ext cx="2942590" cy="1864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484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pic>
        <p:nvPicPr>
          <p:cNvPr id="10" name="Εικόνα 9">
            <a:extLst>
              <a:ext uri="{FF2B5EF4-FFF2-40B4-BE49-F238E27FC236}">
                <a16:creationId xmlns:a16="http://schemas.microsoft.com/office/drawing/2014/main" id="{ECE62574-62A0-3B70-B047-589C7FB695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658" y="1652411"/>
            <a:ext cx="4224012" cy="2147802"/>
          </a:xfrm>
          <a:prstGeom prst="rect">
            <a:avLst/>
          </a:prstGeom>
        </p:spPr>
      </p:pic>
      <p:pic>
        <p:nvPicPr>
          <p:cNvPr id="12" name="Εικόνα 11">
            <a:extLst>
              <a:ext uri="{FF2B5EF4-FFF2-40B4-BE49-F238E27FC236}">
                <a16:creationId xmlns:a16="http://schemas.microsoft.com/office/drawing/2014/main" id="{12C720AF-7F83-7CA0-DCF9-26404A184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2101" y="1651199"/>
            <a:ext cx="4514079" cy="2116771"/>
          </a:xfrm>
          <a:prstGeom prst="rect">
            <a:avLst/>
          </a:prstGeom>
        </p:spPr>
      </p:pic>
      <p:pic>
        <p:nvPicPr>
          <p:cNvPr id="14" name="Εικόνα 13">
            <a:extLst>
              <a:ext uri="{FF2B5EF4-FFF2-40B4-BE49-F238E27FC236}">
                <a16:creationId xmlns:a16="http://schemas.microsoft.com/office/drawing/2014/main" id="{73BA1C02-E0C2-23AC-0CEB-843186D02D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59569" y="3935590"/>
            <a:ext cx="4623411" cy="2066524"/>
          </a:xfrm>
          <a:prstGeom prst="rect">
            <a:avLst/>
          </a:prstGeom>
        </p:spPr>
      </p:pic>
    </p:spTree>
    <p:extLst>
      <p:ext uri="{BB962C8B-B14F-4D97-AF65-F5344CB8AC3E}">
        <p14:creationId xmlns:p14="http://schemas.microsoft.com/office/powerpoint/2010/main" val="772848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pic>
        <p:nvPicPr>
          <p:cNvPr id="10" name="Εικόνα 9">
            <a:extLst>
              <a:ext uri="{FF2B5EF4-FFF2-40B4-BE49-F238E27FC236}">
                <a16:creationId xmlns:a16="http://schemas.microsoft.com/office/drawing/2014/main" id="{ECE62574-62A0-3B70-B047-589C7FB695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8132" y="1616122"/>
            <a:ext cx="3198546" cy="4465896"/>
          </a:xfrm>
          <a:prstGeom prst="rect">
            <a:avLst/>
          </a:prstGeom>
        </p:spPr>
      </p:pic>
      <p:pic>
        <p:nvPicPr>
          <p:cNvPr id="12" name="Εικόνα 11">
            <a:extLst>
              <a:ext uri="{FF2B5EF4-FFF2-40B4-BE49-F238E27FC236}">
                <a16:creationId xmlns:a16="http://schemas.microsoft.com/office/drawing/2014/main" id="{12C720AF-7F83-7CA0-DCF9-26404A184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9025" y="1772483"/>
            <a:ext cx="2825310" cy="4856002"/>
          </a:xfrm>
          <a:prstGeom prst="rect">
            <a:avLst/>
          </a:prstGeom>
        </p:spPr>
      </p:pic>
    </p:spTree>
    <p:extLst>
      <p:ext uri="{BB962C8B-B14F-4D97-AF65-F5344CB8AC3E}">
        <p14:creationId xmlns:p14="http://schemas.microsoft.com/office/powerpoint/2010/main" val="43973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pic>
        <p:nvPicPr>
          <p:cNvPr id="10" name="Εικόνα 9">
            <a:extLst>
              <a:ext uri="{FF2B5EF4-FFF2-40B4-BE49-F238E27FC236}">
                <a16:creationId xmlns:a16="http://schemas.microsoft.com/office/drawing/2014/main" id="{ECE62574-62A0-3B70-B047-589C7FB695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9685" y="1381166"/>
            <a:ext cx="2776756" cy="4567610"/>
          </a:xfrm>
          <a:prstGeom prst="rect">
            <a:avLst/>
          </a:prstGeom>
        </p:spPr>
      </p:pic>
      <p:pic>
        <p:nvPicPr>
          <p:cNvPr id="12" name="Εικόνα 11">
            <a:extLst>
              <a:ext uri="{FF2B5EF4-FFF2-40B4-BE49-F238E27FC236}">
                <a16:creationId xmlns:a16="http://schemas.microsoft.com/office/drawing/2014/main" id="{12C720AF-7F83-7CA0-DCF9-26404A184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8851" y="2139192"/>
            <a:ext cx="4267096" cy="2516698"/>
          </a:xfrm>
          <a:prstGeom prst="rect">
            <a:avLst/>
          </a:prstGeom>
        </p:spPr>
      </p:pic>
      <p:pic>
        <p:nvPicPr>
          <p:cNvPr id="4" name="Εικόνα 3">
            <a:extLst>
              <a:ext uri="{FF2B5EF4-FFF2-40B4-BE49-F238E27FC236}">
                <a16:creationId xmlns:a16="http://schemas.microsoft.com/office/drawing/2014/main" id="{88636F83-03F8-2721-E1E5-5559E7528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880" y="2764688"/>
            <a:ext cx="2684477" cy="3184088"/>
          </a:xfrm>
          <a:prstGeom prst="rect">
            <a:avLst/>
          </a:prstGeom>
        </p:spPr>
      </p:pic>
    </p:spTree>
    <p:extLst>
      <p:ext uri="{BB962C8B-B14F-4D97-AF65-F5344CB8AC3E}">
        <p14:creationId xmlns:p14="http://schemas.microsoft.com/office/powerpoint/2010/main" val="399232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AD2A1-4AF7-A881-B6FB-D76B4C19013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266559D-D983-E581-1260-694D4798F577}"/>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pic>
        <p:nvPicPr>
          <p:cNvPr id="10" name="Εικόνα 9">
            <a:extLst>
              <a:ext uri="{FF2B5EF4-FFF2-40B4-BE49-F238E27FC236}">
                <a16:creationId xmlns:a16="http://schemas.microsoft.com/office/drawing/2014/main" id="{3E3B51A2-AB82-B5B7-139F-D81946B470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2925" y="1690688"/>
            <a:ext cx="3629622" cy="4089327"/>
          </a:xfrm>
          <a:prstGeom prst="rect">
            <a:avLst/>
          </a:prstGeom>
        </p:spPr>
      </p:pic>
      <p:pic>
        <p:nvPicPr>
          <p:cNvPr id="14" name="Εικόνα 13">
            <a:extLst>
              <a:ext uri="{FF2B5EF4-FFF2-40B4-BE49-F238E27FC236}">
                <a16:creationId xmlns:a16="http://schemas.microsoft.com/office/drawing/2014/main" id="{7E6A890B-A1AE-D9C2-591D-0D76DAB67C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0166" y="1598125"/>
            <a:ext cx="3733330" cy="4996486"/>
          </a:xfrm>
          <a:prstGeom prst="rect">
            <a:avLst/>
          </a:prstGeom>
        </p:spPr>
      </p:pic>
    </p:spTree>
    <p:extLst>
      <p:ext uri="{BB962C8B-B14F-4D97-AF65-F5344CB8AC3E}">
        <p14:creationId xmlns:p14="http://schemas.microsoft.com/office/powerpoint/2010/main" val="156614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pic>
        <p:nvPicPr>
          <p:cNvPr id="12" name="Εικόνα 11">
            <a:extLst>
              <a:ext uri="{FF2B5EF4-FFF2-40B4-BE49-F238E27FC236}">
                <a16:creationId xmlns:a16="http://schemas.microsoft.com/office/drawing/2014/main" id="{12C720AF-7F83-7CA0-DCF9-26404A1844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78213" y="1556053"/>
            <a:ext cx="3648079" cy="5130759"/>
          </a:xfrm>
          <a:prstGeom prst="rect">
            <a:avLst/>
          </a:prstGeom>
        </p:spPr>
      </p:pic>
      <p:pic>
        <p:nvPicPr>
          <p:cNvPr id="14" name="Εικόνα 13">
            <a:extLst>
              <a:ext uri="{FF2B5EF4-FFF2-40B4-BE49-F238E27FC236}">
                <a16:creationId xmlns:a16="http://schemas.microsoft.com/office/drawing/2014/main" id="{73BA1C02-E0C2-23AC-0CEB-843186D02D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515" y="1783007"/>
            <a:ext cx="4037459" cy="3001432"/>
          </a:xfrm>
          <a:prstGeom prst="rect">
            <a:avLst/>
          </a:prstGeom>
        </p:spPr>
      </p:pic>
      <p:pic>
        <p:nvPicPr>
          <p:cNvPr id="4" name="Εικόνα 3">
            <a:extLst>
              <a:ext uri="{FF2B5EF4-FFF2-40B4-BE49-F238E27FC236}">
                <a16:creationId xmlns:a16="http://schemas.microsoft.com/office/drawing/2014/main" id="{BD29FF3A-BC4F-B3A1-0CF4-503B2DBCE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567" y="4103497"/>
            <a:ext cx="3764866" cy="2389378"/>
          </a:xfrm>
          <a:prstGeom prst="rect">
            <a:avLst/>
          </a:prstGeom>
        </p:spPr>
      </p:pic>
    </p:spTree>
    <p:extLst>
      <p:ext uri="{BB962C8B-B14F-4D97-AF65-F5344CB8AC3E}">
        <p14:creationId xmlns:p14="http://schemas.microsoft.com/office/powerpoint/2010/main" val="296044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9"/>
            <a:ext cx="10705051" cy="1153590"/>
          </a:xfrm>
        </p:spPr>
        <p:txBody>
          <a:bodyPr>
            <a:noAutofit/>
          </a:bodyPr>
          <a:lstStyle/>
          <a:p>
            <a:pPr marL="0" indent="0" algn="just">
              <a:lnSpc>
                <a:spcPct val="150000"/>
              </a:lnSpc>
              <a:spcBef>
                <a:spcPts val="0"/>
              </a:spcBef>
              <a:buNone/>
            </a:pPr>
            <a:r>
              <a:rPr lang="el-GR" sz="1400" dirty="0"/>
              <a:t>Η Ειδική Υπηρεσία Διαχείρισης Προγράμματος «Ανατολική Μακεδονία, Θράκη» έλαβε μέρος στην </a:t>
            </a:r>
            <a:r>
              <a:rPr lang="en-US" sz="1400" dirty="0">
                <a:solidFill>
                  <a:srgbClr val="19BEDE"/>
                </a:solidFill>
                <a:ea typeface="+mj-ea"/>
                <a:cs typeface="+mj-cs"/>
              </a:rPr>
              <a:t>30</a:t>
            </a:r>
            <a:r>
              <a:rPr lang="el-GR" sz="1400" dirty="0">
                <a:solidFill>
                  <a:srgbClr val="19BEDE"/>
                </a:solidFill>
                <a:ea typeface="+mj-ea"/>
                <a:cs typeface="+mj-cs"/>
              </a:rPr>
              <a:t>η Διεθνή Έκθεση KAVALAEXPO 202</a:t>
            </a:r>
            <a:r>
              <a:rPr lang="en-US" sz="1400" dirty="0">
                <a:solidFill>
                  <a:srgbClr val="19BEDE"/>
                </a:solidFill>
                <a:ea typeface="+mj-ea"/>
                <a:cs typeface="+mj-cs"/>
              </a:rPr>
              <a:t>4</a:t>
            </a:r>
            <a:r>
              <a:rPr lang="el-GR" sz="1400" dirty="0"/>
              <a:t>, η οποία διοργανώθηκε από το Επιμελητήριο Καβάλας από </a:t>
            </a:r>
            <a:r>
              <a:rPr lang="en-US" sz="1400" dirty="0"/>
              <a:t>04 </a:t>
            </a:r>
            <a:r>
              <a:rPr lang="el-GR" sz="1400" dirty="0"/>
              <a:t>έως 0</a:t>
            </a:r>
            <a:r>
              <a:rPr lang="en-US" sz="1400" dirty="0"/>
              <a:t>7</a:t>
            </a:r>
            <a:r>
              <a:rPr lang="el-GR" sz="1400" dirty="0"/>
              <a:t> Οκτωβρίου 202</a:t>
            </a:r>
            <a:r>
              <a:rPr lang="en-US" sz="1400" dirty="0"/>
              <a:t>4</a:t>
            </a:r>
            <a:r>
              <a:rPr lang="el-GR" sz="1400" dirty="0"/>
              <a:t>, στο Εκθεσιακό Κέντρο «Απόστολος </a:t>
            </a:r>
            <a:r>
              <a:rPr lang="el-GR" sz="1400" dirty="0" err="1"/>
              <a:t>Μαρδύρης</a:t>
            </a:r>
            <a:r>
              <a:rPr lang="el-GR" sz="1400" dirty="0"/>
              <a:t>» στη Νέα </a:t>
            </a:r>
            <a:r>
              <a:rPr lang="el-GR" sz="1400" dirty="0" err="1"/>
              <a:t>Καρβάλη</a:t>
            </a:r>
            <a:r>
              <a:rPr lang="el-GR" sz="1400" dirty="0"/>
              <a:t> Καβάλας:</a:t>
            </a:r>
          </a:p>
        </p:txBody>
      </p:sp>
      <p:pic>
        <p:nvPicPr>
          <p:cNvPr id="9" name="Εικόνα 8">
            <a:extLst>
              <a:ext uri="{FF2B5EF4-FFF2-40B4-BE49-F238E27FC236}">
                <a16:creationId xmlns:a16="http://schemas.microsoft.com/office/drawing/2014/main" id="{D5D69D95-6748-DC16-627D-FE5ED91483FA}"/>
              </a:ext>
            </a:extLst>
          </p:cNvPr>
          <p:cNvPicPr>
            <a:picLocks noChangeAspect="1"/>
          </p:cNvPicPr>
          <p:nvPr/>
        </p:nvPicPr>
        <p:blipFill>
          <a:blip r:embed="rId2">
            <a:extLst>
              <a:ext uri="{28A0092B-C50C-407E-A947-70E740481C1C}">
                <a14:useLocalDpi xmlns:a14="http://schemas.microsoft.com/office/drawing/2010/main" val="0"/>
              </a:ext>
            </a:extLst>
          </a:blip>
          <a:srcRect t="3224" b="3224"/>
          <a:stretch/>
        </p:blipFill>
        <p:spPr bwMode="auto">
          <a:xfrm>
            <a:off x="6447786" y="2618708"/>
            <a:ext cx="4575347" cy="3446539"/>
          </a:xfrm>
          <a:prstGeom prst="rect">
            <a:avLst/>
          </a:prstGeom>
          <a:ln>
            <a:noFill/>
          </a:ln>
          <a:extLst>
            <a:ext uri="{53640926-AAD7-44D8-BBD7-CCE9431645EC}">
              <a14:shadowObscured xmlns:a14="http://schemas.microsoft.com/office/drawing/2010/main"/>
            </a:ext>
          </a:extLst>
        </p:spPr>
      </p:pic>
      <p:pic>
        <p:nvPicPr>
          <p:cNvPr id="11" name="Εικόνα 10">
            <a:extLst>
              <a:ext uri="{FF2B5EF4-FFF2-40B4-BE49-F238E27FC236}">
                <a16:creationId xmlns:a16="http://schemas.microsoft.com/office/drawing/2014/main" id="{7C68B7E1-73BC-3733-66F1-1C3D6FF0D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268" y="3355597"/>
            <a:ext cx="5083437" cy="2290194"/>
          </a:xfrm>
          <a:prstGeom prst="rect">
            <a:avLst/>
          </a:prstGeom>
        </p:spPr>
      </p:pic>
    </p:spTree>
    <p:extLst>
      <p:ext uri="{BB962C8B-B14F-4D97-AF65-F5344CB8AC3E}">
        <p14:creationId xmlns:p14="http://schemas.microsoft.com/office/powerpoint/2010/main" val="422357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B5899-CC63-B891-767B-DD0BE980274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03169CC-27EC-C0D7-0E06-FD56922EB303}"/>
              </a:ext>
            </a:extLst>
          </p:cNvPr>
          <p:cNvSpPr>
            <a:spLocks noGrp="1"/>
          </p:cNvSpPr>
          <p:nvPr>
            <p:ph type="title"/>
          </p:nvPr>
        </p:nvSpPr>
        <p:spPr/>
        <p:txBody>
          <a:bodyPr>
            <a:normAutofit/>
          </a:bodyPr>
          <a:lstStyle/>
          <a:p>
            <a:pPr algn="ctr"/>
            <a:r>
              <a:rPr lang="el-GR" sz="3200" dirty="0"/>
              <a:t>Ενέργειες Επικοινωνίας και Πληροφόρησης </a:t>
            </a:r>
            <a:br>
              <a:rPr lang="el-GR" sz="3200" dirty="0"/>
            </a:br>
            <a:r>
              <a:rPr lang="el-GR" sz="3200" dirty="0"/>
              <a:t>που έχουν αναληφθεί</a:t>
            </a:r>
          </a:p>
        </p:txBody>
      </p:sp>
      <p:sp>
        <p:nvSpPr>
          <p:cNvPr id="3" name="Θέση περιεχομένου 2">
            <a:extLst>
              <a:ext uri="{FF2B5EF4-FFF2-40B4-BE49-F238E27FC236}">
                <a16:creationId xmlns:a16="http://schemas.microsoft.com/office/drawing/2014/main" id="{6F78F25D-476E-2AC5-C9D9-013DC51A1494}"/>
              </a:ext>
            </a:extLst>
          </p:cNvPr>
          <p:cNvSpPr>
            <a:spLocks noGrp="1"/>
          </p:cNvSpPr>
          <p:nvPr>
            <p:ph idx="1"/>
          </p:nvPr>
        </p:nvSpPr>
        <p:spPr>
          <a:xfrm>
            <a:off x="838200" y="1690689"/>
            <a:ext cx="10705051" cy="2084358"/>
          </a:xfrm>
        </p:spPr>
        <p:txBody>
          <a:bodyPr>
            <a:noAutofit/>
          </a:bodyPr>
          <a:lstStyle/>
          <a:p>
            <a:pPr marL="0" indent="0" algn="just">
              <a:lnSpc>
                <a:spcPct val="150000"/>
              </a:lnSpc>
              <a:spcBef>
                <a:spcPts val="0"/>
              </a:spcBef>
              <a:buNone/>
            </a:pPr>
            <a:r>
              <a:rPr lang="el-GR" sz="1400" dirty="0"/>
              <a:t>Έχει αποσταλεί στις αρχές Φεβρουαρίου έγγραφο της Υπηρεσίας προς όλους τους δικαιούχους του Προγράμματος ώστε:</a:t>
            </a:r>
          </a:p>
          <a:p>
            <a:pPr marL="0" indent="0" algn="just">
              <a:lnSpc>
                <a:spcPct val="150000"/>
              </a:lnSpc>
              <a:spcBef>
                <a:spcPts val="0"/>
              </a:spcBef>
              <a:buNone/>
            </a:pPr>
            <a:r>
              <a:rPr lang="el-GR" sz="1400" dirty="0"/>
              <a:t>Α) Να ορίσουν τον υπεύθυνο επικοινωνίας του κάθε δικαιούχου</a:t>
            </a:r>
          </a:p>
          <a:p>
            <a:pPr marL="0" indent="0" algn="just">
              <a:lnSpc>
                <a:spcPct val="150000"/>
              </a:lnSpc>
              <a:spcBef>
                <a:spcPts val="0"/>
              </a:spcBef>
              <a:buNone/>
            </a:pPr>
            <a:r>
              <a:rPr lang="el-GR" sz="1400" dirty="0"/>
              <a:t>Β) Να απαντήσουν σε ένα ερωτηματολόγιο σχετικά με την κάλυψη των Υποχρεώσεων </a:t>
            </a:r>
            <a:r>
              <a:rPr lang="el-GR" sz="1400" dirty="0" err="1"/>
              <a:t>Δημοσιοτήτας</a:t>
            </a:r>
            <a:r>
              <a:rPr lang="el-GR" sz="1400" dirty="0"/>
              <a:t>  που απορρέουν από τον κανονισμό.</a:t>
            </a:r>
          </a:p>
        </p:txBody>
      </p:sp>
      <p:pic>
        <p:nvPicPr>
          <p:cNvPr id="9" name="Εικόνα 8">
            <a:extLst>
              <a:ext uri="{FF2B5EF4-FFF2-40B4-BE49-F238E27FC236}">
                <a16:creationId xmlns:a16="http://schemas.microsoft.com/office/drawing/2014/main" id="{3D9ECC82-0C33-AEC7-CB0C-BE4D3E0934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1116" y="3679783"/>
            <a:ext cx="1686142" cy="2395057"/>
          </a:xfrm>
          <a:prstGeom prst="rect">
            <a:avLst/>
          </a:prstGeom>
        </p:spPr>
      </p:pic>
      <p:pic>
        <p:nvPicPr>
          <p:cNvPr id="11" name="Εικόνα 10">
            <a:extLst>
              <a:ext uri="{FF2B5EF4-FFF2-40B4-BE49-F238E27FC236}">
                <a16:creationId xmlns:a16="http://schemas.microsoft.com/office/drawing/2014/main" id="{51FD0319-6A9B-1AFE-A952-014C122095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6695" y="3287804"/>
            <a:ext cx="4274190" cy="3346016"/>
          </a:xfrm>
          <a:prstGeom prst="rect">
            <a:avLst/>
          </a:prstGeom>
        </p:spPr>
      </p:pic>
      <p:pic>
        <p:nvPicPr>
          <p:cNvPr id="5" name="Εικόνα 4">
            <a:extLst>
              <a:ext uri="{FF2B5EF4-FFF2-40B4-BE49-F238E27FC236}">
                <a16:creationId xmlns:a16="http://schemas.microsoft.com/office/drawing/2014/main" id="{638E0D02-D715-9C70-711D-F04766FFD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030" y="4159740"/>
            <a:ext cx="2785146" cy="1435141"/>
          </a:xfrm>
          <a:prstGeom prst="rect">
            <a:avLst/>
          </a:prstGeom>
        </p:spPr>
      </p:pic>
    </p:spTree>
    <p:extLst>
      <p:ext uri="{BB962C8B-B14F-4D97-AF65-F5344CB8AC3E}">
        <p14:creationId xmlns:p14="http://schemas.microsoft.com/office/powerpoint/2010/main" val="257665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Πλαίσιο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a:bodyPr>
          <a:lstStyle/>
          <a:p>
            <a:pPr marL="0" indent="0" algn="l">
              <a:lnSpc>
                <a:spcPct val="120000"/>
              </a:lnSpc>
              <a:buNone/>
            </a:pPr>
            <a:r>
              <a:rPr lang="el-GR" sz="2000" b="1" u="sng" dirty="0"/>
              <a:t>Ειδικότερα στον Κανονισμό ΕΕ 2021/1060:</a:t>
            </a:r>
          </a:p>
          <a:p>
            <a:pPr algn="l"/>
            <a:endParaRPr lang="el-GR" sz="1700" b="1" dirty="0">
              <a:solidFill>
                <a:srgbClr val="134F8C"/>
              </a:solidFill>
            </a:endParaRPr>
          </a:p>
          <a:p>
            <a:pPr algn="l"/>
            <a:r>
              <a:rPr lang="el-GR" sz="1700" b="1" i="0" u="none" strike="noStrike" baseline="0" dirty="0">
                <a:solidFill>
                  <a:srgbClr val="134F8C"/>
                </a:solidFill>
              </a:rPr>
              <a:t>Προβολή </a:t>
            </a:r>
            <a:r>
              <a:rPr lang="el-GR" sz="1700" b="1" i="1" u="none" strike="noStrike" baseline="0" dirty="0">
                <a:solidFill>
                  <a:srgbClr val="7FC34C"/>
                </a:solidFill>
              </a:rPr>
              <a:t>(Άρθρο 46, Καν. ΕΕ 2021/1060)</a:t>
            </a:r>
            <a:r>
              <a:rPr lang="en-US" sz="1700" b="1" i="1" u="none" strike="noStrike" baseline="0" dirty="0">
                <a:solidFill>
                  <a:srgbClr val="7FC34C"/>
                </a:solidFill>
              </a:rPr>
              <a:t> – </a:t>
            </a:r>
            <a:r>
              <a:rPr lang="el-GR" sz="1700" b="1" i="0" u="none" strike="noStrike" baseline="0" dirty="0">
                <a:solidFill>
                  <a:srgbClr val="00BFE0"/>
                </a:solidFill>
              </a:rPr>
              <a:t>Αρμοδιότητες</a:t>
            </a:r>
            <a:r>
              <a:rPr lang="en-US" sz="1700" b="1" i="0" u="none" strike="noStrike" baseline="0" dirty="0">
                <a:solidFill>
                  <a:srgbClr val="00BFE0"/>
                </a:solidFill>
              </a:rPr>
              <a:t> </a:t>
            </a:r>
            <a:r>
              <a:rPr lang="el-GR" sz="1700" b="1" i="0" u="none" strike="noStrike" baseline="0" dirty="0">
                <a:solidFill>
                  <a:srgbClr val="00BFE0"/>
                </a:solidFill>
              </a:rPr>
              <a:t>του Κράτους</a:t>
            </a:r>
            <a:r>
              <a:rPr lang="en-US" sz="1700" b="1" i="0" u="none" strike="noStrike" baseline="0" dirty="0">
                <a:solidFill>
                  <a:srgbClr val="00BFE0"/>
                </a:solidFill>
              </a:rPr>
              <a:t> </a:t>
            </a:r>
            <a:r>
              <a:rPr lang="el-GR" sz="1700" b="1" i="0" u="none" strike="noStrike" baseline="0" dirty="0">
                <a:solidFill>
                  <a:srgbClr val="00BFE0"/>
                </a:solidFill>
              </a:rPr>
              <a:t>Μέλους</a:t>
            </a:r>
            <a:endParaRPr lang="el-GR" sz="1700" b="1" i="1" u="none" strike="noStrike" baseline="0" dirty="0">
              <a:solidFill>
                <a:srgbClr val="7FC34C"/>
              </a:solidFill>
            </a:endParaRPr>
          </a:p>
          <a:p>
            <a:pPr marL="0" indent="0">
              <a:buNone/>
            </a:pPr>
            <a:r>
              <a:rPr lang="el-GR" sz="1700" dirty="0"/>
              <a:t>Κάθε Κράτος Μέλος θα διασφαλίζει:</a:t>
            </a:r>
          </a:p>
          <a:p>
            <a:pPr marL="0" indent="0" algn="just">
              <a:lnSpc>
                <a:spcPct val="150000"/>
              </a:lnSpc>
              <a:buNone/>
            </a:pPr>
            <a:r>
              <a:rPr lang="el-GR" sz="1700" dirty="0"/>
              <a:t>α) Την προβολή της στήριξης σε όλες τις δραστηριότητες που αφορούν πράξεις που</a:t>
            </a:r>
            <a:r>
              <a:rPr lang="en-US" sz="1700" dirty="0"/>
              <a:t> </a:t>
            </a:r>
            <a:r>
              <a:rPr lang="el-GR" sz="1700" dirty="0"/>
              <a:t>υλοποιούνται με πόρους των Ταμείων αποδίδοντας ιδιαίτερη προσοχή στα έργα στρατηγικής</a:t>
            </a:r>
            <a:r>
              <a:rPr lang="en-US" sz="1700" dirty="0"/>
              <a:t> </a:t>
            </a:r>
            <a:r>
              <a:rPr lang="el-GR" sz="1700" dirty="0"/>
              <a:t>σημασίας.</a:t>
            </a:r>
          </a:p>
          <a:p>
            <a:pPr marL="0" indent="0" algn="just">
              <a:lnSpc>
                <a:spcPct val="150000"/>
              </a:lnSpc>
              <a:buNone/>
            </a:pPr>
            <a:r>
              <a:rPr lang="el-GR" sz="1700" dirty="0"/>
              <a:t>β) Την ενημέρωση των πολιτών της Ευρωπαϊκής Ένωσης σχετικά με το ρόλο και τα</a:t>
            </a:r>
            <a:r>
              <a:rPr lang="en-US" sz="1700" dirty="0"/>
              <a:t> </a:t>
            </a:r>
            <a:r>
              <a:rPr lang="el-GR" sz="1700" dirty="0"/>
              <a:t>επιτεύγματα των Ταμείων μέσω μιας ενιαίας διαδικτυακής πύλης που θα παρέχει πρόσβαση σε</a:t>
            </a:r>
            <a:r>
              <a:rPr lang="en-US" sz="1700" dirty="0"/>
              <a:t> </a:t>
            </a:r>
            <a:r>
              <a:rPr lang="el-GR" sz="1700" dirty="0"/>
              <a:t>όλα τα Προγράμματα του Κράτους Μέλους.</a:t>
            </a:r>
          </a:p>
          <a:p>
            <a:pPr algn="l"/>
            <a:endParaRPr lang="en-US" sz="1800" dirty="0">
              <a:solidFill>
                <a:srgbClr val="231F20"/>
              </a:solidFill>
              <a:latin typeface="KpLinea-Regular"/>
            </a:endParaRPr>
          </a:p>
          <a:p>
            <a:pPr marL="0" indent="0" algn="l">
              <a:lnSpc>
                <a:spcPct val="120000"/>
              </a:lnSpc>
              <a:buNone/>
            </a:pPr>
            <a:endParaRPr lang="el-GR" sz="2400" dirty="0"/>
          </a:p>
        </p:txBody>
      </p:sp>
    </p:spTree>
    <p:extLst>
      <p:ext uri="{BB962C8B-B14F-4D97-AF65-F5344CB8AC3E}">
        <p14:creationId xmlns:p14="http://schemas.microsoft.com/office/powerpoint/2010/main" val="244841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Επόμενες Ενέργειες Επικοινωνίας και Πληροφόρησης </a:t>
            </a:r>
            <a:br>
              <a:rPr lang="el-GR" sz="3200" dirty="0"/>
            </a:br>
            <a:r>
              <a:rPr lang="el-GR" sz="3200" dirty="0"/>
              <a:t>που πρόκειται να αναληφθούν</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Autofit/>
          </a:bodyPr>
          <a:lstStyle/>
          <a:p>
            <a:pPr marL="0" indent="0" algn="just">
              <a:lnSpc>
                <a:spcPct val="150000"/>
              </a:lnSpc>
              <a:spcBef>
                <a:spcPts val="0"/>
              </a:spcBef>
              <a:buNone/>
            </a:pPr>
            <a:r>
              <a:rPr lang="el-GR" sz="1400" dirty="0"/>
              <a:t>1. Προγραμματίζεται η συμμετοχή της υπηρεσίας σε εκθέσεις Περιφερειακού αλλά και Εθνικού Επιπέδου προκειμένου να γίνει ενημέρωση των δικαιούχων των επερχόμενων προσκλήσεων του Προγράμματος «Ανατολική Μακεδονία, Θράκη».</a:t>
            </a:r>
          </a:p>
          <a:p>
            <a:pPr marL="0" indent="0" algn="just">
              <a:lnSpc>
                <a:spcPct val="150000"/>
              </a:lnSpc>
              <a:spcBef>
                <a:spcPts val="0"/>
              </a:spcBef>
              <a:buNone/>
            </a:pPr>
            <a:endParaRPr lang="el-GR" sz="1400" dirty="0"/>
          </a:p>
          <a:p>
            <a:pPr marL="0" indent="0" algn="just">
              <a:lnSpc>
                <a:spcPct val="150000"/>
              </a:lnSpc>
              <a:spcBef>
                <a:spcPts val="0"/>
              </a:spcBef>
              <a:buNone/>
            </a:pPr>
            <a:r>
              <a:rPr lang="el-GR" sz="1400" dirty="0"/>
              <a:t>2. Προγραμματίζονται εκπαιδευτικά σεμινάρια με τους δικαιούχους του προγράμματος για θέματα της νέας ΠΠ 2021-2027 καθώς και εκπαίδευση τους στις υποχρεώσεις επικοινωνίας της νέας περιόδου, όπως αυτές περιγράφονται στο Άρθρο 50 του Καν. ΕΕ 2021/1060.</a:t>
            </a:r>
          </a:p>
          <a:p>
            <a:pPr marL="0" indent="0" algn="just">
              <a:lnSpc>
                <a:spcPct val="150000"/>
              </a:lnSpc>
              <a:spcBef>
                <a:spcPts val="0"/>
              </a:spcBef>
              <a:buNone/>
            </a:pPr>
            <a:endParaRPr lang="el-GR" sz="1400" dirty="0"/>
          </a:p>
          <a:p>
            <a:pPr marL="0" indent="0" algn="just">
              <a:lnSpc>
                <a:spcPct val="150000"/>
              </a:lnSpc>
              <a:spcBef>
                <a:spcPts val="0"/>
              </a:spcBef>
              <a:buNone/>
            </a:pPr>
            <a:r>
              <a:rPr lang="el-GR" sz="1400" dirty="0"/>
              <a:t>3. Θα δημιουργηθεί έντυπο υλικό με στοιχεία του Προγράμματος για την ενημέρωση των δικαιούχων και των πολιτών της Περιφέρειας ΑΜΘ. </a:t>
            </a:r>
          </a:p>
          <a:p>
            <a:pPr marL="0" indent="0" algn="just">
              <a:lnSpc>
                <a:spcPct val="150000"/>
              </a:lnSpc>
              <a:spcBef>
                <a:spcPts val="0"/>
              </a:spcBef>
              <a:buNone/>
            </a:pPr>
            <a:endParaRPr lang="el-GR" sz="1400" dirty="0"/>
          </a:p>
          <a:p>
            <a:pPr marL="0" indent="0" algn="just">
              <a:lnSpc>
                <a:spcPct val="150000"/>
              </a:lnSpc>
              <a:spcBef>
                <a:spcPts val="0"/>
              </a:spcBef>
              <a:buNone/>
            </a:pPr>
            <a:r>
              <a:rPr lang="el-GR" sz="1400" dirty="0"/>
              <a:t>4. Θα γίνει προμήθεια προωθητικού υλικού (διαφημιστικά δώρα </a:t>
            </a:r>
            <a:r>
              <a:rPr lang="el-GR" sz="1400" dirty="0" err="1"/>
              <a:t>κλπ</a:t>
            </a:r>
            <a:r>
              <a:rPr lang="el-GR" sz="1400" dirty="0"/>
              <a:t>) </a:t>
            </a:r>
            <a:r>
              <a:rPr lang="el-GR" sz="1400" dirty="0" err="1"/>
              <a:t>τo</a:t>
            </a:r>
            <a:r>
              <a:rPr lang="el-GR" sz="1400" dirty="0"/>
              <a:t> οποίο θα χρησιμοποιηθεί στις προγραμματιζόμενες δράσεις επικοινωνίας της υπηρεσίας μας. </a:t>
            </a:r>
          </a:p>
          <a:p>
            <a:pPr marL="0" indent="0" algn="just">
              <a:lnSpc>
                <a:spcPct val="150000"/>
              </a:lnSpc>
              <a:spcBef>
                <a:spcPts val="0"/>
              </a:spcBef>
              <a:buNone/>
            </a:pPr>
            <a:endParaRPr lang="el-GR" sz="1400" dirty="0"/>
          </a:p>
          <a:p>
            <a:pPr marL="0" indent="0" algn="just">
              <a:lnSpc>
                <a:spcPct val="150000"/>
              </a:lnSpc>
              <a:spcBef>
                <a:spcPts val="0"/>
              </a:spcBef>
              <a:buNone/>
            </a:pPr>
            <a:endParaRPr lang="el-GR" sz="1400" dirty="0"/>
          </a:p>
        </p:txBody>
      </p:sp>
    </p:spTree>
    <p:extLst>
      <p:ext uri="{BB962C8B-B14F-4D97-AF65-F5344CB8AC3E}">
        <p14:creationId xmlns:p14="http://schemas.microsoft.com/office/powerpoint/2010/main" val="4156097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E3729-0704-2693-9BBC-C07B7B12D36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F2E0700-1148-0E16-E501-718E5D7FBC5B}"/>
              </a:ext>
            </a:extLst>
          </p:cNvPr>
          <p:cNvSpPr>
            <a:spLocks noGrp="1"/>
          </p:cNvSpPr>
          <p:nvPr>
            <p:ph type="title"/>
          </p:nvPr>
        </p:nvSpPr>
        <p:spPr/>
        <p:txBody>
          <a:bodyPr>
            <a:normAutofit/>
          </a:bodyPr>
          <a:lstStyle/>
          <a:p>
            <a:pPr algn="ctr"/>
            <a:r>
              <a:rPr lang="el-GR" sz="3200" dirty="0"/>
              <a:t>Επόμενες Ενέργειες Επικοινωνίας και Πληροφόρησης </a:t>
            </a:r>
            <a:br>
              <a:rPr lang="el-GR" sz="3200" dirty="0"/>
            </a:br>
            <a:r>
              <a:rPr lang="el-GR" sz="3200" dirty="0"/>
              <a:t>που πρόκειται να αναληφθούν</a:t>
            </a:r>
          </a:p>
        </p:txBody>
      </p:sp>
      <p:sp>
        <p:nvSpPr>
          <p:cNvPr id="3" name="Θέση περιεχομένου 2">
            <a:extLst>
              <a:ext uri="{FF2B5EF4-FFF2-40B4-BE49-F238E27FC236}">
                <a16:creationId xmlns:a16="http://schemas.microsoft.com/office/drawing/2014/main" id="{4C460CEA-65CF-D3C8-6EC9-79E525DB03F3}"/>
              </a:ext>
            </a:extLst>
          </p:cNvPr>
          <p:cNvSpPr>
            <a:spLocks noGrp="1"/>
          </p:cNvSpPr>
          <p:nvPr>
            <p:ph idx="1"/>
          </p:nvPr>
        </p:nvSpPr>
        <p:spPr>
          <a:xfrm>
            <a:off x="838200" y="1690689"/>
            <a:ext cx="10515600" cy="1325564"/>
          </a:xfrm>
        </p:spPr>
        <p:txBody>
          <a:bodyPr>
            <a:noAutofit/>
          </a:bodyPr>
          <a:lstStyle/>
          <a:p>
            <a:pPr marL="0" indent="0" algn="just">
              <a:lnSpc>
                <a:spcPct val="150000"/>
              </a:lnSpc>
              <a:spcBef>
                <a:spcPts val="0"/>
              </a:spcBef>
              <a:buNone/>
            </a:pPr>
            <a:r>
              <a:rPr lang="el-GR" sz="1400" dirty="0"/>
              <a:t>5. Πρόκειται να δημιουργηθεί ένα βίντεο διάρκειας 5 περίπου λεπτών υψηλής αισθητικής και ποιότητας το οποίο θα παρουσιάζει και θα προβάλλει την συμβολή των συγχρηματοδοτούμενων έργων του ΕΣΠΑ στην ζωή των πολιτών. Το βίντεο βρίσκεται στο στάδιο της παραγωγής και υπολογίζεται να έχει ολοκληρωθεί στο επόμενο δίμηνο.</a:t>
            </a:r>
          </a:p>
          <a:p>
            <a:pPr marL="0" indent="0" algn="just">
              <a:lnSpc>
                <a:spcPct val="150000"/>
              </a:lnSpc>
              <a:spcBef>
                <a:spcPts val="0"/>
              </a:spcBef>
              <a:buNone/>
            </a:pPr>
            <a:endParaRPr lang="el-GR" sz="1400" dirty="0"/>
          </a:p>
          <a:p>
            <a:pPr marL="0" indent="0" algn="just">
              <a:lnSpc>
                <a:spcPct val="150000"/>
              </a:lnSpc>
              <a:spcBef>
                <a:spcPts val="0"/>
              </a:spcBef>
              <a:buNone/>
            </a:pPr>
            <a:endParaRPr lang="el-GR" sz="1400" dirty="0"/>
          </a:p>
        </p:txBody>
      </p:sp>
      <p:pic>
        <p:nvPicPr>
          <p:cNvPr id="5" name="Εικόνα 4">
            <a:extLst>
              <a:ext uri="{FF2B5EF4-FFF2-40B4-BE49-F238E27FC236}">
                <a16:creationId xmlns:a16="http://schemas.microsoft.com/office/drawing/2014/main" id="{2305E8C1-EFB1-4486-1E7E-BFCCC6BE2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89" y="3078760"/>
            <a:ext cx="1770168" cy="2671894"/>
          </a:xfrm>
          <a:prstGeom prst="rect">
            <a:avLst/>
          </a:prstGeom>
        </p:spPr>
      </p:pic>
      <p:pic>
        <p:nvPicPr>
          <p:cNvPr id="9" name="Εικόνα 8">
            <a:extLst>
              <a:ext uri="{FF2B5EF4-FFF2-40B4-BE49-F238E27FC236}">
                <a16:creationId xmlns:a16="http://schemas.microsoft.com/office/drawing/2014/main" id="{D399F9B7-6414-EE23-8624-0B55807DB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039" y="3078761"/>
            <a:ext cx="2792658" cy="2671894"/>
          </a:xfrm>
          <a:prstGeom prst="rect">
            <a:avLst/>
          </a:prstGeom>
        </p:spPr>
      </p:pic>
      <p:pic>
        <p:nvPicPr>
          <p:cNvPr id="11" name="Εικόνα 10">
            <a:extLst>
              <a:ext uri="{FF2B5EF4-FFF2-40B4-BE49-F238E27FC236}">
                <a16:creationId xmlns:a16="http://schemas.microsoft.com/office/drawing/2014/main" id="{DDEBD3E3-E511-A0AF-3191-853C2495A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685" y="3016253"/>
            <a:ext cx="3907826" cy="3674728"/>
          </a:xfrm>
          <a:prstGeom prst="rect">
            <a:avLst/>
          </a:prstGeom>
        </p:spPr>
      </p:pic>
    </p:spTree>
    <p:extLst>
      <p:ext uri="{BB962C8B-B14F-4D97-AF65-F5344CB8AC3E}">
        <p14:creationId xmlns:p14="http://schemas.microsoft.com/office/powerpoint/2010/main" val="375501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423210" y="3429000"/>
            <a:ext cx="4412998" cy="803707"/>
          </a:xfrm>
        </p:spPr>
        <p:txBody>
          <a:bodyPr>
            <a:normAutofit fontScale="92500"/>
          </a:bodyPr>
          <a:lstStyle/>
          <a:p>
            <a:r>
              <a:rPr lang="en-US" sz="1700" b="1" dirty="0">
                <a:solidFill>
                  <a:srgbClr val="00BFE0"/>
                </a:solidFill>
              </a:rPr>
              <a:t>4</a:t>
            </a:r>
            <a:r>
              <a:rPr lang="el-GR" sz="1700" b="1" dirty="0">
                <a:solidFill>
                  <a:srgbClr val="00BFE0"/>
                </a:solidFill>
              </a:rPr>
              <a:t>η Συνεδρίαση Επιτροπής Παρακολούθησης</a:t>
            </a:r>
          </a:p>
          <a:p>
            <a:r>
              <a:rPr lang="el-GR" sz="1800" b="1" dirty="0">
                <a:solidFill>
                  <a:srgbClr val="00BFE0"/>
                </a:solidFill>
              </a:rPr>
              <a:t>Κομοτηνή, </a:t>
            </a:r>
            <a:r>
              <a:rPr lang="en-US" sz="1800" b="1" dirty="0">
                <a:solidFill>
                  <a:srgbClr val="00BFE0"/>
                </a:solidFill>
              </a:rPr>
              <a:t>2</a:t>
            </a:r>
            <a:r>
              <a:rPr lang="el-GR" sz="1800" b="1" dirty="0">
                <a:solidFill>
                  <a:srgbClr val="00BFE0"/>
                </a:solidFill>
              </a:rPr>
              <a:t>0/0</a:t>
            </a:r>
            <a:r>
              <a:rPr lang="en-US" sz="1800" b="1" dirty="0">
                <a:solidFill>
                  <a:srgbClr val="00BFE0"/>
                </a:solidFill>
              </a:rPr>
              <a:t>5</a:t>
            </a:r>
            <a:r>
              <a:rPr lang="el-GR" sz="1800" b="1" dirty="0">
                <a:solidFill>
                  <a:srgbClr val="00BFE0"/>
                </a:solidFill>
              </a:rPr>
              <a:t>/202</a:t>
            </a:r>
            <a:r>
              <a:rPr lang="en-US" sz="1800" b="1" dirty="0">
                <a:solidFill>
                  <a:srgbClr val="00BFE0"/>
                </a:solidFill>
              </a:rPr>
              <a:t>5</a:t>
            </a:r>
            <a:endParaRPr lang="el-GR" sz="1800" b="1" dirty="0">
              <a:solidFill>
                <a:srgbClr val="00BFE0"/>
              </a:solidFill>
            </a:endParaRPr>
          </a:p>
        </p:txBody>
      </p:sp>
      <p:sp>
        <p:nvSpPr>
          <p:cNvPr id="8" name="7 - TextBox">
            <a:extLst>
              <a:ext uri="{FF2B5EF4-FFF2-40B4-BE49-F238E27FC236}">
                <a16:creationId xmlns:a16="http://schemas.microsoft.com/office/drawing/2014/main" id="{36796C4E-3A2D-4EC5-CE99-A5D7E00A7E3B}"/>
              </a:ext>
            </a:extLst>
          </p:cNvPr>
          <p:cNvSpPr txBox="1">
            <a:spLocks noChangeArrowheads="1"/>
          </p:cNvSpPr>
          <p:nvPr/>
        </p:nvSpPr>
        <p:spPr bwMode="auto">
          <a:xfrm>
            <a:off x="8199323" y="5637865"/>
            <a:ext cx="40917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None/>
            </a:pPr>
            <a:r>
              <a:rPr lang="el-GR" altLang="el-GR" sz="1800" b="1" dirty="0">
                <a:solidFill>
                  <a:srgbClr val="144E8C"/>
                </a:solidFill>
                <a:latin typeface="Calibri" panose="020F0502020204030204" pitchFamily="34" charset="0"/>
                <a:cs typeface="Arial" panose="020B0604020202020204" pitchFamily="34" charset="0"/>
              </a:rPr>
              <a:t>Παπούδης Ιωάννης</a:t>
            </a:r>
            <a:endParaRPr lang="en-US" altLang="el-GR" sz="1800" b="1"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Μονάδα </a:t>
            </a:r>
            <a:r>
              <a:rPr lang="en-US" altLang="el-GR" sz="1600" dirty="0">
                <a:solidFill>
                  <a:srgbClr val="144E8C"/>
                </a:solidFill>
                <a:latin typeface="Calibri" panose="020F0502020204030204" pitchFamily="34" charset="0"/>
                <a:cs typeface="Arial" panose="020B0604020202020204" pitchFamily="34" charset="0"/>
              </a:rPr>
              <a:t>A</a:t>
            </a:r>
            <a:r>
              <a:rPr lang="el-GR" altLang="el-GR" sz="1600" dirty="0">
                <a:solidFill>
                  <a:srgbClr val="144E8C"/>
                </a:solidFill>
                <a:latin typeface="Calibri" panose="020F0502020204030204" pitchFamily="34" charset="0"/>
                <a:cs typeface="Arial" panose="020B0604020202020204" pitchFamily="34" charset="0"/>
              </a:rPr>
              <a:t> - Υπεύθυνος Επικοινωνίας Ειδικής Υπηρεσίας Διαχείρισης</a:t>
            </a:r>
            <a:r>
              <a:rPr lang="en-US" altLang="el-GR" sz="1600" dirty="0">
                <a:solidFill>
                  <a:srgbClr val="144E8C"/>
                </a:solidFill>
                <a:latin typeface="Calibri" panose="020F0502020204030204" pitchFamily="34" charset="0"/>
                <a:cs typeface="Arial" panose="020B0604020202020204" pitchFamily="34" charset="0"/>
              </a:rPr>
              <a:t> </a:t>
            </a:r>
            <a:r>
              <a:rPr lang="el-GR" altLang="el-GR" sz="1600" dirty="0">
                <a:solidFill>
                  <a:srgbClr val="144E8C"/>
                </a:solidFill>
                <a:latin typeface="Calibri" panose="020F0502020204030204" pitchFamily="34" charset="0"/>
                <a:cs typeface="Arial" panose="020B0604020202020204" pitchFamily="34" charset="0"/>
              </a:rPr>
              <a:t>Προγράμματος </a:t>
            </a:r>
            <a:endParaRPr lang="en-US" altLang="el-GR" sz="1600"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«Ανατολική Μακεδονία, Θράκη»</a:t>
            </a:r>
          </a:p>
        </p:txBody>
      </p:sp>
      <p:sp>
        <p:nvSpPr>
          <p:cNvPr id="10" name="TextBox 9">
            <a:extLst>
              <a:ext uri="{FF2B5EF4-FFF2-40B4-BE49-F238E27FC236}">
                <a16:creationId xmlns:a16="http://schemas.microsoft.com/office/drawing/2014/main" id="{EDC072C9-D1CE-539B-724C-A06F2A157F76}"/>
              </a:ext>
            </a:extLst>
          </p:cNvPr>
          <p:cNvSpPr txBox="1"/>
          <p:nvPr/>
        </p:nvSpPr>
        <p:spPr>
          <a:xfrm>
            <a:off x="0" y="1733909"/>
            <a:ext cx="12191999" cy="1107996"/>
          </a:xfrm>
          <a:prstGeom prst="rect">
            <a:avLst/>
          </a:prstGeom>
          <a:noFill/>
        </p:spPr>
        <p:txBody>
          <a:bodyPr wrap="square">
            <a:spAutoFit/>
          </a:bodyPr>
          <a:lstStyle/>
          <a:p>
            <a:pPr algn="ctr"/>
            <a:r>
              <a:rPr lang="el-GR" sz="2800" b="1" i="1" dirty="0">
                <a:solidFill>
                  <a:srgbClr val="FFC000"/>
                </a:solidFill>
                <a:latin typeface="Trebuchet MS" panose="020B0603020202020204" pitchFamily="34" charset="0"/>
              </a:rPr>
              <a:t>Σας ευχαριστώ πολύ </a:t>
            </a:r>
          </a:p>
          <a:p>
            <a:pPr algn="ctr"/>
            <a:endParaRPr lang="el-GR" sz="1000" b="1" i="1" dirty="0">
              <a:solidFill>
                <a:srgbClr val="FFC000"/>
              </a:solidFill>
              <a:latin typeface="Trebuchet MS" panose="020B0603020202020204" pitchFamily="34" charset="0"/>
            </a:endParaRPr>
          </a:p>
          <a:p>
            <a:pPr algn="ctr"/>
            <a:r>
              <a:rPr lang="el-GR" sz="2800" b="1" i="1" dirty="0">
                <a:solidFill>
                  <a:srgbClr val="FFC000"/>
                </a:solidFill>
                <a:latin typeface="Trebuchet MS" panose="020B0603020202020204" pitchFamily="34" charset="0"/>
              </a:rPr>
              <a:t>για τη προσοχή σας</a:t>
            </a:r>
          </a:p>
        </p:txBody>
      </p:sp>
      <p:pic>
        <p:nvPicPr>
          <p:cNvPr id="2" name="Εικόνα 1"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4F5917B0-6AC7-D2EC-6756-A8783F180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Tree>
    <p:extLst>
      <p:ext uri="{BB962C8B-B14F-4D97-AF65-F5344CB8AC3E}">
        <p14:creationId xmlns:p14="http://schemas.microsoft.com/office/powerpoint/2010/main" val="3108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Πλαίσιο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lnSpcReduction="10000"/>
          </a:bodyPr>
          <a:lstStyle/>
          <a:p>
            <a:pPr marL="0" indent="0" algn="l">
              <a:lnSpc>
                <a:spcPct val="120000"/>
              </a:lnSpc>
              <a:buNone/>
            </a:pPr>
            <a:r>
              <a:rPr lang="el-GR" sz="2000" b="1" u="sng" dirty="0"/>
              <a:t>Ειδικότερα στον Κανονισμό ΕΕ 2021/1060:</a:t>
            </a:r>
          </a:p>
          <a:p>
            <a:pPr marL="0" indent="0" algn="l">
              <a:buNone/>
            </a:pPr>
            <a:r>
              <a:rPr lang="el-GR" sz="1800" b="1" dirty="0">
                <a:solidFill>
                  <a:srgbClr val="00BFE0"/>
                </a:solidFill>
              </a:rPr>
              <a:t>Αρμοδιότητες της διαχειριστικής αρχής </a:t>
            </a:r>
            <a:r>
              <a:rPr lang="el-GR" sz="1800" b="1" i="1" u="none" strike="noStrike" baseline="0" dirty="0">
                <a:solidFill>
                  <a:srgbClr val="7FC34C"/>
                </a:solidFill>
              </a:rPr>
              <a:t>(Άρθρο 4</a:t>
            </a:r>
            <a:r>
              <a:rPr lang="en-US" sz="1800" b="1" i="1" u="none" strike="noStrike" baseline="0" dirty="0">
                <a:solidFill>
                  <a:srgbClr val="7FC34C"/>
                </a:solidFill>
              </a:rPr>
              <a:t>9</a:t>
            </a:r>
            <a:r>
              <a:rPr lang="el-GR" sz="1800" b="1" i="1" u="none" strike="noStrike" baseline="0" dirty="0">
                <a:solidFill>
                  <a:srgbClr val="7FC34C"/>
                </a:solidFill>
              </a:rPr>
              <a:t>, Καν. ΕΕ 2021/1060)</a:t>
            </a:r>
          </a:p>
          <a:p>
            <a:pPr marL="0" indent="0" algn="just">
              <a:lnSpc>
                <a:spcPct val="150000"/>
              </a:lnSpc>
              <a:spcBef>
                <a:spcPts val="0"/>
              </a:spcBef>
              <a:buNone/>
            </a:pPr>
            <a:r>
              <a:rPr lang="en-US" sz="1700" dirty="0"/>
              <a:t>1.</a:t>
            </a:r>
            <a:r>
              <a:rPr lang="el-GR" sz="1700" dirty="0"/>
              <a:t> Η Διαχειριστική Αρχή διασφαλίζει ότι μέσα σε διάστημα </a:t>
            </a:r>
            <a:r>
              <a:rPr lang="el-GR" sz="1700" b="1" i="1" dirty="0">
                <a:solidFill>
                  <a:srgbClr val="7FC34C"/>
                </a:solidFill>
              </a:rPr>
              <a:t>έξι μηνών </a:t>
            </a:r>
            <a:r>
              <a:rPr lang="el-GR" sz="1700" dirty="0"/>
              <a:t>από την απόφαση για την έγκριση κάθε Προγράμματος, θα υπάρχει ο διαδικτυακός τόπος όπου θα είναι διαθέσιμες</a:t>
            </a:r>
            <a:r>
              <a:rPr lang="en-US" sz="1700" dirty="0"/>
              <a:t> </a:t>
            </a:r>
            <a:r>
              <a:rPr lang="el-GR" sz="1700" dirty="0"/>
              <a:t>πληροφορίες σχετικά με τους στόχους, τις δραστηριότητες, τις διαθέσιμες ευκαιρίες χρηματοδότησης και τα επιτεύγματα των Προγραμμάτων ευθύνης της.</a:t>
            </a:r>
            <a:endParaRPr lang="en-US" sz="1700" dirty="0"/>
          </a:p>
          <a:p>
            <a:pPr marL="0" indent="0" algn="just">
              <a:lnSpc>
                <a:spcPct val="150000"/>
              </a:lnSpc>
              <a:spcBef>
                <a:spcPts val="0"/>
              </a:spcBef>
              <a:buNone/>
            </a:pPr>
            <a:r>
              <a:rPr lang="el-GR" sz="1700" dirty="0"/>
              <a:t>2. Η Διαχειριστική Αρχή εξασφαλίζει τη δημοσίευση στον διαδικτυακό τόπο ενός χρονοδιαγράμματος των προγραμματισμένων προσκλήσεων</a:t>
            </a:r>
            <a:r>
              <a:rPr lang="en-US" sz="1700" dirty="0"/>
              <a:t> </a:t>
            </a:r>
            <a:r>
              <a:rPr lang="el-GR" sz="1700" dirty="0"/>
              <a:t>υποβολής προτάσεων το οποίο θα επικαιροποιείται τουλάχιστον </a:t>
            </a:r>
            <a:r>
              <a:rPr lang="el-GR" sz="1700" b="1" i="1" dirty="0">
                <a:solidFill>
                  <a:srgbClr val="7FC34C"/>
                </a:solidFill>
              </a:rPr>
              <a:t>τρεις</a:t>
            </a:r>
            <a:r>
              <a:rPr lang="el-GR" sz="1700" dirty="0"/>
              <a:t> φορές το χρόνο.</a:t>
            </a:r>
            <a:endParaRPr lang="en-US" sz="1700" dirty="0"/>
          </a:p>
          <a:p>
            <a:pPr marL="0" indent="0" algn="just">
              <a:lnSpc>
                <a:spcPct val="150000"/>
              </a:lnSpc>
              <a:spcBef>
                <a:spcPts val="0"/>
              </a:spcBef>
              <a:buNone/>
            </a:pPr>
            <a:r>
              <a:rPr lang="en-US" sz="1700" dirty="0"/>
              <a:t>3. </a:t>
            </a:r>
            <a:r>
              <a:rPr lang="el-GR" sz="1700" dirty="0"/>
              <a:t>Η Διαχειριστική Αρχή διασφαλίζει ότι ο κατάλογος των πράξεων, που χρηματοδοτούνται από τα Ταμεία, δημοσιεύεται στο διαδικτυακό της τόπο, σε τουλάχιστον μία από τις επίσημες γλώσσες των θεσμικών οργάνων της Ένωσης και επικαιροποιείται τουλάχιστον κάθε </a:t>
            </a:r>
            <a:r>
              <a:rPr lang="el-GR" sz="1700" b="1" i="1" dirty="0">
                <a:solidFill>
                  <a:srgbClr val="7FC34C"/>
                </a:solidFill>
              </a:rPr>
              <a:t>4 μήνες</a:t>
            </a:r>
            <a:r>
              <a:rPr lang="el-GR" sz="1700" dirty="0"/>
              <a:t>. </a:t>
            </a:r>
          </a:p>
        </p:txBody>
      </p:sp>
    </p:spTree>
    <p:extLst>
      <p:ext uri="{BB962C8B-B14F-4D97-AF65-F5344CB8AC3E}">
        <p14:creationId xmlns:p14="http://schemas.microsoft.com/office/powerpoint/2010/main" val="358730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Πλαίσιο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a:bodyPr>
          <a:lstStyle/>
          <a:p>
            <a:pPr marL="0" indent="0" algn="just">
              <a:lnSpc>
                <a:spcPct val="120000"/>
              </a:lnSpc>
              <a:buNone/>
            </a:pPr>
            <a:r>
              <a:rPr lang="el-GR" sz="2000" b="1" u="sng" dirty="0"/>
              <a:t>Ειδικότερα στον Κανονισμό ΕΕ 2021/1060:</a:t>
            </a:r>
          </a:p>
          <a:p>
            <a:pPr marL="0" indent="0" algn="just">
              <a:buNone/>
            </a:pPr>
            <a:r>
              <a:rPr lang="el-GR" sz="1800" b="1" dirty="0">
                <a:solidFill>
                  <a:srgbClr val="00BFE0"/>
                </a:solidFill>
              </a:rPr>
              <a:t>Υποχρεώσεις Δικαιούχων </a:t>
            </a:r>
            <a:r>
              <a:rPr lang="el-GR" sz="1800" b="1" i="1" u="none" strike="noStrike" baseline="0" dirty="0">
                <a:solidFill>
                  <a:srgbClr val="7FC34C"/>
                </a:solidFill>
              </a:rPr>
              <a:t>(Άρθρο 50, Καν. ΕΕ 2021/1060)</a:t>
            </a: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Σύντομη </a:t>
            </a:r>
            <a:r>
              <a:rPr lang="el-GR" sz="1700" b="1" dirty="0">
                <a:solidFill>
                  <a:schemeClr val="accent1">
                    <a:lumMod val="75000"/>
                  </a:schemeClr>
                </a:solidFill>
                <a:ea typeface="Verdana" panose="020B0604030504040204" pitchFamily="34" charset="0"/>
              </a:rPr>
              <a:t>περιγραφή της πράξης </a:t>
            </a:r>
            <a:r>
              <a:rPr lang="el-GR" sz="1700" dirty="0">
                <a:solidFill>
                  <a:schemeClr val="accent1">
                    <a:lumMod val="75000"/>
                  </a:schemeClr>
                </a:solidFill>
                <a:ea typeface="Verdana" panose="020B0604030504040204" pitchFamily="34" charset="0"/>
              </a:rPr>
              <a:t>στον επίσημο </a:t>
            </a:r>
            <a:r>
              <a:rPr lang="el-GR" sz="1700" b="1" dirty="0">
                <a:solidFill>
                  <a:schemeClr val="accent1">
                    <a:lumMod val="75000"/>
                  </a:schemeClr>
                </a:solidFill>
                <a:ea typeface="Verdana" panose="020B0604030504040204" pitchFamily="34" charset="0"/>
              </a:rPr>
              <a:t>διαδικτυακό τόπο</a:t>
            </a:r>
            <a:r>
              <a:rPr lang="en-US" sz="1700" b="1" dirty="0">
                <a:solidFill>
                  <a:schemeClr val="accent1">
                    <a:lumMod val="75000"/>
                  </a:schemeClr>
                </a:solidFill>
                <a:ea typeface="Verdana" panose="020B0604030504040204" pitchFamily="34" charset="0"/>
              </a:rPr>
              <a:t> </a:t>
            </a:r>
            <a:r>
              <a:rPr lang="el-GR" sz="1700" dirty="0">
                <a:solidFill>
                  <a:schemeClr val="accent1">
                    <a:lumMod val="75000"/>
                  </a:schemeClr>
                </a:solidFill>
                <a:ea typeface="Verdana" panose="020B0604030504040204" pitchFamily="34" charset="0"/>
              </a:rPr>
              <a:t>τους και στα </a:t>
            </a:r>
            <a:r>
              <a:rPr lang="en-US" sz="1700" b="1" dirty="0">
                <a:solidFill>
                  <a:schemeClr val="accent1">
                    <a:lumMod val="75000"/>
                  </a:schemeClr>
                </a:solidFill>
                <a:ea typeface="Verdana" panose="020B0604030504040204" pitchFamily="34" charset="0"/>
              </a:rPr>
              <a:t>social media</a:t>
            </a:r>
            <a:r>
              <a:rPr lang="el-GR" sz="1700" b="1" dirty="0">
                <a:solidFill>
                  <a:schemeClr val="accent1">
                    <a:lumMod val="75000"/>
                  </a:schemeClr>
                </a:solidFill>
                <a:ea typeface="Verdana" panose="020B0604030504040204" pitchFamily="34" charset="0"/>
              </a:rPr>
              <a:t> </a:t>
            </a:r>
            <a:r>
              <a:rPr lang="el-GR" sz="1700" dirty="0">
                <a:solidFill>
                  <a:schemeClr val="accent1">
                    <a:lumMod val="75000"/>
                  </a:schemeClr>
                </a:solidFill>
                <a:ea typeface="Verdana" panose="020B0604030504040204" pitchFamily="34" charset="0"/>
              </a:rPr>
              <a:t>(εάν υπάρχουν)</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Ανθεκτικές </a:t>
            </a:r>
            <a:r>
              <a:rPr lang="el-GR" sz="1700" b="1" dirty="0">
                <a:solidFill>
                  <a:schemeClr val="accent1">
                    <a:lumMod val="75000"/>
                  </a:schemeClr>
                </a:solidFill>
                <a:ea typeface="Verdana" panose="020B0604030504040204" pitchFamily="34" charset="0"/>
              </a:rPr>
              <a:t>πλάκες ή πινακίδες </a:t>
            </a:r>
            <a:r>
              <a:rPr lang="el-GR" sz="1700" dirty="0">
                <a:solidFill>
                  <a:schemeClr val="accent1">
                    <a:lumMod val="75000"/>
                  </a:schemeClr>
                </a:solidFill>
                <a:ea typeface="Verdana" panose="020B0604030504040204" pitchFamily="34" charset="0"/>
              </a:rPr>
              <a:t>ευδιάκριτες στο κοινό για πράξεις ΕΤΠΑ &amp;ΤΣ άνω των 500.000 EUR ή άνω των 100.000 EUR για πράξεις των άλλων Ταμείων</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Όπου δεν υπάρχει υποχρέωση πινακίδας ή πλάκας</a:t>
            </a:r>
            <a:r>
              <a:rPr lang="en-US" sz="1700" dirty="0">
                <a:solidFill>
                  <a:schemeClr val="accent1">
                    <a:lumMod val="75000"/>
                  </a:schemeClr>
                </a:solidFill>
                <a:ea typeface="Verdana" panose="020B0604030504040204" pitchFamily="34" charset="0"/>
              </a:rPr>
              <a:t>,</a:t>
            </a:r>
            <a:r>
              <a:rPr lang="el-GR" sz="1700" dirty="0">
                <a:solidFill>
                  <a:schemeClr val="accent1">
                    <a:lumMod val="75000"/>
                  </a:schemeClr>
                </a:solidFill>
                <a:ea typeface="Verdana" panose="020B0604030504040204" pitchFamily="34" charset="0"/>
              </a:rPr>
              <a:t> </a:t>
            </a:r>
            <a:r>
              <a:rPr lang="el-GR" sz="1700" b="1" dirty="0">
                <a:solidFill>
                  <a:schemeClr val="accent1">
                    <a:lumMod val="75000"/>
                  </a:schemeClr>
                </a:solidFill>
                <a:ea typeface="Verdana" panose="020B0604030504040204" pitchFamily="34" charset="0"/>
              </a:rPr>
              <a:t>Αφίσα</a:t>
            </a:r>
            <a:r>
              <a:rPr lang="el-GR" sz="1700" dirty="0">
                <a:solidFill>
                  <a:schemeClr val="accent1">
                    <a:lumMod val="75000"/>
                  </a:schemeClr>
                </a:solidFill>
                <a:ea typeface="Verdana" panose="020B0604030504040204" pitchFamily="34" charset="0"/>
              </a:rPr>
              <a:t> ελάχιστου μεγέθους Α3 ή αντίστοιχη ηλεκτρονική προβολή σε οθόνη</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Ειδική </a:t>
            </a:r>
            <a:r>
              <a:rPr lang="el-GR" sz="1700" b="1" dirty="0">
                <a:solidFill>
                  <a:schemeClr val="accent1">
                    <a:lumMod val="75000"/>
                  </a:schemeClr>
                </a:solidFill>
                <a:ea typeface="Verdana" panose="020B0604030504040204" pitchFamily="34" charset="0"/>
              </a:rPr>
              <a:t>προβολή για πράξεις στρατηγικής σημασίας </a:t>
            </a:r>
            <a:r>
              <a:rPr lang="el-GR" sz="1700" dirty="0">
                <a:solidFill>
                  <a:schemeClr val="accent1">
                    <a:lumMod val="75000"/>
                  </a:schemeClr>
                </a:solidFill>
                <a:ea typeface="Verdana" panose="020B0604030504040204" pitchFamily="34" charset="0"/>
              </a:rPr>
              <a:t>και πράξεις άνω των </a:t>
            </a:r>
            <a:r>
              <a:rPr lang="el-GR" sz="1700" b="1" dirty="0">
                <a:solidFill>
                  <a:schemeClr val="accent1">
                    <a:lumMod val="75000"/>
                  </a:schemeClr>
                </a:solidFill>
                <a:ea typeface="Verdana" panose="020B0604030504040204" pitchFamily="34" charset="0"/>
              </a:rPr>
              <a:t>10.000.000 €</a:t>
            </a:r>
            <a:r>
              <a:rPr lang="el-GR" sz="1700" dirty="0">
                <a:solidFill>
                  <a:schemeClr val="accent1">
                    <a:lumMod val="75000"/>
                  </a:schemeClr>
                </a:solidFill>
                <a:ea typeface="Verdana" panose="020B0604030504040204" pitchFamily="34" charset="0"/>
              </a:rPr>
              <a:t> με συμμετοχή της Ευρωπαϊκής Επιτροπής και της αρμόδιας Υπηρεσίας Διαχείρισης</a:t>
            </a:r>
          </a:p>
        </p:txBody>
      </p:sp>
    </p:spTree>
    <p:extLst>
      <p:ext uri="{BB962C8B-B14F-4D97-AF65-F5344CB8AC3E}">
        <p14:creationId xmlns:p14="http://schemas.microsoft.com/office/powerpoint/2010/main" val="1018632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Πλαίσιο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a:bodyPr>
          <a:lstStyle/>
          <a:p>
            <a:pPr marL="0" indent="0" algn="just">
              <a:lnSpc>
                <a:spcPct val="120000"/>
              </a:lnSpc>
              <a:buNone/>
            </a:pPr>
            <a:r>
              <a:rPr lang="el-GR" sz="2000" b="1" u="sng" dirty="0"/>
              <a:t>Ειδικότερα στον Κανονισμό ΕΕ 2021/1060:</a:t>
            </a:r>
          </a:p>
          <a:p>
            <a:pPr marL="0" indent="0" algn="just">
              <a:buNone/>
            </a:pPr>
            <a:r>
              <a:rPr lang="el-GR" sz="1800" b="1" dirty="0">
                <a:solidFill>
                  <a:srgbClr val="00BFE0"/>
                </a:solidFill>
              </a:rPr>
              <a:t>Υποχρεώσεις Δικαιούχων </a:t>
            </a:r>
            <a:r>
              <a:rPr lang="el-GR" sz="1800" b="1" i="1" u="none" strike="noStrike" baseline="0" dirty="0">
                <a:solidFill>
                  <a:srgbClr val="7FC34C"/>
                </a:solidFill>
              </a:rPr>
              <a:t>(Άρθρο 50, Καν. ΕΕ 2021/1060)</a:t>
            </a:r>
          </a:p>
          <a:p>
            <a:pPr algn="just">
              <a:lnSpc>
                <a:spcPct val="120000"/>
              </a:lnSpc>
              <a:buClr>
                <a:srgbClr val="19BEDE"/>
              </a:buClr>
              <a:buFont typeface="Wingdings" panose="05000000000000000000" pitchFamily="2" charset="2"/>
              <a:buChar char="ü"/>
            </a:pPr>
            <a:r>
              <a:rPr lang="el-GR" sz="1800" dirty="0">
                <a:solidFill>
                  <a:schemeClr val="accent1">
                    <a:lumMod val="75000"/>
                  </a:schemeClr>
                </a:solidFill>
                <a:ea typeface="Verdana" panose="020B0604030504040204" pitchFamily="34" charset="0"/>
              </a:rPr>
              <a:t>Όλα τα μέτρα να διασφαλίζουν την αναφορά στη συμβολή της ΕΕ, σύμφωνα με τις οδηγίες σήμανσης για το ΕΣΠΑ 2021-2027</a:t>
            </a:r>
          </a:p>
          <a:p>
            <a:pPr algn="just">
              <a:lnSpc>
                <a:spcPct val="120000"/>
              </a:lnSpc>
              <a:buClr>
                <a:srgbClr val="19BEDE"/>
              </a:buClr>
              <a:buFont typeface="Wingdings" panose="05000000000000000000" pitchFamily="2" charset="2"/>
              <a:buChar char="ü"/>
            </a:pPr>
            <a:r>
              <a:rPr lang="el-GR" sz="1800" dirty="0">
                <a:solidFill>
                  <a:schemeClr val="accent1">
                    <a:lumMod val="75000"/>
                  </a:schemeClr>
                </a:solidFill>
                <a:ea typeface="Verdana" panose="020B0604030504040204" pitchFamily="34" charset="0"/>
              </a:rPr>
              <a:t>Διαφημιστικές ενέργειες σχετικές με συγχρηματοδοτούμενα έργα, ακόμα και με έξοδα του δικαιούχου, πρέπει να περιλαμβάνουν αναφορά στην συμβολή της ΕΕ και τη σήμανση ΕΣΠΑ </a:t>
            </a:r>
          </a:p>
          <a:p>
            <a:pPr algn="just">
              <a:lnSpc>
                <a:spcPct val="120000"/>
              </a:lnSpc>
              <a:buClr>
                <a:srgbClr val="19BEDE"/>
              </a:buClr>
              <a:buFont typeface="Wingdings" panose="05000000000000000000" pitchFamily="2" charset="2"/>
              <a:buChar char="ü"/>
            </a:pPr>
            <a:r>
              <a:rPr lang="el-GR" sz="1800" dirty="0">
                <a:solidFill>
                  <a:schemeClr val="accent1">
                    <a:lumMod val="75000"/>
                  </a:schemeClr>
                </a:solidFill>
                <a:ea typeface="Verdana" panose="020B0604030504040204" pitchFamily="34" charset="0"/>
              </a:rPr>
              <a:t>Σε όλες τις επικοινωνιακές δραστηριότητες θα πρέπει να τηρούνται οι υποχρεώσεις για παροχή προσβάσιμης πληροφόρησης στα άτομα με αναπηρία</a:t>
            </a:r>
          </a:p>
          <a:p>
            <a:pPr algn="just">
              <a:lnSpc>
                <a:spcPct val="120000"/>
              </a:lnSpc>
              <a:buClr>
                <a:srgbClr val="19BEDE"/>
              </a:buClr>
              <a:buFont typeface="Wingdings" panose="05000000000000000000" pitchFamily="2" charset="2"/>
              <a:buChar char="ü"/>
            </a:pPr>
            <a:r>
              <a:rPr lang="el-GR" sz="1800" u="sng" dirty="0">
                <a:solidFill>
                  <a:srgbClr val="FF0000"/>
                </a:solidFill>
                <a:ea typeface="Verdana" panose="020B0604030504040204" pitchFamily="34" charset="0"/>
              </a:rPr>
              <a:t>Ιδιαίτερη Προσοχή:</a:t>
            </a:r>
            <a:r>
              <a:rPr lang="el-GR" sz="1800" dirty="0">
                <a:solidFill>
                  <a:srgbClr val="FF0000"/>
                </a:solidFill>
                <a:ea typeface="Verdana" panose="020B0604030504040204" pitchFamily="34" charset="0"/>
              </a:rPr>
              <a:t> Η μη τήρηση των υποχρεώσεων του Δικαιούχου επιφέρει </a:t>
            </a:r>
            <a:r>
              <a:rPr lang="el-GR" sz="1800" u="sng" dirty="0">
                <a:solidFill>
                  <a:srgbClr val="FF0000"/>
                </a:solidFill>
                <a:ea typeface="Verdana" panose="020B0604030504040204" pitchFamily="34" charset="0"/>
              </a:rPr>
              <a:t>Διόρθωση έως 3%</a:t>
            </a:r>
          </a:p>
        </p:txBody>
      </p:sp>
    </p:spTree>
    <p:extLst>
      <p:ext uri="{BB962C8B-B14F-4D97-AF65-F5344CB8AC3E}">
        <p14:creationId xmlns:p14="http://schemas.microsoft.com/office/powerpoint/2010/main" val="319532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Στόχοι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a:bodyPr>
          <a:lstStyle/>
          <a:p>
            <a:pPr marL="0" indent="0" algn="l">
              <a:lnSpc>
                <a:spcPct val="120000"/>
              </a:lnSpc>
              <a:buNone/>
            </a:pPr>
            <a:r>
              <a:rPr lang="el-GR" sz="1800" b="1" dirty="0">
                <a:solidFill>
                  <a:srgbClr val="00BFE0"/>
                </a:solidFill>
              </a:rPr>
              <a:t>Κύριος Επικοινωνιακός Στόχος του Προγράμματος «Ανατολική Μακεδονία, Θράκη» 2021-2027 </a:t>
            </a:r>
            <a:r>
              <a:rPr lang="el-GR" sz="1800" b="1" i="1" u="none" strike="noStrike" baseline="0" dirty="0">
                <a:solidFill>
                  <a:srgbClr val="7FC34C"/>
                </a:solidFill>
              </a:rPr>
              <a:t>(κεφάλαιο 7 «Επικοινωνία και προβολή» του εγκεκριμένου Προγράμματος)</a:t>
            </a:r>
          </a:p>
          <a:p>
            <a:pPr marL="0" indent="0" algn="just">
              <a:lnSpc>
                <a:spcPct val="100000"/>
              </a:lnSpc>
              <a:buNone/>
            </a:pPr>
            <a:endParaRPr lang="el-GR" sz="1700" dirty="0"/>
          </a:p>
          <a:p>
            <a:pPr marL="0" indent="0" algn="just">
              <a:lnSpc>
                <a:spcPct val="100000"/>
              </a:lnSpc>
              <a:buNone/>
            </a:pPr>
            <a:r>
              <a:rPr lang="el-GR" sz="1700" dirty="0"/>
              <a:t>Ανάδειξη της συμβολής του Προγράμματος της Π-ΑΜΘ &amp; της Ε.Έ. στην επανεκκίνηση της οικονομίας,</a:t>
            </a:r>
          </a:p>
          <a:p>
            <a:pPr marL="0" indent="0" algn="just">
              <a:lnSpc>
                <a:spcPct val="100000"/>
              </a:lnSpc>
              <a:buNone/>
            </a:pPr>
            <a:r>
              <a:rPr lang="el-GR" sz="1700" dirty="0"/>
              <a:t>στην ενδυνάμωση της χωρικής &amp; κοινωνικής συνοχής, στην προστασία από την κλιματική αλλαγή, στην</a:t>
            </a:r>
          </a:p>
          <a:p>
            <a:pPr marL="0" indent="0" algn="just">
              <a:lnSpc>
                <a:spcPct val="100000"/>
              </a:lnSpc>
              <a:buNone/>
            </a:pPr>
            <a:r>
              <a:rPr lang="el-GR" sz="1700" dirty="0"/>
              <a:t>αξιοποίηση &amp; ανάδειξη των φυσικών &amp; πολιτιστικών πόρων &amp; στη διαμόρφωση μιας νέας τουριστικής</a:t>
            </a:r>
          </a:p>
          <a:p>
            <a:pPr marL="0" indent="0" algn="just">
              <a:lnSpc>
                <a:spcPct val="100000"/>
              </a:lnSpc>
              <a:buNone/>
            </a:pPr>
            <a:r>
              <a:rPr lang="el-GR" sz="1700" dirty="0"/>
              <a:t>ταυτότητας.</a:t>
            </a:r>
            <a:endParaRPr lang="en-US" sz="1700" dirty="0"/>
          </a:p>
        </p:txBody>
      </p:sp>
    </p:spTree>
    <p:extLst>
      <p:ext uri="{BB962C8B-B14F-4D97-AF65-F5344CB8AC3E}">
        <p14:creationId xmlns:p14="http://schemas.microsoft.com/office/powerpoint/2010/main" val="415088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Στόχοι Επικοινωνίας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501630"/>
            <a:ext cx="10515600" cy="4675334"/>
          </a:xfrm>
        </p:spPr>
        <p:txBody>
          <a:bodyPr>
            <a:normAutofit fontScale="85000" lnSpcReduction="20000"/>
          </a:bodyPr>
          <a:lstStyle/>
          <a:p>
            <a:pPr marL="0" indent="0" algn="l">
              <a:lnSpc>
                <a:spcPct val="120000"/>
              </a:lnSpc>
              <a:buNone/>
            </a:pPr>
            <a:r>
              <a:rPr lang="el-GR" sz="1800" b="1" dirty="0">
                <a:solidFill>
                  <a:srgbClr val="00BFE0"/>
                </a:solidFill>
              </a:rPr>
              <a:t>Ειδικοί Επικοινωνιακοί Στόχοι του Προγράμματος «Ανατολική Μακεδονία, Θράκη» 2021-2027 </a:t>
            </a:r>
            <a:r>
              <a:rPr lang="el-GR" sz="1800" b="1" i="1" u="none" strike="noStrike" baseline="0" dirty="0">
                <a:solidFill>
                  <a:srgbClr val="7FC34C"/>
                </a:solidFill>
              </a:rPr>
              <a:t>(κεφάλαιο 7 «Επικοινωνία και προβολή» του εγκεκριμένου Προγράμματος)</a:t>
            </a:r>
          </a:p>
          <a:p>
            <a:pPr marL="0" indent="0" algn="just">
              <a:lnSpc>
                <a:spcPct val="150000"/>
              </a:lnSpc>
              <a:buNone/>
            </a:pPr>
            <a:r>
              <a:rPr lang="el-GR" sz="1700" dirty="0"/>
              <a:t>Ο κύριος επικοινωνιακός στόχος, για το Πρόγραμμα «Ανατολική Μακεδονία, Θράκη» 2021-2027, εξειδικεύεται σε ειδικούς επικοινωνιακούς στόχους όπως είναι:</a:t>
            </a:r>
          </a:p>
          <a:p>
            <a:pPr algn="just">
              <a:lnSpc>
                <a:spcPct val="150000"/>
              </a:lnSpc>
              <a:buFont typeface="Wingdings" panose="05000000000000000000" pitchFamily="2" charset="2"/>
              <a:buChar char="q"/>
            </a:pPr>
            <a:r>
              <a:rPr lang="el-GR" sz="1700" dirty="0"/>
              <a:t>Διασφάλιση της μέγιστης διαφάνειας ως προς τη διαχείριση και υλοποίηση του Προγράμματος &amp; αύξηση της εμπιστοσύνης στις ευκαιρίες που παρέχει η Ε.Ε.</a:t>
            </a:r>
          </a:p>
          <a:p>
            <a:pPr algn="just">
              <a:lnSpc>
                <a:spcPct val="150000"/>
              </a:lnSpc>
              <a:buFont typeface="Wingdings" panose="05000000000000000000" pitchFamily="2" charset="2"/>
              <a:buChar char="q"/>
            </a:pPr>
            <a:r>
              <a:rPr lang="el-GR" sz="1700" dirty="0"/>
              <a:t>Ενίσχυση </a:t>
            </a:r>
            <a:r>
              <a:rPr lang="el-GR" sz="1700" dirty="0" err="1"/>
              <a:t>αναγνωρισιμότητας</a:t>
            </a:r>
            <a:r>
              <a:rPr lang="el-GR" sz="1700" dirty="0"/>
              <a:t>, κατανόησης &amp; θετικής στάσης για το ρόλο &amp; τη συμβολή της Ε.Έ. στη βελτίωση ποιότητας ζωής των πολιτών, μέσα από τη χρηματοδότηση των παρεμβάσεων του Προγράμματος.</a:t>
            </a:r>
          </a:p>
          <a:p>
            <a:pPr algn="just">
              <a:lnSpc>
                <a:spcPct val="150000"/>
              </a:lnSpc>
              <a:buFont typeface="Wingdings" panose="05000000000000000000" pitchFamily="2" charset="2"/>
              <a:buChar char="q"/>
            </a:pPr>
            <a:r>
              <a:rPr lang="el-GR" sz="1700" dirty="0"/>
              <a:t>Ενημέρωση των πολιτών της Π-ΑΜΘ &amp; των ομάδων στόχου, για τους σκοπούς, τις κατευθύνσεις, τις παρεμβάσεις, την πρόοδο &amp; τα αποτελέσματα του Προγράμματος.</a:t>
            </a:r>
          </a:p>
          <a:p>
            <a:pPr algn="just">
              <a:lnSpc>
                <a:spcPct val="150000"/>
              </a:lnSpc>
              <a:buFont typeface="Wingdings" panose="05000000000000000000" pitchFamily="2" charset="2"/>
              <a:buChar char="q"/>
            </a:pPr>
            <a:r>
              <a:rPr lang="el-GR" sz="1700" dirty="0"/>
              <a:t>Ενημέρωση των δυνητικών δικαιούχων ως προς τις ευκαιρίες χρηματοδότησης στο πλαίσιο του Προγράμματος &amp; τις διαδικασίες πρόσβασης σε αυτές.</a:t>
            </a:r>
          </a:p>
          <a:p>
            <a:pPr algn="just">
              <a:lnSpc>
                <a:spcPct val="150000"/>
              </a:lnSpc>
              <a:buFont typeface="Wingdings" panose="05000000000000000000" pitchFamily="2" charset="2"/>
              <a:buChar char="q"/>
            </a:pPr>
            <a:r>
              <a:rPr lang="el-GR" sz="1700" dirty="0"/>
              <a:t>Υποστήριξη των δικαιούχων κατά την υλοποίηση των έργων ως προς την επικοινωνία - προβολή των αποτελεσμάτων &amp; του αντίκτυπου των πράξεων που υλοποιούν, ιδίως των έργων στρατηγικής σημασίας. </a:t>
            </a:r>
          </a:p>
        </p:txBody>
      </p:sp>
    </p:spTree>
    <p:extLst>
      <p:ext uri="{BB962C8B-B14F-4D97-AF65-F5344CB8AC3E}">
        <p14:creationId xmlns:p14="http://schemas.microsoft.com/office/powerpoint/2010/main" val="2831931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Στοχοθετούμενο κοινό Περιόδου 2021-2027</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518408"/>
            <a:ext cx="10515600" cy="4658556"/>
          </a:xfrm>
        </p:spPr>
        <p:txBody>
          <a:bodyPr>
            <a:noAutofit/>
          </a:bodyPr>
          <a:lstStyle/>
          <a:p>
            <a:pPr marL="0" indent="0" algn="just">
              <a:lnSpc>
                <a:spcPct val="130000"/>
              </a:lnSpc>
              <a:spcBef>
                <a:spcPts val="0"/>
              </a:spcBef>
              <a:buNone/>
            </a:pPr>
            <a:r>
              <a:rPr lang="el-GR" sz="1400" dirty="0"/>
              <a:t>Το </a:t>
            </a:r>
            <a:r>
              <a:rPr lang="el-GR" sz="1400" dirty="0" err="1"/>
              <a:t>στοχοθετούμενο</a:t>
            </a:r>
            <a:r>
              <a:rPr lang="el-GR" sz="1400" dirty="0"/>
              <a:t> κοινό καλύπτει το σύνολο των φορέων δημόσιου και ιδιωτικού τομέα, της κοινωνίας των πολιτών και των οργανώσεών της, καθώς και το ευρύ κοινό, στους οποίους απευθύνεται. Στους παραπάνω συγκαταλέγονται οι Δυνητικοί Δικαιούχοι και οι Πολλαπλασιαστές Ενημέρωσης.</a:t>
            </a:r>
          </a:p>
          <a:p>
            <a:pPr marL="0" indent="0" algn="just">
              <a:lnSpc>
                <a:spcPct val="130000"/>
              </a:lnSpc>
              <a:spcBef>
                <a:spcPts val="0"/>
              </a:spcBef>
              <a:buNone/>
            </a:pPr>
            <a:r>
              <a:rPr lang="el-GR" sz="1400" dirty="0"/>
              <a:t>Ειδικότερα οι κατηγορίες </a:t>
            </a:r>
            <a:r>
              <a:rPr lang="el-GR" sz="1400" dirty="0" err="1"/>
              <a:t>στοχοθετούμενου</a:t>
            </a:r>
            <a:r>
              <a:rPr lang="el-GR" sz="1400" dirty="0"/>
              <a:t> κοινού περιλαμβάνουν τους εξής :</a:t>
            </a:r>
          </a:p>
          <a:p>
            <a:pPr algn="just">
              <a:lnSpc>
                <a:spcPct val="130000"/>
              </a:lnSpc>
              <a:spcBef>
                <a:spcPts val="0"/>
              </a:spcBef>
              <a:buFont typeface="Wingdings" panose="05000000000000000000" pitchFamily="2" charset="2"/>
              <a:buChar char="v"/>
            </a:pPr>
            <a:r>
              <a:rPr lang="el-GR" sz="1400" u="sng" dirty="0"/>
              <a:t>Ευρύ κοινό</a:t>
            </a:r>
            <a:r>
              <a:rPr lang="el-GR" sz="1400" dirty="0"/>
              <a:t>: κάτοικοι &amp; επισκέπτες της Π-ΑΜΘ</a:t>
            </a:r>
          </a:p>
          <a:p>
            <a:pPr algn="just">
              <a:lnSpc>
                <a:spcPct val="130000"/>
              </a:lnSpc>
              <a:spcBef>
                <a:spcPts val="0"/>
              </a:spcBef>
              <a:buFont typeface="Wingdings" panose="05000000000000000000" pitchFamily="2" charset="2"/>
              <a:buChar char="v"/>
            </a:pPr>
            <a:r>
              <a:rPr lang="el-GR" sz="1400" u="sng" dirty="0"/>
              <a:t>Δικαιούχοι</a:t>
            </a:r>
          </a:p>
          <a:p>
            <a:pPr algn="just">
              <a:lnSpc>
                <a:spcPct val="130000"/>
              </a:lnSpc>
              <a:spcBef>
                <a:spcPts val="0"/>
              </a:spcBef>
              <a:buFont typeface="Wingdings" panose="05000000000000000000" pitchFamily="2" charset="2"/>
              <a:buChar char="v"/>
            </a:pPr>
            <a:r>
              <a:rPr lang="el-GR" sz="1400" u="sng" dirty="0"/>
              <a:t>Δυνητικοί Δικαιούχοι:</a:t>
            </a:r>
            <a:r>
              <a:rPr lang="el-GR" sz="1400" dirty="0"/>
              <a:t> (Περιφέρεια ΑΜΘ, ΟΤΑ Β’ βαθμού, Αποκεντρωμένη Διοίκηση, Υπουργεία, Υπηρεσίες τους &amp; Εποπτευόμενοι Φορείς, Επιτελικές Δομές, ΝΠΙΔ, ΝΠΔΔ, Επιχειρήσεις, Ιδρύματα Τριτοβάθμιας Εκπαίδευσης, κ.α.)</a:t>
            </a:r>
          </a:p>
          <a:p>
            <a:pPr algn="just">
              <a:lnSpc>
                <a:spcPct val="130000"/>
              </a:lnSpc>
              <a:spcBef>
                <a:spcPts val="0"/>
              </a:spcBef>
              <a:buFont typeface="Wingdings" panose="05000000000000000000" pitchFamily="2" charset="2"/>
              <a:buChar char="v"/>
            </a:pPr>
            <a:r>
              <a:rPr lang="el-GR" sz="1400" u="sng" dirty="0"/>
              <a:t>Ωφελούμενοι δράσεων ΕΚΤ+:</a:t>
            </a:r>
            <a:r>
              <a:rPr lang="el-GR" sz="1400" dirty="0"/>
              <a:t>(</a:t>
            </a:r>
            <a:r>
              <a:rPr lang="el-GR" sz="1400" dirty="0" err="1"/>
              <a:t>ΑμεΑ</a:t>
            </a:r>
            <a:r>
              <a:rPr lang="el-GR" sz="1400" dirty="0"/>
              <a:t> άνεργοι, μετανάστες, πρόσφυγες &amp; αιτούντες άσυλο, </a:t>
            </a:r>
            <a:r>
              <a:rPr lang="el-GR" sz="1400" dirty="0" err="1"/>
              <a:t>Ρομά</a:t>
            </a:r>
            <a:r>
              <a:rPr lang="el-GR" sz="1400" dirty="0"/>
              <a:t> κ.α.)</a:t>
            </a:r>
          </a:p>
          <a:p>
            <a:pPr algn="just">
              <a:lnSpc>
                <a:spcPct val="130000"/>
              </a:lnSpc>
              <a:spcBef>
                <a:spcPts val="0"/>
              </a:spcBef>
              <a:buFont typeface="Wingdings" panose="05000000000000000000" pitchFamily="2" charset="2"/>
              <a:buChar char="v"/>
            </a:pPr>
            <a:r>
              <a:rPr lang="el-GR" sz="1400" u="sng" dirty="0"/>
              <a:t>Εθνικές/Ευρωπαϊκές διοικητικές αρχές &amp; φορείς</a:t>
            </a:r>
            <a:r>
              <a:rPr lang="el-GR" sz="1400" dirty="0"/>
              <a:t>: Ευρωπαϊκά Όργανα &amp; Οργανισμοί, Υπουργεία, Περιφέρειες κ.α.</a:t>
            </a:r>
          </a:p>
          <a:p>
            <a:pPr algn="just">
              <a:lnSpc>
                <a:spcPct val="130000"/>
              </a:lnSpc>
              <a:spcBef>
                <a:spcPts val="0"/>
              </a:spcBef>
              <a:buFont typeface="Wingdings" panose="05000000000000000000" pitchFamily="2" charset="2"/>
              <a:buChar char="v"/>
            </a:pPr>
            <a:r>
              <a:rPr lang="el-GR" sz="1400" u="sng" dirty="0"/>
              <a:t>Πολλαπλασιαστές Πληροφόρησης</a:t>
            </a:r>
            <a:r>
              <a:rPr lang="el-GR" sz="1400" dirty="0"/>
              <a:t>: ΜΜΕ, Οικονομικοί &amp; Κοινωνικοί εταίροι, Δίκτυα Πληροφόρησης (Europe </a:t>
            </a:r>
            <a:r>
              <a:rPr lang="el-GR" sz="1400" dirty="0" err="1"/>
              <a:t>Direct</a:t>
            </a:r>
            <a:r>
              <a:rPr lang="el-GR" sz="1400" dirty="0"/>
              <a:t>, Europe </a:t>
            </a:r>
            <a:r>
              <a:rPr lang="el-GR" sz="1400" dirty="0" err="1"/>
              <a:t>Enterprise</a:t>
            </a:r>
            <a:r>
              <a:rPr lang="el-GR" sz="1400" dirty="0"/>
              <a:t> </a:t>
            </a:r>
            <a:r>
              <a:rPr lang="el-GR" sz="1400" dirty="0" err="1"/>
              <a:t>Network</a:t>
            </a:r>
            <a:r>
              <a:rPr lang="el-GR" sz="1400" dirty="0"/>
              <a:t>), επαγγελματικές οργανώσεις, διαμορφωτές κοινής γνώμης στο διαδίκτυο &amp; τα </a:t>
            </a:r>
            <a:r>
              <a:rPr lang="el-GR" sz="1400" dirty="0" err="1"/>
              <a:t>social</a:t>
            </a:r>
            <a:r>
              <a:rPr lang="el-GR" sz="1400" dirty="0"/>
              <a:t> </a:t>
            </a:r>
            <a:r>
              <a:rPr lang="el-GR" sz="1400" dirty="0" err="1"/>
              <a:t>media</a:t>
            </a:r>
            <a:r>
              <a:rPr lang="el-GR" sz="1400" dirty="0"/>
              <a:t>, επιστημονική &amp; εκπαιδευτική κοινότητα, κ.α.</a:t>
            </a:r>
          </a:p>
          <a:p>
            <a:pPr marL="0" indent="0" algn="just">
              <a:lnSpc>
                <a:spcPct val="130000"/>
              </a:lnSpc>
              <a:spcBef>
                <a:spcPts val="0"/>
              </a:spcBef>
              <a:buNone/>
            </a:pPr>
            <a:endParaRPr lang="el-GR" sz="1400" dirty="0"/>
          </a:p>
          <a:p>
            <a:pPr marL="0" indent="0" algn="just">
              <a:lnSpc>
                <a:spcPct val="130000"/>
              </a:lnSpc>
              <a:spcBef>
                <a:spcPts val="0"/>
              </a:spcBef>
              <a:buNone/>
            </a:pPr>
            <a:r>
              <a:rPr lang="el-GR" sz="1400" dirty="0"/>
              <a:t>Για την μεγιστοποίηση της αποτελεσματικότητας των δράσεων επικοινωνίας, τα μέσα επικοινωνίας θα αξιοποιούνται ανάλογα με το </a:t>
            </a:r>
            <a:r>
              <a:rPr lang="el-GR" sz="1400" dirty="0" err="1"/>
              <a:t>στοχοθετούμενο</a:t>
            </a:r>
            <a:r>
              <a:rPr lang="el-GR" sz="1400" dirty="0"/>
              <a:t> -κάθε φορά ‐ κοινό.</a:t>
            </a:r>
          </a:p>
        </p:txBody>
      </p:sp>
    </p:spTree>
    <p:extLst>
      <p:ext uri="{BB962C8B-B14F-4D97-AF65-F5344CB8AC3E}">
        <p14:creationId xmlns:p14="http://schemas.microsoft.com/office/powerpoint/2010/main" val="13860348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66726</TotalTime>
  <Words>2715</Words>
  <Application>Microsoft Office PowerPoint</Application>
  <PresentationFormat>Ευρεία οθόνη</PresentationFormat>
  <Paragraphs>150</Paragraphs>
  <Slides>32</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3</vt:i4>
      </vt:variant>
      <vt:variant>
        <vt:lpstr>Τίτλοι διαφανειών</vt:lpstr>
      </vt:variant>
      <vt:variant>
        <vt:i4>32</vt:i4>
      </vt:variant>
    </vt:vector>
  </HeadingPairs>
  <TitlesOfParts>
    <vt:vector size="41" baseType="lpstr">
      <vt:lpstr>Arial</vt:lpstr>
      <vt:lpstr>Calibri</vt:lpstr>
      <vt:lpstr>KpLinea-Regular</vt:lpstr>
      <vt:lpstr>Trebuchet MS</vt:lpstr>
      <vt:lpstr>Verdana</vt:lpstr>
      <vt:lpstr>Wingdings</vt:lpstr>
      <vt:lpstr>Θέμα του Office</vt:lpstr>
      <vt:lpstr>Προσαρμοσμένη σχεδίαση</vt:lpstr>
      <vt:lpstr>1_Προσαρμοσμένη σχεδίαση</vt:lpstr>
      <vt:lpstr>Ενημέρωση για θέματα επικοινωνίας και προβολής του Προγράμματος «Ανατολική Μακεδονία, Θράκη» 2021-2027</vt:lpstr>
      <vt:lpstr>Πλαίσιο Επικοινωνίας Περιόδου 2021-2027</vt:lpstr>
      <vt:lpstr>Πλαίσιο Επικοινωνίας Περιόδου 2021-2027</vt:lpstr>
      <vt:lpstr>Πλαίσιο Επικοινωνίας Περιόδου 2021-2027</vt:lpstr>
      <vt:lpstr>Πλαίσιο Επικοινωνίας Περιόδου 2021-2027</vt:lpstr>
      <vt:lpstr>Πλαίσιο Επικοινωνίας Περιόδου 2021-2027</vt:lpstr>
      <vt:lpstr>Στόχοι Επικοινωνίας Περιόδου 2021-2027</vt:lpstr>
      <vt:lpstr>Στόχοι Επικοινωνίας Περιόδου 2021-2027</vt:lpstr>
      <vt:lpstr>Στοχοθετούμενο κοινό Περιόδου 2021-2027</vt:lpstr>
      <vt:lpstr>Μέσα Επικοινωνίας</vt:lpstr>
      <vt:lpstr>Μέσα Επικοινωνίας</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Ενέργειες Επικοινωνίας και Πληροφόρησης  που έχουν αναληφθεί</vt:lpstr>
      <vt:lpstr>Επόμενες Ενέργειες Επικοινωνίας και Πληροφόρησης  που πρόκειται να αναληφθούν</vt:lpstr>
      <vt:lpstr>Επόμενες Ενέργειες Επικοινωνίας και Πληροφόρησης  που πρόκειται να αναληφθούν</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Vasilopoulos</dc:creator>
  <cp:lastModifiedBy>John Pap</cp:lastModifiedBy>
  <cp:revision>87</cp:revision>
  <cp:lastPrinted>2025-05-20T05:33:59Z</cp:lastPrinted>
  <dcterms:created xsi:type="dcterms:W3CDTF">2022-06-03T15:25:51Z</dcterms:created>
  <dcterms:modified xsi:type="dcterms:W3CDTF">2025-05-20T05:34:55Z</dcterms:modified>
</cp:coreProperties>
</file>