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704" r:id="rId4"/>
  </p:sldMasterIdLst>
  <p:notesMasterIdLst>
    <p:notesMasterId r:id="rId54"/>
  </p:notesMasterIdLst>
  <p:sldIdLst>
    <p:sldId id="256" r:id="rId5"/>
    <p:sldId id="1024" r:id="rId6"/>
    <p:sldId id="1505" r:id="rId7"/>
    <p:sldId id="1608" r:id="rId8"/>
    <p:sldId id="1363" r:id="rId9"/>
    <p:sldId id="1341" r:id="rId10"/>
    <p:sldId id="1347" r:id="rId11"/>
    <p:sldId id="1348" r:id="rId12"/>
    <p:sldId id="1346" r:id="rId13"/>
    <p:sldId id="1349" r:id="rId14"/>
    <p:sldId id="1350" r:id="rId15"/>
    <p:sldId id="1351" r:id="rId16"/>
    <p:sldId id="1609" r:id="rId17"/>
    <p:sldId id="1340" r:id="rId18"/>
    <p:sldId id="1656" r:id="rId19"/>
    <p:sldId id="1610" r:id="rId20"/>
    <p:sldId id="979" r:id="rId21"/>
    <p:sldId id="1546" r:id="rId22"/>
    <p:sldId id="1329" r:id="rId23"/>
    <p:sldId id="1359" r:id="rId24"/>
    <p:sldId id="1331" r:id="rId25"/>
    <p:sldId id="1506" r:id="rId26"/>
    <p:sldId id="1357" r:id="rId27"/>
    <p:sldId id="1342" r:id="rId28"/>
    <p:sldId id="1405" r:id="rId29"/>
    <p:sldId id="1343" r:id="rId30"/>
    <p:sldId id="1374" r:id="rId31"/>
    <p:sldId id="1390" r:id="rId32"/>
    <p:sldId id="1389" r:id="rId33"/>
    <p:sldId id="1619" r:id="rId34"/>
    <p:sldId id="1388" r:id="rId35"/>
    <p:sldId id="1658" r:id="rId36"/>
    <p:sldId id="1590" r:id="rId37"/>
    <p:sldId id="1655" r:id="rId38"/>
    <p:sldId id="1654" r:id="rId39"/>
    <p:sldId id="1657" r:id="rId40"/>
    <p:sldId id="1375" r:id="rId41"/>
    <p:sldId id="1383" r:id="rId42"/>
    <p:sldId id="1391" r:id="rId43"/>
    <p:sldId id="1344" r:id="rId44"/>
    <p:sldId id="1660" r:id="rId45"/>
    <p:sldId id="1361" r:id="rId46"/>
    <p:sldId id="1632" r:id="rId47"/>
    <p:sldId id="1497" r:id="rId48"/>
    <p:sldId id="1631" r:id="rId49"/>
    <p:sldId id="1662" r:id="rId50"/>
    <p:sldId id="1339" r:id="rId51"/>
    <p:sldId id="1503" r:id="rId52"/>
    <p:sldId id="1663" r:id="rId53"/>
  </p:sldIdLst>
  <p:sldSz cx="12192000" cy="6858000"/>
  <p:notesSz cx="9926638" cy="6858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F8C"/>
    <a:srgbClr val="00BFE9"/>
    <a:srgbClr val="144E8C"/>
    <a:srgbClr val="19BEDE"/>
    <a:srgbClr val="7EC352"/>
    <a:srgbClr val="97CA3F"/>
    <a:srgbClr val="00CC99"/>
    <a:srgbClr val="F1A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106" d="100"/>
          <a:sy n="106" d="100"/>
        </p:scale>
        <p:origin x="7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22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F1B95-7F8A-47CA-A6BF-7AA203EB746F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992188" y="3300413"/>
            <a:ext cx="7942262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021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5622925" y="6513513"/>
            <a:ext cx="43021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FF1BE-7326-46B5-89E4-3087D26465E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030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FF1BE-7326-46B5-89E4-3087D26465EA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0430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7153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23075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5435" tIns="47718" rIns="95435" bIns="47718"/>
          <a:lstStyle/>
          <a:p>
            <a:pPr eaLnBrk="1" hangingPunct="1"/>
            <a:endParaRPr lang="el-GR" dirty="0"/>
          </a:p>
        </p:txBody>
      </p:sp>
      <p:sp>
        <p:nvSpPr>
          <p:cNvPr id="4" name="3 - Θέση αριθμού διαφάνειας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35" tIns="47718" rIns="95435" bIns="47718" anchor="b"/>
          <a:lstStyle/>
          <a:p>
            <a:pPr algn="r" defTabSz="954088">
              <a:defRPr/>
            </a:pPr>
            <a:fld id="{1EB594AF-1353-41FB-A568-2C7423761089}" type="slidenum">
              <a:rPr lang="el-GR" sz="13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pPr algn="r" defTabSz="954088">
                <a:defRPr/>
              </a:pPr>
              <a:t>17</a:t>
            </a:fld>
            <a:endParaRPr lang="el-GR" sz="1300"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902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7936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7348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820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4139-9CA4-443E-B6D2-AEAE0FE689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62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FF1BE-7326-46B5-89E4-3087D26465EA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9885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B3673-D0B3-8439-747C-447A45874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388B066-0F2D-DF62-3F87-622095688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C3DF00A6-05FA-2D04-8E27-8D11337A2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43ED894-8799-0747-4A32-60F976C90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4139-9CA4-443E-B6D2-AEAE0FE689A6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60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981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638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09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524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1728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5893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67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F4139-9CA4-443E-B6D2-AEAE0FE689A6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981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D0C6C0E5-DD5B-BA78-40FF-F7582005C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" y="0"/>
            <a:ext cx="12189461" cy="685800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CEF3DD6A-C41C-BF98-3C60-D70477042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320" y="1395008"/>
            <a:ext cx="9357360" cy="1463675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E1F1562-A7AD-1FD8-C13E-7FFFD730A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7320" y="3036773"/>
            <a:ext cx="6928658" cy="80370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19BEDE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dirty="0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EF9C73-72CF-FBDA-2FD3-B2372849E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2887C82-0744-840D-E8FC-98DB4A29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BAB3BAB-2282-65B1-B77C-BBF5A897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102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DDC8F0F-BA7E-7CB9-3A54-6BEA47971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0B75243-BBCD-43CE-822F-C6F698352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BB4CB97-2DE6-EC80-87E7-BD3E198C2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733E93E-16E7-C099-DED5-97837B9E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AF45B22E-AFD4-EB40-0F5A-7DDF7541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B6FC40F-9A36-69D8-5960-73B06ADC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632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55BD0E-ACB0-F32F-2E40-61B53F91E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9647C48-58F9-1D41-3599-64F8768DB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2EB6C4A-BE76-9C2C-CF1D-3B2134806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02D70D-9B4B-0C37-CBA9-2DE87802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202EDDF-5764-A8EC-CADA-CCA704B9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6522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77DC1C3-C346-6B0A-080D-73E65C565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DBF89DD-2E67-7AAC-5247-4A9E9D00A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2C0E958-0C65-C4CA-3376-45E28275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64282EE-F41D-7F6B-2076-C658F59B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64A46E9-1CC2-A7D2-B18C-69D2B3FB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9199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52D1B5-BA53-6481-474E-2EE7A6D1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8AEA9-71C6-468C-BEB2-7FB1CAECB70F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B707AFC-FF13-3D18-A576-6BFF1AD4D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BA11A37-CB44-6D2D-E490-97C6255F4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1DC26-6129-45E6-B3DE-8F39747A7F71}" type="slidenum">
              <a:rPr lang="el-GR" smtClean="0"/>
              <a:t>‹#›</a:t>
            </a:fld>
            <a:endParaRPr lang="el-GR"/>
          </a:p>
        </p:txBody>
      </p:sp>
      <p:sp>
        <p:nvSpPr>
          <p:cNvPr id="7" name="Θέση τίτλου 1">
            <a:extLst>
              <a:ext uri="{FF2B5EF4-FFF2-40B4-BE49-F238E27FC236}">
                <a16:creationId xmlns:a16="http://schemas.microsoft.com/office/drawing/2014/main" id="{7E16175E-F3D0-4B46-2EE5-9C896A10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887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135145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746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D9100A-67EB-A47B-43DF-100BB7D06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574E864-AF09-10C1-B873-F288CFD05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68D1A63-1EF5-5308-AAA7-15BF0652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AEAAE26-7341-1F85-960D-07E7B38C9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0D5FA2-0FFE-8214-8D02-BBB71D3FF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5118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1D0327-AC52-ADB6-DA51-BF231DCB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1A1E140-4A40-D3AF-6E0A-9C568AF48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3D92D8-888F-7419-69FE-E73917F4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E894556-B201-3A56-C71C-775A63FB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5EA7998-4C9A-B74D-A381-5D198DB0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1059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BB5D61-D96F-8210-4101-114B0E7C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92EF875-658A-3CD1-1961-7DFF1D061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AEB8CB4-CA40-ABDC-E0A2-131C320A5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243EC28-8C65-A20E-F063-BCB78C74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488D04E-CAF7-C2C2-55F9-FA99B116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9438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F0C9220-402D-0B24-453C-FF4D4D6CE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EAF690-65C6-B81C-72D0-DEC334BC5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9682F40-C27E-46DB-AC37-6FB4A709E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80CCC2-E9FD-375B-5B9D-05FDD245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2F8D19-FAC4-370C-2BD9-C1713FA50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F214971-B2E4-D53D-13CF-171B7F636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7799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F78929-E34D-0384-9F2B-461F2795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8B39698-C32D-42F4-D360-E96B6C8B4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8A77116-EC79-6E72-6825-23134E7C5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856B3BB-4883-F7AE-59A2-CFDF2DFB1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6EE046E-6F84-CFC5-1711-1E0F1E8FC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8B8D93C-51AC-8B4A-3719-BF844843B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72A68B0-2153-CD0B-33E0-A1F32EF2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B997CEE-19B9-D79F-E6F7-0C4F1A60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281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C51F3F-A005-3BA9-10E2-3A482100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B6E654C-8964-0AF7-34FF-BD50C2CF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DA513F4-377C-8213-406E-E05FDA99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66D9FAF-D353-4D75-6242-880A95ACE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38F1B451-D1F7-FA4D-007E-083E8C9ED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</p:spTree>
    <p:extLst>
      <p:ext uri="{BB962C8B-B14F-4D97-AF65-F5344CB8AC3E}">
        <p14:creationId xmlns:p14="http://schemas.microsoft.com/office/powerpoint/2010/main" val="1493840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F9F265-764A-BA78-FA90-3BE8383F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24C3987-7FF4-ED52-ABBA-F226F70D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E50D469-FE43-310D-56B2-D9A85B44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9FE545B-BBA5-42E5-3FB1-32EA2F8A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6772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A46A14D-2857-6AFA-6322-A567B7B3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8A13077-3BBA-8499-7B77-F9D80416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3133AA1-8BA6-2A24-715E-665E87A0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8045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975BD8-C307-1B0E-28E3-AEC2034F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231946-3E98-3240-038C-706B59849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2860263-F27A-C5D9-E76B-41BBA6228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4284D0E-303A-59DA-ED7A-C0726C67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2A45C6F-D292-1A50-941C-535EF69A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0F4DE89-532D-2448-3485-B83EC452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4536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D95018-1BE5-957E-316E-FFFE0708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D1EAE21-0BEB-B367-F139-2D07112FD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7E311167-4AD1-94C6-204E-2F15E94D8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313108B-E521-4390-1FB9-5379F77FA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9FE7FE3-0DB4-92FF-6A7E-1AB10218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399BC2D-E9DD-46AA-AD08-BD7F7BC1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4748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4AD58F-3B9F-3671-0ADF-CC8108A5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E642F27-A13F-D6BF-880C-F3930DF0F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F8E1A5D-9CE0-D47F-7A51-609571B06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3CB1764-02D7-9090-C556-45C3D884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9BEE54B-7035-6BED-F929-BE8C527A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183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52273C7-4B4C-B3D8-8356-26A0866D8A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1F5C350-CD81-B004-CAAE-64A1093AE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F34ECE9-1435-229C-17EC-CAA1EE4A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A43F25A-4825-3FAA-3096-77A822A2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096ED7B-70BE-1D1D-4EEE-F72B097F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527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E5B180-03A5-54B2-FF10-D88D62CB1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D8BD2AB-2786-DEEA-66E7-D27B1A80A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F7A3B8E-6754-BC80-511E-63AA56052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D22244D-72CD-2979-F484-801486450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7DE94E2-BE2B-0F7F-9628-25ECE7C8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181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C31601-5B7E-E389-2AE1-ABDA92D4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86131FF-6BD8-B2C6-28DD-930B5881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726B1E2-C7FB-27B2-717D-5D4208E3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B663768-C5D9-E0C5-8700-0D441B62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157E914-FAC1-1C33-3BE9-CA363AF22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083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ED5962-0662-A4B9-DA37-982F3BC19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EBBE3A-CF74-1428-8034-9927074D2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6B8698B-2578-4AE5-A22A-F33DC80AA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2523CD-C411-DF42-96BE-5013E842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00A34AE-467F-C56F-F5D0-88345088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902BEBD-379D-CE1B-D170-5AB319AD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496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D81447-91D5-E3FA-4665-322C6E377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7BB54E7-9723-FC84-5E40-FD9C5B5EA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FC01F0D-5FB6-E559-65AD-E935293C1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A9E3192-004C-C164-D50A-320CAC785B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8B456367-AB5B-6B8B-AE42-39EAD7C3D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0E4C15F-4F64-8D60-AEC3-0EE18BA89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BDE0303-FC11-56B8-3B92-8680921B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3985EC7-CF44-F42B-603E-2ED0A469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930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12C978-79DA-B2DF-BA1E-F79B7076B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FC4F3B5-BCDD-E310-F14E-9B644255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0D03EE5-8F19-1B71-D626-2B7DE5A4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E86306C-C37E-5F48-0ECB-7BD8E9D2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202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323DC95-1F9B-1304-D7CB-2DFB698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FEEAAAA-C5B4-8079-5026-3F96E46F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438664D-825B-70E2-B424-B0E48334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154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2D9265-3AED-E571-B24E-474E4433C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26D340B-9A85-D1A4-B2A3-B979FECF7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6F1AF9A-BCBF-4FEE-E23D-9E8716917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E209292-DA13-E712-0F08-993783B9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CA5D16D-8992-6C3A-7D88-AB6205BC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CFBF6E2-149E-8E53-CE23-E07A765A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6E9A-F6BC-4101-9D32-73E53CB7934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860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396CA78-E66D-AA14-B2F5-C8BA18BBFB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51C3A3A-2600-909B-C7FA-BAFEDE7B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1C4AA6C-A549-9668-BC95-EFB991848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Στυλ κειμένου υποδείγματος</a:t>
            </a:r>
          </a:p>
          <a:p>
            <a:pPr lvl="1"/>
            <a:r>
              <a:rPr lang="el-GR" dirty="0"/>
              <a:t>Δεύτερο επίπεδο</a:t>
            </a:r>
          </a:p>
          <a:p>
            <a:pPr lvl="2"/>
            <a:r>
              <a:rPr lang="el-GR" dirty="0"/>
              <a:t>Τρίτο επίπεδο</a:t>
            </a:r>
          </a:p>
          <a:p>
            <a:pPr lvl="3"/>
            <a:r>
              <a:rPr lang="el-GR" dirty="0"/>
              <a:t>Τέταρτο επίπεδο</a:t>
            </a:r>
          </a:p>
          <a:p>
            <a:pPr lvl="4"/>
            <a:r>
              <a:rPr lang="el-GR" dirty="0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052320E-A551-2E40-8D7A-9CCB3B42C8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12B16-8557-4743-8EE6-3DDFEC79069C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95BD96A-21E8-290D-D80B-E4C72C952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A3E2E86-9DD1-AA85-BEF6-A05BBC05D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D4F8C"/>
                </a:solidFill>
              </a:defRPr>
            </a:lvl1pPr>
          </a:lstStyle>
          <a:p>
            <a:fld id="{C6DD6E9A-F6BC-4101-9D32-73E53CB7934B}" type="slidenum">
              <a:rPr lang="el-GR" smtClean="0"/>
              <a:pPr/>
              <a:t>‹#›</a:t>
            </a:fld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D71919C-7B8B-91A4-B0A8-D0AF9F0448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64771" y="6198569"/>
            <a:ext cx="3208713" cy="63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0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9BEDE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D4F8C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D4F8C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D4F8C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D4F8C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D4F8C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2EFEEE7-16A3-129E-A980-495951F3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8876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Κάντε κλικ για να επεξεργαστείτε τον τίτλο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B554EC-C5F1-0DD1-BF83-B5ECC0159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8AEA9-71C6-468C-BEB2-7FB1CAECB70F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0269398-EA6B-43F4-1772-65E972F5A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DBA4EF-1999-F613-70F6-2AD4EF7FF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1DC26-6129-45E6-B3DE-8F39747A7F7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799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9BEDE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084B87A-F74D-C5CF-852A-771D688D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EC2526E-6AB6-681B-DA2A-8401840A8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717E35C-DE97-0AD9-EAF5-CB57A6C3D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F9957E-0668-4E88-849C-7B92682ACFE9}" type="datetimeFigureOut">
              <a:rPr lang="el-GR" smtClean="0"/>
              <a:t>18/5/2025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9D52002-D752-C27A-1FF9-3AEE2BFED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A4C1B73-3E1A-5F12-1659-929D7E835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3A6F00-96B5-4A18-A8E3-DBEF836868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086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408" y="319177"/>
            <a:ext cx="2820837" cy="1414732"/>
          </a:xfrm>
          <a:prstGeom prst="rect">
            <a:avLst/>
          </a:prstGeom>
          <a:solidFill>
            <a:srgbClr val="0D4F8C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EA2F15A-455E-E61D-541D-C3483ADD1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034576"/>
          </a:xfrm>
        </p:spPr>
        <p:txBody>
          <a:bodyPr anchor="ctr">
            <a:noAutofit/>
          </a:bodyPr>
          <a:lstStyle/>
          <a:p>
            <a:pPr algn="ctr"/>
            <a:r>
              <a:rPr lang="el-GR" sz="2800" b="1" dirty="0"/>
              <a:t>Ολοκληρωμένη Χωρική Ανάπτυξη </a:t>
            </a:r>
            <a:br>
              <a:rPr lang="el-GR" sz="2800" b="1" dirty="0"/>
            </a:br>
            <a:br>
              <a:rPr lang="el-GR" sz="2800" b="1" dirty="0"/>
            </a:br>
            <a:r>
              <a:rPr lang="el-GR" sz="2800" b="1" dirty="0"/>
              <a:t>«Ανατολική Μακεδονία, Θράκη» 2021-2027</a:t>
            </a:r>
            <a:br>
              <a:rPr lang="en-US" sz="2800" b="1" dirty="0"/>
            </a:br>
            <a:endParaRPr lang="el-GR" sz="2400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F4C35F4-0304-55DE-B493-0D5FA8737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22" y="2774599"/>
            <a:ext cx="4412998" cy="803707"/>
          </a:xfrm>
        </p:spPr>
        <p:txBody>
          <a:bodyPr>
            <a:normAutofit fontScale="92500"/>
          </a:bodyPr>
          <a:lstStyle/>
          <a:p>
            <a:r>
              <a:rPr lang="el-GR" sz="1700" b="1" dirty="0">
                <a:solidFill>
                  <a:srgbClr val="00BFE0"/>
                </a:solidFill>
              </a:rPr>
              <a:t>4η Συνεδρίαση Επιτροπής Παρακολούθησης</a:t>
            </a:r>
          </a:p>
          <a:p>
            <a:r>
              <a:rPr lang="el-GR" b="1" dirty="0">
                <a:solidFill>
                  <a:srgbClr val="00BFE0"/>
                </a:solidFill>
              </a:rPr>
              <a:t>Κομοτηνή, 20/0</a:t>
            </a:r>
            <a:r>
              <a:rPr lang="en-US" b="1" dirty="0">
                <a:solidFill>
                  <a:srgbClr val="00BFE0"/>
                </a:solidFill>
              </a:rPr>
              <a:t>5</a:t>
            </a:r>
            <a:r>
              <a:rPr lang="el-GR" b="1" dirty="0">
                <a:solidFill>
                  <a:srgbClr val="00BFE0"/>
                </a:solidFill>
              </a:rPr>
              <a:t>/2025</a:t>
            </a:r>
          </a:p>
        </p:txBody>
      </p:sp>
      <p:pic>
        <p:nvPicPr>
          <p:cNvPr id="5" name="Εικόνα 4" descr="Εικόνα που περιέχει κείμενο, γραμματοσειρά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C6D72732-E87A-1E23-01FE-5932187FF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8" y="5857489"/>
            <a:ext cx="3794271" cy="668749"/>
          </a:xfrm>
          <a:prstGeom prst="rect">
            <a:avLst/>
          </a:prstGeom>
        </p:spPr>
      </p:pic>
      <p:sp>
        <p:nvSpPr>
          <p:cNvPr id="6" name="7 - TextBox">
            <a:extLst>
              <a:ext uri="{FF2B5EF4-FFF2-40B4-BE49-F238E27FC236}">
                <a16:creationId xmlns:a16="http://schemas.microsoft.com/office/drawing/2014/main" id="{5E88F8EC-9231-3127-A7C5-E015FEC94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344" y="5602908"/>
            <a:ext cx="3259248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400" b="1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Ελένη Κουφού</a:t>
            </a:r>
            <a:endParaRPr lang="en-US" altLang="el-GR" sz="1400" b="1" dirty="0">
              <a:solidFill>
                <a:srgbClr val="144E8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l-GR" altLang="el-GR" sz="12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Στέλεχος Μονάδας Προγραμματισμού και Αξιολόγησης</a:t>
            </a:r>
            <a:endParaRPr lang="en-US" altLang="el-GR" sz="1200" dirty="0">
              <a:solidFill>
                <a:srgbClr val="144E8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2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Ειδικής Υπηρεσίας Διαχείρισης</a:t>
            </a:r>
            <a:r>
              <a:rPr lang="en-US" altLang="el-GR" sz="12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altLang="el-GR" sz="12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Προγράμματος «Ανατολική Μακεδονία, Θράκη»</a:t>
            </a:r>
          </a:p>
        </p:txBody>
      </p:sp>
    </p:spTree>
    <p:extLst>
      <p:ext uri="{BB962C8B-B14F-4D97-AF65-F5344CB8AC3E}">
        <p14:creationId xmlns:p14="http://schemas.microsoft.com/office/powerpoint/2010/main" val="345400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7D9C17D-2069-2208-A705-266CC30A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69" t="11273" r="20825" b="22888"/>
          <a:stretch/>
        </p:blipFill>
        <p:spPr>
          <a:xfrm>
            <a:off x="1668698" y="357402"/>
            <a:ext cx="8854604" cy="594000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EC4F0A6-4A73-94CE-AEDA-B92F6EF81F1F}"/>
              </a:ext>
            </a:extLst>
          </p:cNvPr>
          <p:cNvSpPr/>
          <p:nvPr/>
        </p:nvSpPr>
        <p:spPr>
          <a:xfrm>
            <a:off x="7041823" y="3272021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C20ABCF-B928-5417-DA52-6106210B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3689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13.965.000 €</a:t>
            </a:r>
          </a:p>
        </p:txBody>
      </p:sp>
    </p:spTree>
    <p:extLst>
      <p:ext uri="{BB962C8B-B14F-4D97-AF65-F5344CB8AC3E}">
        <p14:creationId xmlns:p14="http://schemas.microsoft.com/office/powerpoint/2010/main" val="36002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39FB6188-72E5-417B-5859-89D408C3C3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12" t="11135" r="18489" b="8864"/>
          <a:stretch/>
        </p:blipFill>
        <p:spPr>
          <a:xfrm>
            <a:off x="1778796" y="216000"/>
            <a:ext cx="8725053" cy="594000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5C0F29E2-1000-E0BE-E65A-FF7F4121A4F1}"/>
              </a:ext>
            </a:extLst>
          </p:cNvPr>
          <p:cNvSpPr/>
          <p:nvPr/>
        </p:nvSpPr>
        <p:spPr>
          <a:xfrm>
            <a:off x="7694966" y="2849991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2B01936-72DF-690C-9FBA-E60212E01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5557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4.175.600 €</a:t>
            </a:r>
          </a:p>
        </p:txBody>
      </p:sp>
    </p:spTree>
    <p:extLst>
      <p:ext uri="{BB962C8B-B14F-4D97-AF65-F5344CB8AC3E}">
        <p14:creationId xmlns:p14="http://schemas.microsoft.com/office/powerpoint/2010/main" val="193906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BBC1674-EFC5-C054-4C06-954C2ADD2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65" t="11868" r="19066" b="9304"/>
          <a:stretch/>
        </p:blipFill>
        <p:spPr>
          <a:xfrm>
            <a:off x="1690683" y="216000"/>
            <a:ext cx="8810633" cy="594000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11F5A94-55E5-064F-A0F7-3A6A2906ED66}"/>
              </a:ext>
            </a:extLst>
          </p:cNvPr>
          <p:cNvSpPr/>
          <p:nvPr/>
        </p:nvSpPr>
        <p:spPr>
          <a:xfrm>
            <a:off x="7725110" y="2839943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2F529F0-0927-F83C-E9A9-95385EBC5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5557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873.720 €</a:t>
            </a:r>
          </a:p>
        </p:txBody>
      </p:sp>
    </p:spTree>
    <p:extLst>
      <p:ext uri="{BB962C8B-B14F-4D97-AF65-F5344CB8AC3E}">
        <p14:creationId xmlns:p14="http://schemas.microsoft.com/office/powerpoint/2010/main" val="282240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6D1C9BC2-874A-F5F9-7CAE-26407CF4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34" t="10417" r="18906" b="9722"/>
          <a:stretch/>
        </p:blipFill>
        <p:spPr>
          <a:xfrm>
            <a:off x="1741723" y="216000"/>
            <a:ext cx="8708554" cy="59400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864F3286-CBEB-E019-3828-ED584789FCA2}"/>
              </a:ext>
            </a:extLst>
          </p:cNvPr>
          <p:cNvSpPr/>
          <p:nvPr/>
        </p:nvSpPr>
        <p:spPr>
          <a:xfrm>
            <a:off x="7706256" y="2839943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660EC66-937C-6E83-C188-D4078292E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5557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314.400 €</a:t>
            </a:r>
          </a:p>
        </p:txBody>
      </p:sp>
    </p:spTree>
    <p:extLst>
      <p:ext uri="{BB962C8B-B14F-4D97-AF65-F5344CB8AC3E}">
        <p14:creationId xmlns:p14="http://schemas.microsoft.com/office/powerpoint/2010/main" val="426147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23B6F80-8715-EEAA-FD84-6D748B6DE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69" y="615452"/>
            <a:ext cx="9199661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3F4715-CC08-DD87-1B51-FA91AB00A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" y="512605"/>
            <a:ext cx="12192000" cy="4836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8924B4-A5EE-E618-1D6F-226F79EFBF8F}"/>
              </a:ext>
            </a:extLst>
          </p:cNvPr>
          <p:cNvSpPr txBox="1"/>
          <p:nvPr/>
        </p:nvSpPr>
        <p:spPr>
          <a:xfrm>
            <a:off x="1681681" y="5482803"/>
            <a:ext cx="82952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i="1" dirty="0">
                <a:solidFill>
                  <a:srgbClr val="0D4F8C"/>
                </a:solidFill>
              </a:rPr>
              <a:t>σε φάση αξιολόγησης </a:t>
            </a:r>
            <a:r>
              <a:rPr lang="el-GR" sz="2800" b="1" i="1" dirty="0">
                <a:solidFill>
                  <a:srgbClr val="0D4F8C"/>
                </a:solidFill>
              </a:rPr>
              <a:t>20 προτάσεις π/ϋ 13,66 εκατ. €. </a:t>
            </a:r>
            <a:endParaRPr lang="el-GR" sz="2800" dirty="0">
              <a:solidFill>
                <a:srgbClr val="0D4F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5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FA6415E9-A214-B7CC-44BA-A79C4E0127D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7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«Πολιτιστικής – Τουριστικής Διαδρομής Εγνατίας Οδού»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1BB23103-056E-6B51-97C7-E4FBFF3BC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23" y="767762"/>
            <a:ext cx="7646153" cy="53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8262642-7B9E-49B7-8CE0-BD9F8BFAE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" t="1987" r="1788" b="2144"/>
          <a:stretch/>
        </p:blipFill>
        <p:spPr>
          <a:xfrm>
            <a:off x="1273240" y="235670"/>
            <a:ext cx="9204129" cy="5915317"/>
          </a:xfrm>
          <a:prstGeom prst="rect">
            <a:avLst/>
          </a:prstGeom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102BE40E-4E5C-48F8-8212-385EE981039A}"/>
              </a:ext>
            </a:extLst>
          </p:cNvPr>
          <p:cNvCxnSpPr>
            <a:cxnSpLocks/>
          </p:cNvCxnSpPr>
          <p:nvPr/>
        </p:nvCxnSpPr>
        <p:spPr>
          <a:xfrm flipH="1">
            <a:off x="3089306" y="1981283"/>
            <a:ext cx="2785999" cy="136840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Πλαίσιο κειμένου 2">
            <a:extLst>
              <a:ext uri="{FF2B5EF4-FFF2-40B4-BE49-F238E27FC236}">
                <a16:creationId xmlns:a16="http://schemas.microsoft.com/office/drawing/2014/main" id="{25DF4E4E-0478-4025-802A-E4A9F0896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49" y="1369195"/>
            <a:ext cx="29113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kumimoji="0" lang="el-GR" altLang="el-GR" i="0" u="none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Η χάραξη της αρχαίας Εγνατίας Οδού</a:t>
            </a:r>
            <a:endParaRPr kumimoji="0" lang="en-US" altLang="el-GR" i="0" u="none" dirty="0">
              <a:solidFill>
                <a:srgbClr val="FF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2EA9793B-C873-456E-914A-34D4FEC5AE2F}"/>
              </a:ext>
            </a:extLst>
          </p:cNvPr>
          <p:cNvCxnSpPr>
            <a:cxnSpLocks/>
          </p:cNvCxnSpPr>
          <p:nvPr/>
        </p:nvCxnSpPr>
        <p:spPr>
          <a:xfrm flipV="1">
            <a:off x="5875304" y="3508311"/>
            <a:ext cx="1201215" cy="121348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Πλαίσιο κειμένου 2">
            <a:extLst>
              <a:ext uri="{FF2B5EF4-FFF2-40B4-BE49-F238E27FC236}">
                <a16:creationId xmlns:a16="http://schemas.microsoft.com/office/drawing/2014/main" id="{84057EF0-1415-494B-BF83-8EFC200E3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055" y="4721797"/>
            <a:ext cx="3096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 i="1" u="sng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kumimoji="0" lang="el-GR" altLang="el-GR" i="0" u="none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Η χάραξη της νέας Εγνατίας Οδού</a:t>
            </a:r>
            <a:endParaRPr kumimoji="0" lang="en-US" altLang="el-GR" i="0" u="none" dirty="0">
              <a:solidFill>
                <a:srgbClr val="FF000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63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C38247BF-5498-3E1D-BFAE-DD1AB154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07" t="22406" r="28634" b="24123"/>
          <a:stretch/>
        </p:blipFill>
        <p:spPr>
          <a:xfrm>
            <a:off x="529204" y="273376"/>
            <a:ext cx="11160000" cy="56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054A39B-1CC7-3392-EBD8-474CC6740BA8}"/>
              </a:ext>
            </a:extLst>
          </p:cNvPr>
          <p:cNvSpPr txBox="1"/>
          <p:nvPr/>
        </p:nvSpPr>
        <p:spPr>
          <a:xfrm>
            <a:off x="0" y="179111"/>
            <a:ext cx="12192000" cy="6858000"/>
          </a:xfrm>
          <a:prstGeom prst="rect">
            <a:avLst/>
          </a:prstGeom>
        </p:spPr>
        <p:txBody>
          <a:bodyPr vert="horz" lIns="91440" tIns="720000" rIns="91440" bIns="36000" rtlCol="0" anchor="t" anchorCtr="0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9BED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H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Μελέτη </a:t>
            </a:r>
            <a:r>
              <a:rPr kumimoji="0" lang="el-GR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Επικαιροποίησης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της ΟΧΕ «Πολιτιστικής – Τουριστικής Διαδρομής Εγνατίας Οδού» εγκρίθηκε στις </a:t>
            </a:r>
            <a:r>
              <a:rPr kumimoji="0" lang="el-GR" b="1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15/02/2024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. </a:t>
            </a:r>
          </a:p>
          <a:p>
            <a:pPr lvl="0" algn="just">
              <a:lnSpc>
                <a:spcPct val="100000"/>
              </a:lnSpc>
              <a:tabLst>
                <a:tab pos="714375" algn="l"/>
              </a:tabLst>
              <a:defRPr/>
            </a:pPr>
            <a:endParaRPr lang="el-GR" sz="3200" b="0" dirty="0">
              <a:solidFill>
                <a:srgbClr val="0D4F8C"/>
              </a:solidFill>
            </a:endParaRPr>
          </a:p>
          <a:p>
            <a:pPr lvl="0">
              <a:lnSpc>
                <a:spcPct val="100000"/>
              </a:lnSpc>
              <a:tabLst>
                <a:tab pos="714375" algn="l"/>
              </a:tabLst>
              <a:defRPr/>
            </a:pPr>
            <a:r>
              <a:rPr lang="el-GR" b="0" dirty="0">
                <a:solidFill>
                  <a:srgbClr val="0D4F8C"/>
                </a:solidFill>
              </a:rPr>
              <a:t>Η Μελέτη και οι πίνακες των προτεινόμενων παρεμβάσεων, βρίσκονται αναρτημένοι στην ιστοσελίδα της ΕΥΔ ΑΜΘ.</a:t>
            </a:r>
          </a:p>
          <a:p>
            <a:pPr lvl="0" algn="just">
              <a:lnSpc>
                <a:spcPct val="100000"/>
              </a:lnSpc>
              <a:tabLst>
                <a:tab pos="714375" algn="l"/>
              </a:tabLst>
              <a:defRPr/>
            </a:pPr>
            <a:endParaRPr lang="el-GR" b="0" dirty="0">
              <a:solidFill>
                <a:srgbClr val="0D4F8C"/>
              </a:solidFill>
            </a:endParaRPr>
          </a:p>
          <a:p>
            <a:pPr lvl="0" algn="just">
              <a:lnSpc>
                <a:spcPct val="100000"/>
              </a:lnSpc>
              <a:tabLst>
                <a:tab pos="714375" algn="l"/>
              </a:tabLst>
              <a:defRPr/>
            </a:pPr>
            <a:r>
              <a:rPr lang="el-GR" b="0" dirty="0">
                <a:solidFill>
                  <a:srgbClr val="0D4F8C"/>
                </a:solidFill>
              </a:rPr>
              <a:t> https://www.eydamth.gr/index.php/stratigikes/olokliromenes-xorikes-ependyseis</a:t>
            </a:r>
            <a:r>
              <a:rPr lang="el-GR" b="0" dirty="0"/>
              <a:t> </a:t>
            </a:r>
          </a:p>
          <a:p>
            <a:pPr lvl="0" algn="just">
              <a:lnSpc>
                <a:spcPct val="100000"/>
              </a:lnSpc>
              <a:tabLst>
                <a:tab pos="714375" algn="l"/>
              </a:tabLst>
              <a:defRPr/>
            </a:pPr>
            <a:endParaRPr lang="el-GR" b="0" dirty="0"/>
          </a:p>
          <a:p>
            <a:pPr lvl="0">
              <a:lnSpc>
                <a:spcPct val="100000"/>
              </a:lnSpc>
              <a:tabLst>
                <a:tab pos="714375" algn="l"/>
              </a:tabLst>
              <a:defRPr/>
            </a:pPr>
            <a:r>
              <a:rPr lang="el-GR" b="0" dirty="0">
                <a:solidFill>
                  <a:srgbClr val="0D4F8C"/>
                </a:solidFill>
              </a:rPr>
              <a:t>Με σχετικές αποφάσεις, ορίστηκε η Περιφέρεια ΑΜΘ ως χωρικός φορέας της Στρατηγικής </a:t>
            </a:r>
          </a:p>
          <a:p>
            <a:pPr lvl="0">
              <a:lnSpc>
                <a:spcPct val="100000"/>
              </a:lnSpc>
              <a:tabLst>
                <a:tab pos="714375" algn="l"/>
              </a:tabLst>
              <a:defRPr/>
            </a:pPr>
            <a:r>
              <a:rPr lang="el-GR" b="0" dirty="0">
                <a:solidFill>
                  <a:srgbClr val="0D4F8C"/>
                </a:solidFill>
              </a:rPr>
              <a:t>και η συγκρότηση της Τοπικής Ομάδας Υποστήριξης της Διακυβέρνησής της.</a:t>
            </a:r>
            <a:endParaRPr lang="el-GR" sz="3200" b="0" dirty="0"/>
          </a:p>
          <a:p>
            <a:pPr lvl="0" algn="just">
              <a:lnSpc>
                <a:spcPct val="100000"/>
              </a:lnSpc>
              <a:tabLst>
                <a:tab pos="714375" algn="l"/>
              </a:tabLst>
              <a:defRPr/>
            </a:pPr>
            <a:br>
              <a:rPr lang="el-GR" sz="3200" dirty="0"/>
            </a:b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5FCB5B7D-6EEF-A546-FDC3-EDF63E8281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7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l-GR"/>
            </a:defPPr>
            <a:lvl1pPr algn="ctr">
              <a:lnSpc>
                <a:spcPct val="150000"/>
              </a:lnSpc>
              <a:spcBef>
                <a:spcPct val="0"/>
              </a:spcBef>
              <a:buNone/>
              <a:tabLst>
                <a:tab pos="714375" algn="l"/>
              </a:tabLst>
              <a:defRPr sz="3200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r>
              <a:rPr lang="el-GR" dirty="0" err="1"/>
              <a:t>ΟΧΕ</a:t>
            </a:r>
            <a:r>
              <a:rPr lang="el-GR" dirty="0"/>
              <a:t> «Πολιτιστικής – Τουριστικής Διαδρομής Εγνατίας Οδού»</a:t>
            </a:r>
          </a:p>
        </p:txBody>
      </p:sp>
    </p:spTree>
    <p:extLst>
      <p:ext uri="{BB962C8B-B14F-4D97-AF65-F5344CB8AC3E}">
        <p14:creationId xmlns:p14="http://schemas.microsoft.com/office/powerpoint/2010/main" val="125011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C471C6-2854-FE85-01C2-9B456A0C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12340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0363" lvl="1" indent="-360363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altLang="el-GR" dirty="0">
                <a:solidFill>
                  <a:srgbClr val="0D4F8C"/>
                </a:solidFill>
                <a:latin typeface="+mn-lt"/>
              </a:rPr>
              <a:t>6 Στρατηγικές Βιώσιμης Αστικής Ανάπτυξης - </a:t>
            </a:r>
            <a:r>
              <a:rPr lang="el-GR" altLang="el-GR" dirty="0" err="1">
                <a:solidFill>
                  <a:srgbClr val="0D4F8C"/>
                </a:solidFill>
                <a:latin typeface="+mn-lt"/>
              </a:rPr>
              <a:t>ΣΒΑΑ</a:t>
            </a:r>
            <a:r>
              <a:rPr lang="el-GR" altLang="el-GR" dirty="0">
                <a:solidFill>
                  <a:srgbClr val="0D4F8C"/>
                </a:solidFill>
                <a:latin typeface="+mn-lt"/>
              </a:rPr>
              <a:t> (Αλεξανδρούπολης, Κομοτηνής, Ξάνθης, Καβάλας, Δράμας και Ορεστιάδας).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724C19B-54CC-DF72-A45C-77BDB9970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213429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0363" lvl="1" indent="-360363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altLang="el-GR" dirty="0" err="1">
                <a:solidFill>
                  <a:srgbClr val="0D4F8C"/>
                </a:solidFill>
                <a:latin typeface="+mn-lt"/>
              </a:rPr>
              <a:t>ΟΧΕ</a:t>
            </a:r>
            <a:r>
              <a:rPr lang="el-GR" altLang="el-GR" dirty="0">
                <a:solidFill>
                  <a:srgbClr val="0D4F8C"/>
                </a:solidFill>
                <a:latin typeface="+mn-lt"/>
              </a:rPr>
              <a:t> Πολιτισμού – Τουρισμού «Εγνατίας Οδού».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A5A9B2-2187-0D3A-3AB1-3A51ED6E4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96987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0363" lvl="1" indent="-360363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altLang="el-GR" dirty="0" err="1">
                <a:solidFill>
                  <a:srgbClr val="0D4F8C"/>
                </a:solidFill>
                <a:latin typeface="+mn-lt"/>
              </a:rPr>
              <a:t>ΟΧΕ</a:t>
            </a:r>
            <a:r>
              <a:rPr lang="el-GR" altLang="el-GR" dirty="0">
                <a:solidFill>
                  <a:srgbClr val="0D4F8C"/>
                </a:solidFill>
                <a:latin typeface="+mn-lt"/>
              </a:rPr>
              <a:t> Περιβάλλοντος – Τουρισμού «Οροσειράς Ροδόπης και Ποταμού Νέστου».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A37617-991E-CFE9-D95B-59CF27EB3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80545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0363" lvl="1" indent="-360363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altLang="el-GR" dirty="0" err="1">
                <a:solidFill>
                  <a:srgbClr val="0D4F8C"/>
                </a:solidFill>
                <a:latin typeface="+mn-lt"/>
              </a:rPr>
              <a:t>ΟΧΕ</a:t>
            </a:r>
            <a:r>
              <a:rPr lang="el-GR" altLang="el-GR" dirty="0">
                <a:solidFill>
                  <a:srgbClr val="0D4F8C"/>
                </a:solidFill>
                <a:latin typeface="+mn-lt"/>
              </a:rPr>
              <a:t> «Έβρος - Μετά».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CBC9F0DE-64D0-1BE1-E935-1EC8F2FE5B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>
                <a:solidFill>
                  <a:srgbClr val="144E8C"/>
                </a:solidFill>
                <a:latin typeface="+mn-lt"/>
              </a:rPr>
              <a:t>Ολοκληρωμένες Χωρικές Επενδύσεις (</a:t>
            </a: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945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0AE6D1-7919-E33B-7F58-6FC5A532D26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720000" rIns="91440" bIns="36000" rtlCol="0" anchor="t" anchorCtr="0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9BED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Τοπική Ομάδα Υποστήριξης της Διακυβέρνησης (19-06-2024)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20725" marR="0" lvl="0" indent="-72072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7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επικεφαλής εκπρόσωπος του Χωρικού Φορέα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Π-ΑΜΘ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)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20725" marR="0" lvl="0" indent="-72072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20725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στελέχη της Περιφέρειας από τη Δ/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νση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Αναπτυξιακού Προγραμματισμού, Περιβάλλοντος &amp; Υποδομών,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20725" marR="0" lvl="0" indent="-72072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20725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την Ειδική Υπηρεσία Διαχείρισης,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20725" marR="0" lvl="0" indent="-72072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20725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την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ΕΕΤΑΑ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20725" marR="0" lvl="0" indent="-72072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20725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τον Αναπτυξιακό Οργανισμό της Π-ΑΜΘ,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D4F8C"/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20725" marR="0" lvl="0" indent="-72072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20725" algn="l"/>
              </a:tabLst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συμβούλους και εκπροσώπους αρμόδιων υπηρεσιών που σχετίζονται με τη θεματική στόχευση της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ΟΧΕ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όπως ο Πολιτισμός (Επιτελική Δομή Υπουργείο Πολιτισμού και το σωματείο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“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Διάζωμα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”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) ο Τουρισμός (Επιτελική Δομή Υπουργείου Τουρισμού).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16BF8FF0-262C-AB4E-99DC-288A20B9A7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7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«Πολιτιστικής – Τουριστικής Διαδρομής Εγνατίας Οδού»</a:t>
            </a:r>
          </a:p>
        </p:txBody>
      </p:sp>
    </p:spTree>
    <p:extLst>
      <p:ext uri="{BB962C8B-B14F-4D97-AF65-F5344CB8AC3E}">
        <p14:creationId xmlns:p14="http://schemas.microsoft.com/office/powerpoint/2010/main" val="38691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0AE6D1-7919-E33B-7F58-6FC5A532D26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720000" rIns="91440" bIns="36000" rtlCol="0" anchor="t" anchorCtr="0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9BED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Με την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επικαιροποιημένη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ΟΧΕ συνεχίζονται σημαντικές πράξεις όπως: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Βελτίωση Διαμόρφωση οδού Μαρώνειας παραλίας Πετρωτών ορίων Ν Έβρου.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Αποκατάσταση και ανάδειξη αρχαίου θεάτρου Θάσου Β’ Φάση.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Προστασία και ανάδειξη του ταφικού τύμβου της Μικρής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Δοξιπάρας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Ζώνης.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Ανάδειξη Συμπληρωματικών αρχαιολογικών χώρων Αβδήρων.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Εκσυγχρονισμός των υποδομών του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Θερμαλιστικού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Κέντρου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Κρηνίδων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Καβάλας.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448B4EA0-D87F-CB1B-3A8F-8102F9EAF2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7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«Πολιτιστικής – Τουριστικής Διαδρομής Εγνατίας Οδού»</a:t>
            </a:r>
          </a:p>
        </p:txBody>
      </p:sp>
    </p:spTree>
    <p:extLst>
      <p:ext uri="{BB962C8B-B14F-4D97-AF65-F5344CB8AC3E}">
        <p14:creationId xmlns:p14="http://schemas.microsoft.com/office/powerpoint/2010/main" val="2173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0AE6D1-7919-E33B-7F58-6FC5A532D26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720000" rIns="91440" bIns="36000" rtlCol="0" anchor="t" anchorCtr="0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9BED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Επίσης, στις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23/12/2024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ενεργοποιήθηκε πρόσκληση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π/υ 19 εκατ. €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για νέες δράσεις της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ΟΧΕ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«Πολιτιστικής – Τουριστικής Διαδρομής Εγνατίας Οδού» όπως: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Ανάπτυξη δημιουργικού κόμβου για οπτικοακουστικές τέχνες στο παλαιό 	στρατόπεδο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Ανδρικάκη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στο Δήμο Δράμας.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Ταξιδεύοντας / Περιδιαβαίνοντας στην Εγνατία Οδό.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Ψηφιακές αναβαθμίσεις Μουσείων της Π-ΑΜΘ.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Αποκατάσταση υποδομών του αρχαιολογικού χώρου του Ιερού των Μεγάλων Θεών στη Σαμοθράκη.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1DDEDBF-6581-2732-8B26-F8077725BC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7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«Πολιτιστικής – Τουριστικής Διαδρομής Εγνατίας Οδού»</a:t>
            </a:r>
          </a:p>
        </p:txBody>
      </p:sp>
    </p:spTree>
    <p:extLst>
      <p:ext uri="{BB962C8B-B14F-4D97-AF65-F5344CB8AC3E}">
        <p14:creationId xmlns:p14="http://schemas.microsoft.com/office/powerpoint/2010/main" val="355271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90AE6D1-7919-E33B-7F58-6FC5A532D269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720000" rIns="91440" bIns="36000" rtlCol="0" anchor="t" anchorCtr="0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9BED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defRPr>
            </a:lvl1pPr>
          </a:lstStyle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Παναγιά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Κοσμοσώτειρα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: Από τα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Φέρραι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της ΠΕ Έβρου στην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Βήρα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του </a:t>
            </a:r>
            <a:r>
              <a:rPr kumimoji="0" lang="el-G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Ισαάκιου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Κομνηνού.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Προστασία μνημείων από την κλιματική αλλαγή.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-	Υποστηρίζεται η ίδρυση και λειτουργία του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Φορέα Διαχείρισης και Προβολής Προορισμού (</a:t>
            </a:r>
            <a:r>
              <a:rPr kumimoji="0" lang="el-GR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DΜMO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)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 με τον οποίο δημιουργείται ο κατάλληλος μηχανισμός για τη διακυβέρνηση και αποτελεσματική λειτουργία της Διαδρομής, αλλά και για τη διαχείριση της Π-ΑΜΘ ως </a:t>
            </a:r>
            <a:r>
              <a:rPr kumimoji="0" lang="el-GR" sz="2600" b="1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ενιαίου τουριστικού προορισμού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D4F8C"/>
                </a:solidFill>
                <a:effectLst/>
                <a:uLnTx/>
                <a:uFillTx/>
                <a:latin typeface="Calibri" panose="020F0502020204030204" pitchFamily="34" charset="0"/>
                <a:cs typeface="+mj-cs"/>
              </a:rPr>
              <a:t>.</a:t>
            </a:r>
          </a:p>
          <a:p>
            <a:pPr marL="714375" marR="0" lvl="0" indent="-714375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714375" algn="l"/>
              </a:tabLst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5ED66F9-3697-F6B7-D2ED-925125A486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7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0D4F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0D4F8C"/>
                </a:solidFill>
                <a:latin typeface="+mn-lt"/>
              </a:rPr>
              <a:t> «Πολιτιστικής – Τουριστικής Διαδρομής Εγνατίας Οδού»</a:t>
            </a:r>
          </a:p>
        </p:txBody>
      </p:sp>
    </p:spTree>
    <p:extLst>
      <p:ext uri="{BB962C8B-B14F-4D97-AF65-F5344CB8AC3E}">
        <p14:creationId xmlns:p14="http://schemas.microsoft.com/office/powerpoint/2010/main" val="131490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A76E3B3-0D90-E3E1-C5B3-314F45B8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00" y="304368"/>
            <a:ext cx="9720000" cy="59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8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AAE00AF7-F328-182C-49D0-15B1F51AD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94" r="11623"/>
          <a:stretch/>
        </p:blipFill>
        <p:spPr>
          <a:xfrm>
            <a:off x="269908" y="1563090"/>
            <a:ext cx="5226892" cy="386439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D532940-6227-8B4A-78E0-E963ED1A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365" y="1563090"/>
            <a:ext cx="6301130" cy="3913885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4C3488DF-E748-79F7-53FE-B870DA02C5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 «Οροσειράς Ροδόπης και Ποταμού Νέστου»</a:t>
            </a:r>
          </a:p>
        </p:txBody>
      </p:sp>
    </p:spTree>
    <p:extLst>
      <p:ext uri="{BB962C8B-B14F-4D97-AF65-F5344CB8AC3E}">
        <p14:creationId xmlns:p14="http://schemas.microsoft.com/office/powerpoint/2010/main" val="210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:a16="http://schemas.microsoft.com/office/drawing/2014/main" id="{06D3931F-4E2B-C5C0-72F1-2A4CAABA5B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144E8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ΟΧΕ «Οροσειράς Ροδόπης και Ποταμού Νέστου»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C52DD0A-929C-6E73-2A4F-3A43113BC1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61" t="14708" r="20517" b="10241"/>
          <a:stretch/>
        </p:blipFill>
        <p:spPr>
          <a:xfrm>
            <a:off x="1985913" y="942680"/>
            <a:ext cx="8220174" cy="5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35A460F-B058-37C2-1723-C8181BDD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25" t="20069" r="25619" b="18488"/>
          <a:stretch/>
        </p:blipFill>
        <p:spPr>
          <a:xfrm>
            <a:off x="1871189" y="179109"/>
            <a:ext cx="8449622" cy="60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3F54B63-4384-3412-4589-8CC64F27E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26" y="938919"/>
            <a:ext cx="12013948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06/2024  - Υπογραφή σύμβασης για την εξειδίκευση της ΟΧΕ</a:t>
            </a:r>
            <a:endParaRPr lang="en-US" sz="2600" dirty="0">
              <a:solidFill>
                <a:srgbClr val="0D4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Διαβούλευση μέσω τεχνικών συναντήσεων και ερωτηματολογίων, 09 και 10/2024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656AA255-5722-0DAF-52F9-D52D18EDBD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 «Οροσειράς Ροδόπης και Ποταμού Νέστου»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92964E5-AA24-F897-7C30-3277D2A6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034" y="2135361"/>
            <a:ext cx="6017932" cy="41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3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E482FA9-80C7-30DD-0037-793DCACE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94" t="27515" r="17810" b="16975"/>
          <a:stretch/>
        </p:blipFill>
        <p:spPr>
          <a:xfrm>
            <a:off x="573512" y="343195"/>
            <a:ext cx="11044976" cy="552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5696-2CA2-5779-AFB1-F092BAA3E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7A51F3E-ACED-8D57-92FE-AA8C9459B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31" t="24583" r="15078" b="17362"/>
          <a:stretch/>
        </p:blipFill>
        <p:spPr>
          <a:xfrm>
            <a:off x="374164" y="209548"/>
            <a:ext cx="11443672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3F54B63-4384-3412-4589-8CC64F27E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1016"/>
            <a:ext cx="121919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σχετικό ερωτηματολόγιο διατύπωσης απόψεων και προτάσεων απεστάλη σε </a:t>
            </a:r>
            <a:r>
              <a:rPr lang="el-GR" sz="2600" b="1" dirty="0" err="1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εκατόν</a:t>
            </a:r>
            <a:r>
              <a:rPr lang="el-GR" sz="2600" b="1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τριάντα πέντε (135) Φορείς</a:t>
            </a: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2600" dirty="0">
              <a:solidFill>
                <a:srgbClr val="0D4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ανταποκρίθηκαν </a:t>
            </a:r>
            <a:r>
              <a:rPr lang="el-GR" sz="2600" b="1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τριάντα τρείς (33) Φορείς</a:t>
            </a: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n-US" sz="2600" dirty="0">
              <a:solidFill>
                <a:srgbClr val="0D4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από τους θετικά ανταποκρινόμενους Φορείς, προέκυψαν </a:t>
            </a:r>
            <a:r>
              <a:rPr lang="el-GR" sz="2600" b="1" dirty="0" err="1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εκατόν</a:t>
            </a:r>
            <a:r>
              <a:rPr lang="el-GR" sz="2600" b="1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τριάντα μια (131) προτάσεις προϋπολογισμού 134,5 εκατ. €</a:t>
            </a: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656AA255-5722-0DAF-52F9-D52D18EDBD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 «Οροσειράς Ροδόπης και Ποταμού Νέστου»</a:t>
            </a:r>
          </a:p>
        </p:txBody>
      </p:sp>
    </p:spTree>
    <p:extLst>
      <p:ext uri="{BB962C8B-B14F-4D97-AF65-F5344CB8AC3E}">
        <p14:creationId xmlns:p14="http://schemas.microsoft.com/office/powerpoint/2010/main" val="33178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EE0E11-0736-5F46-14C1-4257919517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88" t="10212" r="16304" b="26204"/>
          <a:stretch/>
        </p:blipFill>
        <p:spPr>
          <a:xfrm>
            <a:off x="121014" y="-126459"/>
            <a:ext cx="12073171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B6091-6B3A-1A69-DC3C-67D5222DC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405D235-DCDC-95AD-FD8C-8F220F2AB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3" y="1705451"/>
            <a:ext cx="12013948" cy="344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Επεξεργασία και Οριστικοποίηση Μελέτη, 12/2024</a:t>
            </a:r>
          </a:p>
          <a:p>
            <a:pPr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Ημερίδα Παρουσίασης Αποτελεσμάτων Μελέτη, 2/2025</a:t>
            </a:r>
            <a:endParaRPr lang="en-US" sz="2600" dirty="0">
              <a:solidFill>
                <a:srgbClr val="0D4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Παραλαβή της μελέτης, 3/2025</a:t>
            </a:r>
          </a:p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endParaRPr lang="el-GR" sz="2600" dirty="0">
              <a:solidFill>
                <a:srgbClr val="0D4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n-US" dirty="0">
                <a:solidFill>
                  <a:srgbClr val="0D4F8C"/>
                </a:solidFill>
              </a:rPr>
              <a:t>https://www.eydamth.gr/index.php/stratigikes/olokliromenes-xorikesependyseis#oreinou_ogkou</a:t>
            </a:r>
            <a:r>
              <a:rPr lang="en-US" sz="2800" dirty="0">
                <a:solidFill>
                  <a:srgbClr val="0D4F8C"/>
                </a:solidFill>
              </a:rPr>
              <a:t> </a:t>
            </a:r>
            <a:br>
              <a:rPr lang="en-US" sz="2800" dirty="0"/>
            </a:br>
            <a:endParaRPr lang="en-US" sz="2600" dirty="0">
              <a:solidFill>
                <a:srgbClr val="0D4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Τίτλος 1">
            <a:extLst>
              <a:ext uri="{FF2B5EF4-FFF2-40B4-BE49-F238E27FC236}">
                <a16:creationId xmlns:a16="http://schemas.microsoft.com/office/drawing/2014/main" id="{12F08CF6-953A-631A-F57C-FE9A2A6D3E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 «Οροσειράς Ροδόπης και Ποταμού Νέστου»</a:t>
            </a:r>
          </a:p>
        </p:txBody>
      </p:sp>
    </p:spTree>
    <p:extLst>
      <p:ext uri="{BB962C8B-B14F-4D97-AF65-F5344CB8AC3E}">
        <p14:creationId xmlns:p14="http://schemas.microsoft.com/office/powerpoint/2010/main" val="24988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054A39B-1CC7-3392-EBD8-474CC6740BA8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720000" rIns="91440" bIns="36000" rtlCol="0" anchor="t" anchorCtr="0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9BED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defRPr>
            </a:lvl1pPr>
          </a:lstStyle>
          <a:p>
            <a:pPr algn="just">
              <a:lnSpc>
                <a:spcPct val="150000"/>
              </a:lnSpc>
              <a:tabLst>
                <a:tab pos="714375" algn="l"/>
              </a:tabLst>
            </a:pPr>
            <a:endParaRPr lang="el-GR" sz="2600" dirty="0">
              <a:highlight>
                <a:srgbClr val="FFFF00"/>
              </a:highlight>
            </a:endParaRPr>
          </a:p>
          <a:p>
            <a:pPr algn="just">
              <a:lnSpc>
                <a:spcPct val="150000"/>
              </a:lnSpc>
              <a:tabLst>
                <a:tab pos="714375" algn="l"/>
              </a:tabLst>
            </a:pPr>
            <a:endParaRPr lang="el-GR" sz="26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E64B9DB-4CE6-B652-FB2E-8C8FA89D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087" y="0"/>
            <a:ext cx="5741910" cy="433253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DF6B653-FD41-1D2F-F486-06AC5E6D2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5"/>
          <a:stretch/>
        </p:blipFill>
        <p:spPr bwMode="auto">
          <a:xfrm>
            <a:off x="1245115" y="4497250"/>
            <a:ext cx="3769945" cy="2360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3DF9285-087A-9FC3-977D-0F5F15277F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4"/>
          <a:stretch/>
        </p:blipFill>
        <p:spPr bwMode="auto">
          <a:xfrm>
            <a:off x="6096000" y="4515167"/>
            <a:ext cx="4310421" cy="2297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35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656AA255-5722-0DAF-52F9-D52D18EDBD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 «Οροσειράς Ροδόπης και Ποταμού Νέστου»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1CAB6590-9B30-2BA4-DEFC-B970CB0BDC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5" t="10859" r="10231" b="10515"/>
          <a:stretch/>
        </p:blipFill>
        <p:spPr>
          <a:xfrm>
            <a:off x="1564848" y="744718"/>
            <a:ext cx="9379672" cy="53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656AA255-5722-0DAF-52F9-D52D18EDBD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 «Οροσειράς Ροδόπης και Ποταμού Νέστου»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F05DF08-3879-1A99-B3DC-6581A8C3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67" t="47148" r="9690" b="21650"/>
          <a:stretch/>
        </p:blipFill>
        <p:spPr>
          <a:xfrm>
            <a:off x="336000" y="940325"/>
            <a:ext cx="11520000" cy="261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97F630-B0B5-BBB8-CEF5-E4E316A8D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948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rgbClr val="144E8C"/>
                </a:solidFill>
                <a:latin typeface="+mn-lt"/>
              </a:rPr>
              <a:t>ΟΧΕ «Οροσειράς Ροδόπης και Ποταμού Νέστου»</a:t>
            </a:r>
            <a:br>
              <a:rPr lang="el-GR" sz="2800" b="1" dirty="0">
                <a:solidFill>
                  <a:srgbClr val="144E8C"/>
                </a:solidFill>
                <a:latin typeface="+mn-lt"/>
              </a:rPr>
            </a:br>
            <a:endParaRPr lang="el-GR" sz="2800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A3A1C9B-E0B1-A988-53D7-1CB3ACA48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4303" y="1253331"/>
            <a:ext cx="8441356" cy="4714332"/>
          </a:xfrm>
        </p:spPr>
      </p:pic>
    </p:spTree>
    <p:extLst>
      <p:ext uri="{BB962C8B-B14F-4D97-AF65-F5344CB8AC3E}">
        <p14:creationId xmlns:p14="http://schemas.microsoft.com/office/powerpoint/2010/main" val="896281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384E63E-37D5-6957-BDFA-EA3FDAA0F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370" y="29976"/>
            <a:ext cx="9917260" cy="679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7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195588-BC19-C9F7-6044-4784A6D778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30" t="10212" r="16702" b="26099"/>
          <a:stretch/>
        </p:blipFill>
        <p:spPr>
          <a:xfrm>
            <a:off x="161652" y="131323"/>
            <a:ext cx="11868695" cy="65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4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>
            <a:extLst>
              <a:ext uri="{FF2B5EF4-FFF2-40B4-BE49-F238E27FC236}">
                <a16:creationId xmlns:a16="http://schemas.microsoft.com/office/drawing/2014/main" id="{656AA255-5722-0DAF-52F9-D52D18EDBD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r>
              <a:rPr lang="el-GR" sz="3200" b="1" dirty="0" err="1">
                <a:solidFill>
                  <a:srgbClr val="144E8C"/>
                </a:solidFill>
                <a:latin typeface="+mn-lt"/>
              </a:rPr>
              <a:t>ΟΧΕ</a:t>
            </a:r>
            <a:r>
              <a:rPr lang="el-GR" sz="3200" b="1" dirty="0">
                <a:solidFill>
                  <a:srgbClr val="144E8C"/>
                </a:solidFill>
                <a:latin typeface="+mn-lt"/>
              </a:rPr>
              <a:t> «Οροσειράς Ροδόπης και Ποταμού Νέστου»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AAC644-E747-330F-20BB-26E973D9B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3429000"/>
            <a:ext cx="121919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Η διαδικασία παρακολούθησης, αξιολόγησης θα είναι συνεχής με δυνατότητα </a:t>
            </a:r>
            <a:r>
              <a:rPr lang="el-GR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επικαιροποίησης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 και αναθεώρησης.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AB5A24-FDC9-5F40-DC6E-096F2ABDD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942540"/>
            <a:ext cx="1219199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lvl="1" indent="-457200" algn="just">
              <a:spcBef>
                <a:spcPts val="1800"/>
              </a:spcBef>
              <a:buFont typeface="Wingdings" panose="05000000000000000000" pitchFamily="2" charset="2"/>
              <a:buChar char="§"/>
              <a:tabLst>
                <a:tab pos="360363" algn="l"/>
              </a:tabLst>
            </a:pP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Στόχος η έγκριση της Στρατηγικής και η έκδοση πρόσκλησης υποβολής προτάσεων τον 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l-GR" sz="2600" b="1" dirty="0">
                <a:latin typeface="Calibri" panose="020F0502020204030204" pitchFamily="34" charset="0"/>
                <a:cs typeface="Calibri" panose="020F0502020204030204" pitchFamily="34" charset="0"/>
              </a:rPr>
              <a:t>/2025</a:t>
            </a: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C471C6-2854-FE85-01C2-9B456A0C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7638"/>
            <a:ext cx="12192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just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Έναρξη Διαδικασίας: </a:t>
            </a:r>
            <a:r>
              <a:rPr lang="el-GR" altLang="el-GR" sz="2600" b="1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10/02/2023</a:t>
            </a:r>
          </a:p>
          <a:p>
            <a:pPr marL="0" lvl="1" indent="0" algn="just">
              <a:spcBef>
                <a:spcPts val="0"/>
              </a:spcBef>
              <a:buNone/>
              <a:tabLst>
                <a:tab pos="360363" algn="l"/>
              </a:tabLst>
            </a:pPr>
            <a:r>
              <a:rPr lang="el-GR" altLang="el-GR" sz="2600" u="sng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Πρόσκληση Υποβολής Στρατηγικών : </a:t>
            </a:r>
            <a:r>
              <a:rPr lang="el-GR" altLang="el-GR" sz="2600" b="1" u="sng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18/07/2023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724C19B-54CC-DF72-A45C-77BDB9970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8253"/>
            <a:ext cx="121919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just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	Έγκριση </a:t>
            </a:r>
            <a:r>
              <a:rPr lang="el-GR" altLang="el-GR" sz="2600" dirty="0" err="1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ΣΒΑΑ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600" u="sng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Δράμας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2600" b="1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04-04-2024 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(…14 μήνες)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A37617-991E-CFE9-D95B-59CF27EB3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993959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just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	Έγκριση </a:t>
            </a:r>
            <a:r>
              <a:rPr lang="el-GR" altLang="el-GR" sz="2600" dirty="0" err="1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ΣΒΑΑ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600" u="sng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Καβάλας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2600" b="1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22-04-2024 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(…15 μήνες)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1A45E1C-2D1E-48C4-5955-2238DC10D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43628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just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	Έγκριση </a:t>
            </a:r>
            <a:r>
              <a:rPr lang="el-GR" altLang="el-GR" sz="2600" dirty="0" err="1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ΣΒΑΑ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600" u="sng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Ορεστιάδας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2600" b="1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08-08-2024 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(…18 μήνες)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763C1D7-D563-BCA4-B566-9694A726E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4550825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just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	Έγκριση </a:t>
            </a:r>
            <a:r>
              <a:rPr lang="el-GR" altLang="el-GR" sz="2600" dirty="0" err="1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ΣΒΑΑ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600" u="sng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Ξάνθης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2600" b="1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19-09-2024 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(…20 μήνες)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518F26D-AB27-2DB3-E113-1869C82C2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46271"/>
            <a:ext cx="12192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just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Η ΣΒΑΑ Κομοτηνής </a:t>
            </a:r>
            <a:r>
              <a:rPr lang="el-GR" sz="2600" dirty="0" err="1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επανυποβλήθηκε</a:t>
            </a:r>
            <a:r>
              <a:rPr lang="el-GR" sz="2600" dirty="0">
                <a:solidFill>
                  <a:srgbClr val="0D4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στην ΕΥΔ Π-ΑΜΘ στις 28.4.2025 και βρίσκεται σε στάδιο αξιολόγησης.</a:t>
            </a:r>
            <a:endParaRPr lang="el-GR" altLang="el-GR" sz="2600" dirty="0">
              <a:solidFill>
                <a:srgbClr val="0D4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F6B804E-451B-82F2-FF05-217BE75E7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9222"/>
            <a:ext cx="121919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just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	Έγκριση </a:t>
            </a:r>
            <a:r>
              <a:rPr lang="el-GR" altLang="el-GR" sz="2600" dirty="0" err="1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ΣΒΑΑ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600" u="sng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Αλεξανδρούπολης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l-GR" sz="2600" b="1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22-04-2024 </a:t>
            </a:r>
            <a:r>
              <a:rPr lang="el-GR" altLang="el-GR" sz="2600" dirty="0">
                <a:solidFill>
                  <a:srgbClr val="144E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(…15 μήνες)</a:t>
            </a:r>
          </a:p>
        </p:txBody>
      </p:sp>
      <p:sp>
        <p:nvSpPr>
          <p:cNvPr id="11" name="Τίτλος 1">
            <a:extLst>
              <a:ext uri="{FF2B5EF4-FFF2-40B4-BE49-F238E27FC236}">
                <a16:creationId xmlns:a16="http://schemas.microsoft.com/office/drawing/2014/main" id="{37DDF034-F815-AF73-2B84-1B91DD94CD7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0" cy="767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l-GR"/>
            </a:defPPr>
            <a:lvl1pPr algn="ctr">
              <a:lnSpc>
                <a:spcPct val="150000"/>
              </a:lnSpc>
              <a:spcBef>
                <a:spcPct val="0"/>
              </a:spcBef>
              <a:tabLst>
                <a:tab pos="714375" algn="l"/>
              </a:tabLst>
              <a:defRPr sz="3200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l-GR" altLang="el-GR" dirty="0"/>
              <a:t>Στρατηγικές Βιώσιμης Αστικής Ανάπτυξης</a:t>
            </a:r>
            <a:r>
              <a:rPr lang="en-US" altLang="el-GR" dirty="0"/>
              <a:t> (</a:t>
            </a:r>
            <a:r>
              <a:rPr lang="el-GR" altLang="el-GR" dirty="0" err="1"/>
              <a:t>ΣΒΑΑ</a:t>
            </a:r>
            <a:r>
              <a:rPr lang="el-GR" alt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8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9D946C1B-54A2-20AD-BC8C-3600E17E89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ΟΧΕ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«ΕΒΡΟΣ-ΜΕΤΑ»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FDAE3-FACE-4E4A-91D2-F62A65B9B184}"/>
              </a:ext>
            </a:extLst>
          </p:cNvPr>
          <p:cNvSpPr txBox="1"/>
          <p:nvPr/>
        </p:nvSpPr>
        <p:spPr>
          <a:xfrm>
            <a:off x="443620" y="1121916"/>
            <a:ext cx="11108602" cy="5898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2400" dirty="0"/>
              <a:t>Η </a:t>
            </a:r>
            <a:r>
              <a:rPr lang="el-GR" sz="2400" b="1" dirty="0"/>
              <a:t>ΟΧΕ «ΕΒΡΟΣ-ΜΕΤΑ» </a:t>
            </a:r>
          </a:p>
          <a:p>
            <a:pPr algn="ctr">
              <a:lnSpc>
                <a:spcPct val="150000"/>
              </a:lnSpc>
            </a:pPr>
            <a:r>
              <a:rPr lang="el-GR" sz="2400" dirty="0"/>
              <a:t>Αποτελεί υποσύνολο του Ειδικού Αναπτυξιακού Προγράμματος για την Π.Ε. ΕΒΡΟΥ.</a:t>
            </a:r>
          </a:p>
          <a:p>
            <a:pPr algn="ctr">
              <a:lnSpc>
                <a:spcPct val="150000"/>
              </a:lnSpc>
            </a:pPr>
            <a:r>
              <a:rPr lang="el-GR" sz="2400" dirty="0"/>
              <a:t>Συντάχθηκε με αφετηρία την πολυήμερη και μεγαλύτερη δασική πυρκαγιά σε έκταση που έχει καταγραφεί ποτέ σε Ελλάδα και Ευρώπη .</a:t>
            </a:r>
          </a:p>
          <a:p>
            <a:pPr algn="ctr">
              <a:lnSpc>
                <a:spcPct val="150000"/>
              </a:lnSpc>
            </a:pPr>
            <a:r>
              <a:rPr lang="el-GR" sz="2400" dirty="0"/>
              <a:t>Η περιοχή εφαρμογής της ΟΧΕ «ΕΒΡΟΣ-ΜΕΤΑ» </a:t>
            </a:r>
          </a:p>
          <a:p>
            <a:pPr algn="ctr">
              <a:lnSpc>
                <a:spcPct val="150000"/>
              </a:lnSpc>
            </a:pPr>
            <a:r>
              <a:rPr lang="el-GR" sz="2400" dirty="0"/>
              <a:t>εμπίπτει στην χωρική   κατηγορία μη αστικών περιοχών </a:t>
            </a:r>
          </a:p>
          <a:p>
            <a:pPr algn="ctr">
              <a:lnSpc>
                <a:spcPct val="150000"/>
              </a:lnSpc>
            </a:pPr>
            <a:r>
              <a:rPr lang="el-GR" sz="2400" dirty="0"/>
              <a:t>και περιλαμβάνει </a:t>
            </a:r>
          </a:p>
          <a:p>
            <a:pPr algn="ctr">
              <a:lnSpc>
                <a:spcPct val="150000"/>
              </a:lnSpc>
            </a:pPr>
            <a:r>
              <a:rPr lang="el-GR" sz="2400" dirty="0"/>
              <a:t>το σύνολο των Δήμων </a:t>
            </a:r>
            <a:r>
              <a:rPr lang="el-GR" sz="2400" dirty="0" err="1"/>
              <a:t>Σουφλίου</a:t>
            </a:r>
            <a:r>
              <a:rPr lang="el-GR" sz="2400" dirty="0"/>
              <a:t>, Διδυμοτείχου, Ορεστιάδας </a:t>
            </a:r>
          </a:p>
          <a:p>
            <a:pPr algn="ctr">
              <a:lnSpc>
                <a:spcPct val="150000"/>
              </a:lnSpc>
            </a:pPr>
            <a:r>
              <a:rPr lang="el-GR" sz="2400" dirty="0"/>
              <a:t>και το Δήμο Αλεξανδρούπολης, εκτός του οικισμού της Αλεξανδρούπολης.</a:t>
            </a:r>
          </a:p>
          <a:p>
            <a:pPr algn="ctr">
              <a:lnSpc>
                <a:spcPct val="200000"/>
              </a:lnSpc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552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59DD9-E711-F6D0-71B5-4C1594B7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8A439879-CB9D-FD81-F78D-38EBD2EFEE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ΟΧΕ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«ΕΒΡΟΣ-ΜΕΤΑ»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5DC3BFB8-95D6-F14F-8D6E-7F8B0492F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31" t="12778" r="35938" b="6528"/>
          <a:stretch/>
        </p:blipFill>
        <p:spPr>
          <a:xfrm>
            <a:off x="57150" y="571500"/>
            <a:ext cx="3905250" cy="5534025"/>
          </a:xfrm>
          <a:prstGeom prst="rect">
            <a:avLst/>
          </a:prstGeom>
        </p:spPr>
      </p:pic>
      <p:pic>
        <p:nvPicPr>
          <p:cNvPr id="3" name="Google Shape;216;p60">
            <a:extLst>
              <a:ext uri="{FF2B5EF4-FFF2-40B4-BE49-F238E27FC236}">
                <a16:creationId xmlns:a16="http://schemas.microsoft.com/office/drawing/2014/main" id="{074AB8B2-955C-975E-31AF-2128924F61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37"/>
          <a:stretch/>
        </p:blipFill>
        <p:spPr>
          <a:xfrm>
            <a:off x="4205287" y="733424"/>
            <a:ext cx="7800976" cy="465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45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61B9-27A3-117B-4A98-F84B11A82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210754E-04F9-61A9-4A3E-87DD3A6E6458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720000" rIns="91440" bIns="36000" rtlCol="0" anchor="t" anchorCtr="0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19BED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+mj-cs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752E47A-50CD-81B7-9CB6-8E0B230A53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06" r="876" b="3781"/>
          <a:stretch/>
        </p:blipFill>
        <p:spPr>
          <a:xfrm>
            <a:off x="454057" y="792867"/>
            <a:ext cx="11283885" cy="544371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D220F419-1EF1-4878-D763-BDB2F817AA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ΟΧΕ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«ΕΒΡΟΣ-ΜΕΤΑ»</a:t>
            </a:r>
          </a:p>
        </p:txBody>
      </p:sp>
    </p:spTree>
    <p:extLst>
      <p:ext uri="{BB962C8B-B14F-4D97-AF65-F5344CB8AC3E}">
        <p14:creationId xmlns:p14="http://schemas.microsoft.com/office/powerpoint/2010/main" val="132868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1B04A4D-7BD9-D0C8-3389-DDC64A957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5" y="99383"/>
            <a:ext cx="7570572" cy="66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4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6A404C-5EE8-E95C-46EB-8B974294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88" t="11205" r="17101" b="6667"/>
          <a:stretch/>
        </p:blipFill>
        <p:spPr>
          <a:xfrm>
            <a:off x="1696140" y="0"/>
            <a:ext cx="8799719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5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9D946C1B-54A2-20AD-BC8C-3600E17E892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kumimoji="0" lang="el-G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ΟΧΕ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«ΕΒΡΟΣ-ΜΕΤΑ»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B8958B1-5041-D24B-57CC-C5988E24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03" t="31076" r="13629" b="38351"/>
          <a:stretch/>
        </p:blipFill>
        <p:spPr>
          <a:xfrm>
            <a:off x="53564" y="1200150"/>
            <a:ext cx="12138436" cy="31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C7135-69D0-AE03-039D-9822F98B7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69E2FFD-A5DF-F18A-030C-6752F95E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36" y="26973"/>
            <a:ext cx="7570725" cy="592162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2345EBA-A9BA-1F58-4327-2439457B2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535" y="5948600"/>
            <a:ext cx="7570725" cy="88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23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E5DD09B-C069-3D31-B2CC-49DAAD94F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69" y="615452"/>
            <a:ext cx="9199661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88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C5696-2CA2-5779-AFB1-F092BAA3E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EEB1D9A-8B45-0B2A-8F42-D06E0A812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3" t="10557" r="31208" b="15833"/>
          <a:stretch/>
        </p:blipFill>
        <p:spPr>
          <a:xfrm>
            <a:off x="131976" y="254523"/>
            <a:ext cx="6096000" cy="512108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2134E6C-8247-2ECF-DE30-C1E98E699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37" t="13889" r="32969" b="8055"/>
          <a:stretch/>
        </p:blipFill>
        <p:spPr>
          <a:xfrm>
            <a:off x="6351161" y="254523"/>
            <a:ext cx="5614595" cy="534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061BD-58EB-5BD3-1605-5665EA395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55DC6D0-A57D-9B4F-4493-719907822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94" r="11623"/>
          <a:stretch/>
        </p:blipFill>
        <p:spPr>
          <a:xfrm>
            <a:off x="269908" y="1563090"/>
            <a:ext cx="5226892" cy="386439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95D88C5-8DD8-2C7F-0EDC-CEFA1C59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365" y="1563090"/>
            <a:ext cx="6301130" cy="3913885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3755792-444A-C50F-9731-DFE8F818A7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tabLst>
                <a:tab pos="714375" algn="l"/>
              </a:tabLst>
              <a:defRPr/>
            </a:pPr>
            <a:endParaRPr lang="el-GR" sz="3200" b="1" dirty="0">
              <a:solidFill>
                <a:srgbClr val="144E8C"/>
              </a:solidFill>
              <a:latin typeface="+mn-lt"/>
            </a:endParaRPr>
          </a:p>
        </p:txBody>
      </p:sp>
      <p:sp>
        <p:nvSpPr>
          <p:cNvPr id="3" name="Τίτλος 1">
            <a:extLst>
              <a:ext uri="{FF2B5EF4-FFF2-40B4-BE49-F238E27FC236}">
                <a16:creationId xmlns:a16="http://schemas.microsoft.com/office/drawing/2014/main" id="{3B5821D2-9ECF-19EE-C1D4-8BDB24962B16}"/>
              </a:ext>
            </a:extLst>
          </p:cNvPr>
          <p:cNvSpPr txBox="1">
            <a:spLocks/>
          </p:cNvSpPr>
          <p:nvPr/>
        </p:nvSpPr>
        <p:spPr>
          <a:xfrm>
            <a:off x="152400" y="152400"/>
            <a:ext cx="12192000" cy="7447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9BEDE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14375" algn="l"/>
              </a:tabLst>
              <a:defRPr/>
            </a:pPr>
            <a:r>
              <a:rPr lang="el-GR" sz="32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Ευχαριστούμε για την  προσοχή σας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A0936-3B05-7B97-1C7E-A8CADD406032}"/>
              </a:ext>
            </a:extLst>
          </p:cNvPr>
          <p:cNvSpPr txBox="1"/>
          <p:nvPr/>
        </p:nvSpPr>
        <p:spPr>
          <a:xfrm>
            <a:off x="9042903" y="5843826"/>
            <a:ext cx="314909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000" b="1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Ελένη Κουφού</a:t>
            </a:r>
            <a:endParaRPr lang="en-US" altLang="el-GR" sz="1000" b="1" dirty="0">
              <a:solidFill>
                <a:srgbClr val="144E8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l-GR" altLang="el-GR" sz="10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Στέλεχος Μονάδας Προγραμματισμού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l-GR" altLang="el-GR" sz="10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και Αξιολόγησης</a:t>
            </a:r>
            <a:endParaRPr lang="en-US" altLang="el-GR" sz="1000" dirty="0">
              <a:solidFill>
                <a:srgbClr val="144E8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0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Ειδικής Υπηρεσίας Διαχείρισης</a:t>
            </a:r>
            <a:r>
              <a:rPr lang="en-US" altLang="el-GR" sz="10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l-GR" altLang="el-GR" sz="1000" dirty="0">
              <a:solidFill>
                <a:srgbClr val="144E8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000" dirty="0">
                <a:solidFill>
                  <a:srgbClr val="144E8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Προγράμματος «Ανατολική Μακεδονία, Θράκη»</a:t>
            </a:r>
          </a:p>
        </p:txBody>
      </p:sp>
    </p:spTree>
    <p:extLst>
      <p:ext uri="{BB962C8B-B14F-4D97-AF65-F5344CB8AC3E}">
        <p14:creationId xmlns:p14="http://schemas.microsoft.com/office/powerpoint/2010/main" val="134765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5C37-68B2-BB48-A07B-525D60657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E7A09E5B-C7AD-E538-AE38-1323057C8F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54" t="21031" r="18660" b="17389"/>
          <a:stretch/>
        </p:blipFill>
        <p:spPr>
          <a:xfrm>
            <a:off x="0" y="767531"/>
            <a:ext cx="3723588" cy="251989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477A939F-EEAE-4B22-C1AA-9F4A2F68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830" t="20894" r="27141" b="6942"/>
          <a:stretch/>
        </p:blipFill>
        <p:spPr>
          <a:xfrm>
            <a:off x="9360817" y="3170564"/>
            <a:ext cx="2831184" cy="370376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97F2D997-457F-58FB-6DD7-31A99C8CA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86" t="19211" r="27887" b="7154"/>
          <a:stretch/>
        </p:blipFill>
        <p:spPr>
          <a:xfrm>
            <a:off x="385698" y="3285628"/>
            <a:ext cx="2732279" cy="352998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3C2DD01-2612-AB78-9399-CBA2FFD0C7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31" t="18419" r="18969" b="11055"/>
          <a:stretch/>
        </p:blipFill>
        <p:spPr>
          <a:xfrm>
            <a:off x="4267813" y="676197"/>
            <a:ext cx="3656373" cy="2762866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E2C5CEB-C445-F44E-2436-9DB3E6541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79" t="19815" r="20417" b="6296"/>
          <a:stretch/>
        </p:blipFill>
        <p:spPr>
          <a:xfrm>
            <a:off x="8762220" y="747739"/>
            <a:ext cx="3314379" cy="2391387"/>
          </a:xfrm>
          <a:prstGeom prst="rect">
            <a:avLst/>
          </a:prstGeom>
        </p:spPr>
      </p:pic>
      <p:sp>
        <p:nvSpPr>
          <p:cNvPr id="3" name="Τίτλος 1">
            <a:extLst>
              <a:ext uri="{FF2B5EF4-FFF2-40B4-BE49-F238E27FC236}">
                <a16:creationId xmlns:a16="http://schemas.microsoft.com/office/drawing/2014/main" id="{1AF1267F-D670-FE4E-99EA-3E92FC55C3C0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0" cy="767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l-GR"/>
            </a:defPPr>
            <a:lvl1pPr algn="ctr">
              <a:lnSpc>
                <a:spcPct val="150000"/>
              </a:lnSpc>
              <a:spcBef>
                <a:spcPct val="0"/>
              </a:spcBef>
              <a:tabLst>
                <a:tab pos="714375" algn="l"/>
              </a:tabLst>
              <a:defRPr sz="3200" b="1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l-GR" altLang="el-GR" dirty="0"/>
              <a:t>Στρατηγικές Βιώσιμης Αστικής Ανάπτυξης</a:t>
            </a:r>
            <a:r>
              <a:rPr lang="en-US" altLang="el-GR" dirty="0"/>
              <a:t> (</a:t>
            </a:r>
            <a:r>
              <a:rPr lang="el-GR" altLang="el-GR" dirty="0" err="1"/>
              <a:t>ΣΒΑΑ</a:t>
            </a:r>
            <a:r>
              <a:rPr lang="el-GR" altLang="el-GR" dirty="0"/>
              <a:t>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C88BE4C-0847-C69C-9350-493D161E0B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6907" y="4307689"/>
            <a:ext cx="3724979" cy="23166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81E341-D3BD-3A1C-E5AB-FD3642FFB016}"/>
              </a:ext>
            </a:extLst>
          </p:cNvPr>
          <p:cNvSpPr txBox="1"/>
          <p:nvPr/>
        </p:nvSpPr>
        <p:spPr>
          <a:xfrm>
            <a:off x="4338268" y="3757188"/>
            <a:ext cx="376361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100" dirty="0"/>
              <a:t>                 ΣΤΡΑΤΗΓΙΚΗ  ΒΙΩΣΙΜΗΣ ΑΣΤΙΚΗΣ ΑΝΑΠΤΥΞΗΣ   </a:t>
            </a:r>
          </a:p>
          <a:p>
            <a:r>
              <a:rPr lang="el-GR" sz="1100" b="1" dirty="0"/>
              <a:t>                                      ΔΗΜΟΥ ΔΡΑΜΑΣ </a:t>
            </a:r>
          </a:p>
          <a:p>
            <a:r>
              <a:rPr lang="el-GR" sz="1100" dirty="0"/>
              <a:t>                                   ΕΠΙΤΕΛΙΚΗ ΣΥΝΟΨΗ</a:t>
            </a:r>
          </a:p>
        </p:txBody>
      </p:sp>
    </p:spTree>
    <p:extLst>
      <p:ext uri="{BB962C8B-B14F-4D97-AF65-F5344CB8AC3E}">
        <p14:creationId xmlns:p14="http://schemas.microsoft.com/office/powerpoint/2010/main" val="18330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5A559E-0871-EEFA-62C6-FFCD7E9900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86" t="10997" r="14639" b="6666"/>
          <a:stretch/>
        </p:blipFill>
        <p:spPr>
          <a:xfrm>
            <a:off x="1608772" y="216814"/>
            <a:ext cx="8974456" cy="594000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EC4F0A6-4A73-94CE-AEDA-B92F6EF81F1F}"/>
              </a:ext>
            </a:extLst>
          </p:cNvPr>
          <p:cNvSpPr/>
          <p:nvPr/>
        </p:nvSpPr>
        <p:spPr>
          <a:xfrm>
            <a:off x="7871380" y="2771477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524C5B5-B759-9E7E-1684-57DA63CFB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5557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14.241.660 €</a:t>
            </a:r>
          </a:p>
        </p:txBody>
      </p:sp>
    </p:spTree>
    <p:extLst>
      <p:ext uri="{BB962C8B-B14F-4D97-AF65-F5344CB8AC3E}">
        <p14:creationId xmlns:p14="http://schemas.microsoft.com/office/powerpoint/2010/main" val="14385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C0BF735-9EA3-AB36-F411-E955B1916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55" t="10859" r="14253" b="6804"/>
          <a:stretch/>
        </p:blipFill>
        <p:spPr>
          <a:xfrm>
            <a:off x="1620000" y="216000"/>
            <a:ext cx="9053787" cy="594000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EC4F0A6-4A73-94CE-AEDA-B92F6EF81F1F}"/>
              </a:ext>
            </a:extLst>
          </p:cNvPr>
          <p:cNvSpPr/>
          <p:nvPr/>
        </p:nvSpPr>
        <p:spPr>
          <a:xfrm>
            <a:off x="7890234" y="2780904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F91F60B-0919-2DA2-9B30-14BB0AFE6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56130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14.057.080 €</a:t>
            </a:r>
          </a:p>
        </p:txBody>
      </p:sp>
    </p:spTree>
    <p:extLst>
      <p:ext uri="{BB962C8B-B14F-4D97-AF65-F5344CB8AC3E}">
        <p14:creationId xmlns:p14="http://schemas.microsoft.com/office/powerpoint/2010/main" val="310255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8C1F8515-B95B-00BC-5565-EBAAF579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23" t="10723" r="15026" b="7453"/>
          <a:stretch/>
        </p:blipFill>
        <p:spPr>
          <a:xfrm>
            <a:off x="1609200" y="216000"/>
            <a:ext cx="8939599" cy="587371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EC4F0A6-4A73-94CE-AEDA-B92F6EF81F1F}"/>
              </a:ext>
            </a:extLst>
          </p:cNvPr>
          <p:cNvSpPr/>
          <p:nvPr/>
        </p:nvSpPr>
        <p:spPr>
          <a:xfrm>
            <a:off x="7890234" y="2752623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881B67-D9D4-8D14-BB8E-F9783AD5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95778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13.885.000 €</a:t>
            </a:r>
          </a:p>
        </p:txBody>
      </p:sp>
    </p:spTree>
    <p:extLst>
      <p:ext uri="{BB962C8B-B14F-4D97-AF65-F5344CB8AC3E}">
        <p14:creationId xmlns:p14="http://schemas.microsoft.com/office/powerpoint/2010/main" val="35878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BBAC5FE9-C179-0C38-55EE-4D8513CBB0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32" t="10997" r="18427" b="8866"/>
          <a:stretch/>
        </p:blipFill>
        <p:spPr>
          <a:xfrm>
            <a:off x="1609200" y="216000"/>
            <a:ext cx="8741885" cy="5940000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EC4F0A6-4A73-94CE-AEDA-B92F6EF81F1F}"/>
              </a:ext>
            </a:extLst>
          </p:cNvPr>
          <p:cNvSpPr/>
          <p:nvPr/>
        </p:nvSpPr>
        <p:spPr>
          <a:xfrm>
            <a:off x="7532013" y="2846893"/>
            <a:ext cx="1904215" cy="223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CC3D7AD-F623-644A-A133-2472B182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65557"/>
            <a:ext cx="1219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spcBef>
                <a:spcPts val="1800"/>
              </a:spcBef>
              <a:buNone/>
              <a:tabLst>
                <a:tab pos="360363" algn="l"/>
              </a:tabLst>
            </a:pPr>
            <a:r>
              <a:rPr lang="el-GR" altLang="el-GR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14.030.000 €</a:t>
            </a:r>
          </a:p>
        </p:txBody>
      </p:sp>
    </p:spTree>
    <p:extLst>
      <p:ext uri="{BB962C8B-B14F-4D97-AF65-F5344CB8AC3E}">
        <p14:creationId xmlns:p14="http://schemas.microsoft.com/office/powerpoint/2010/main" val="18181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72785</TotalTime>
  <Words>990</Words>
  <Application>Microsoft Office PowerPoint</Application>
  <PresentationFormat>Ευρεία οθόνη</PresentationFormat>
  <Paragraphs>127</Paragraphs>
  <Slides>49</Slides>
  <Notes>17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49</vt:i4>
      </vt:variant>
    </vt:vector>
  </HeadingPairs>
  <TitlesOfParts>
    <vt:vector size="60" baseType="lpstr">
      <vt:lpstr>Aptos</vt:lpstr>
      <vt:lpstr>Aptos Display</vt:lpstr>
      <vt:lpstr>Arial</vt:lpstr>
      <vt:lpstr>Calibri</vt:lpstr>
      <vt:lpstr>Century Gothic</vt:lpstr>
      <vt:lpstr>Trebuchet MS</vt:lpstr>
      <vt:lpstr>Wingdings</vt:lpstr>
      <vt:lpstr>Θέμα του Office</vt:lpstr>
      <vt:lpstr>Προσαρμοσμένη σχεδίαση</vt:lpstr>
      <vt:lpstr>1_Προσαρμοσμένη σχεδίαση</vt:lpstr>
      <vt:lpstr>1_Θέμα του Office</vt:lpstr>
      <vt:lpstr>Ολοκληρωμένη Χωρική Ανάπτυξη   «Ανατολική Μακεδονία, Θράκη» 2021-2027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ΟΧΕ «Οροσειράς Ροδόπης και Ποταμού Νέστου»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Vasilis Vasilopoulos</dc:creator>
  <cp:lastModifiedBy>ah960@tvv.kim</cp:lastModifiedBy>
  <cp:revision>373</cp:revision>
  <cp:lastPrinted>2025-05-16T06:05:09Z</cp:lastPrinted>
  <dcterms:created xsi:type="dcterms:W3CDTF">2022-06-03T15:25:51Z</dcterms:created>
  <dcterms:modified xsi:type="dcterms:W3CDTF">2025-05-18T10:42:18Z</dcterms:modified>
</cp:coreProperties>
</file>