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61" r:id="rId6"/>
    <p:sldId id="304" r:id="rId7"/>
    <p:sldId id="308" r:id="rId8"/>
    <p:sldId id="312" r:id="rId9"/>
    <p:sldId id="309" r:id="rId10"/>
    <p:sldId id="310" r:id="rId11"/>
    <p:sldId id="311" r:id="rId12"/>
    <p:sldId id="306" r:id="rId13"/>
    <p:sldId id="313" r:id="rId14"/>
  </p:sldIdLst>
  <p:sldSz cx="12192000" cy="6858000"/>
  <p:notesSz cx="6792913" cy="9925050"/>
  <p:embeddedFontLst>
    <p:embeddedFont>
      <p:font typeface="EC Square Sans Pro" panose="020B0506040000020004" charset="0"/>
      <p:regular r:id="rId16"/>
      <p:bold r:id="rId17"/>
      <p:italic r:id="rId18"/>
      <p:boldItalic r:id="rId19"/>
    </p:embeddedFont>
    <p:embeddedFont>
      <p:font typeface="EC Square Sans Pro Light" panose="020B0506000000020004" charset="0"/>
      <p:regular r:id="rId20"/>
      <p: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CFF950-20F1-0747-8DCB-DE6AE638E82A}" name="Adriana R. Ilisescu" initials="AI" userId="S::adil@cowi.com::3a5dd06a-76cb-4b2a-80f8-bda38d992e72" providerId="AD"/>
  <p188:author id="{6F0841EB-5FC2-919B-9AC9-343EBF92EA4F}" name="Bettina Rafaelsen" initials="BR" userId="S::BERA@COWI.Com::35e9098f-3a20-4076-90ef-e8e4a45e8fcc" providerId="AD"/>
  <p188:author id="{CFFCC8FD-28EF-F46F-DF9D-33B26D61DB84}" name="Ramon Wessel" initials="RW" userId="S::RAWE@COWI.Com::aaf968ab-e047-4058-94a7-91aed951b6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38A"/>
    <a:srgbClr val="FBBC0F"/>
    <a:srgbClr val="73A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687D-87DC-4146-9A6C-B30C2DAC57E2}" type="datetimeFigureOut">
              <a:rPr lang="fr-FR" smtClean="0"/>
              <a:t>24/09/2024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59F3-7E2F-4B4D-A4E1-1520072C03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18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Cover proposition #2 (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picture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93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5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11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0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19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5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69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2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5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59F3-7E2F-4B4D-A4E1-1520072C034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07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0B51F-6A50-CFE2-B32C-53CF150B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39" y="1223260"/>
            <a:ext cx="6262969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FCE04C-ED3F-4781-EFA1-AEDA7DD14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439" y="4117087"/>
            <a:ext cx="6262969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E2FC9A-2A81-640D-213A-CD94E1E94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668" y="3101884"/>
            <a:ext cx="2674332" cy="3409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B2C277-1241-04DD-D0D7-2703D56A3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58938"/>
            <a:ext cx="1381652" cy="1314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77BA72-88FD-C8FE-46E3-8ABEDF7F7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461" y="-1"/>
            <a:ext cx="3683000" cy="217247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C47E57BA-D7F6-00DA-A2A5-96C6D0DFE5DD}"/>
              </a:ext>
            </a:extLst>
          </p:cNvPr>
          <p:cNvGrpSpPr/>
          <p:nvPr userDrawn="1"/>
        </p:nvGrpSpPr>
        <p:grpSpPr>
          <a:xfrm>
            <a:off x="1561019" y="562515"/>
            <a:ext cx="3535052" cy="5732970"/>
            <a:chOff x="-3535052" y="216816"/>
            <a:chExt cx="3535052" cy="573297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634AFAD-3B42-3C49-90D9-0997EB1A62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789D5E9-3756-52BC-46D3-35AF80AD7F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1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9A0C6E3-D758-1F9D-0576-B97FBE2E9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DD61134-1DC7-52D6-99DB-496D08840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EA46626-3CA9-840F-088A-48C8C7A6F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FBC677-187C-6A61-C347-6C573E9D1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3F9A7D-7A19-69C8-788A-C302ED50A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60B51F-6A50-CFE2-B32C-53CF150B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FCE04C-ED3F-4781-EFA1-AEDA7DD14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9A7437-E86C-B2F8-7224-C03CCAE35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3F9A7D-7A19-69C8-788A-C302ED50A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AF726F6-D6EF-0C5F-47AB-431E542FF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9C47A48-7997-D79D-E50E-930B3AEB8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8138E5-7F39-7E82-E20A-BD3E46F03B02}"/>
              </a:ext>
            </a:extLst>
          </p:cNvPr>
          <p:cNvGrpSpPr/>
          <p:nvPr userDrawn="1"/>
        </p:nvGrpSpPr>
        <p:grpSpPr>
          <a:xfrm>
            <a:off x="474919" y="1238954"/>
            <a:ext cx="6442909" cy="4257553"/>
            <a:chOff x="474919" y="1238954"/>
            <a:chExt cx="6442909" cy="425755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06C5578-26F1-56F1-F1FC-42D1D6B58A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EEF8A45-6A77-164A-EE85-59852A7F0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18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CAF726F6-D6EF-0C5F-47AB-431E542FF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9C47A48-7997-D79D-E50E-930B3AEB8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01FB22-331E-F77C-8428-D7D0A7112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38" y="1111246"/>
            <a:ext cx="6782615" cy="4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91A15-2FAC-607F-EDBE-2642656A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887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ED1D72-0F7D-BF61-82A0-AA1038E0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048875" cy="4346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717C5F-3B20-E386-DA88-34DBC60C3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3AAC57-536B-00E5-66E8-A1707F31A06D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9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889A4-3D98-B5E1-D927-AC5A8779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03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A273C-1F0B-98FB-7FAA-DFA8E20F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6300" cy="4546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869AA9-7BAA-C31A-3520-B17EB467E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86300" cy="4546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4DA731-87D0-5D2B-82B5-DAA5C5FD2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5D5F7-C0DE-2C23-8213-01DCA7BF9737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4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889A4-3D98-B5E1-D927-AC5A8779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03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A273C-1F0B-98FB-7FAA-DFA8E20F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900"/>
            <a:ext cx="4686300" cy="371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869AA9-7BAA-C31A-3520-B17EB467E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900"/>
            <a:ext cx="4686300" cy="371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4DA731-87D0-5D2B-82B5-DAA5C5FD2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265B5A4-3031-C62B-0E3F-B7498B5EC00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9789" y="1766891"/>
            <a:ext cx="4684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A6287E6-A4BE-28F9-CA0D-8F5489403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6891"/>
            <a:ext cx="4684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7100A-0573-85E5-D6F8-705DCF5CB4B0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FFCCDCE-B245-D254-08B4-E3A480537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E933B0-7AD0-BE0F-0982-DE10BDED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05152-9B5F-33FF-48D2-06A4326F143B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03707A-80F8-0D59-CA0A-BE30EFDD1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6756" y="5188725"/>
            <a:ext cx="10186286" cy="1233487"/>
          </a:xfrm>
        </p:spPr>
        <p:txBody>
          <a:bodyPr anchor="b"/>
          <a:lstStyle>
            <a:lvl1pPr marL="0" indent="0">
              <a:buNone/>
              <a:defRPr/>
            </a:lvl1pPr>
            <a:lvl2pPr marL="184150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104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FFCCDCE-B245-D254-08B4-E3A480537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38338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03707A-80F8-0D59-CA0A-BE30EFDD1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6756" y="5188725"/>
            <a:ext cx="10186286" cy="1233487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4150" indent="0">
              <a:buNone/>
              <a:defRPr>
                <a:solidFill>
                  <a:schemeClr val="bg1"/>
                </a:solidFill>
              </a:defRPr>
            </a:lvl2pPr>
            <a:lvl3pPr marL="360362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437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F6D4668-7304-2790-32BE-7B6D0BDAFF0A}"/>
              </a:ext>
            </a:extLst>
          </p:cNvPr>
          <p:cNvGrpSpPr/>
          <p:nvPr userDrawn="1"/>
        </p:nvGrpSpPr>
        <p:grpSpPr>
          <a:xfrm>
            <a:off x="11007437" y="340200"/>
            <a:ext cx="905689" cy="1468801"/>
            <a:chOff x="-3535052" y="216816"/>
            <a:chExt cx="3535052" cy="573297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59A56A5-316E-5156-C4C6-472D5A8B8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89D823B-1873-CFD4-835C-C30D6EA5D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16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36649-4384-F55E-3AC3-25AB6FA0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3163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EA11AD-820F-64B0-5C86-BE56339C7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21A832-4DED-A337-2641-AF361881866F}"/>
              </a:ext>
            </a:extLst>
          </p:cNvPr>
          <p:cNvSpPr/>
          <p:nvPr userDrawn="1"/>
        </p:nvSpPr>
        <p:spPr>
          <a:xfrm>
            <a:off x="0" y="6834621"/>
            <a:ext cx="12192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3BF410-5E2E-FB66-F443-ADD9D9DC6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1" y="562515"/>
            <a:ext cx="3535052" cy="5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E933B0-7AD0-BE0F-0982-DE10BDED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338" y="342536"/>
            <a:ext cx="906788" cy="14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703" y="588479"/>
            <a:ext cx="5805378" cy="1761166"/>
          </a:xfr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429" y="2406797"/>
            <a:ext cx="4784651" cy="102220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038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35779B-836B-1FE9-42A8-BDF3CE86E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911" y="3811449"/>
            <a:ext cx="3868618" cy="25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703" y="609966"/>
            <a:ext cx="5805378" cy="1728779"/>
          </a:xfr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429" y="2406797"/>
            <a:ext cx="4784651" cy="100737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0381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23C8F92-0E3B-CDA0-96D1-3F8B399847D0}"/>
              </a:ext>
            </a:extLst>
          </p:cNvPr>
          <p:cNvGrpSpPr/>
          <p:nvPr userDrawn="1"/>
        </p:nvGrpSpPr>
        <p:grpSpPr>
          <a:xfrm>
            <a:off x="8064998" y="3874115"/>
            <a:ext cx="3652082" cy="2413340"/>
            <a:chOff x="474919" y="1238954"/>
            <a:chExt cx="6442909" cy="425755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D02F31F-D661-0B39-D43E-4B7F3AF981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83B806B-43C6-151C-3831-A463D72359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109" y="858571"/>
            <a:ext cx="5805378" cy="2595873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793" y="3742692"/>
            <a:ext cx="4784651" cy="182645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15A2030-B591-D514-C99A-9590D2FC9ED5}"/>
              </a:ext>
            </a:extLst>
          </p:cNvPr>
          <p:cNvGrpSpPr/>
          <p:nvPr userDrawn="1"/>
        </p:nvGrpSpPr>
        <p:grpSpPr>
          <a:xfrm>
            <a:off x="474919" y="1238954"/>
            <a:ext cx="6442909" cy="4257553"/>
            <a:chOff x="474919" y="1238954"/>
            <a:chExt cx="6442909" cy="425755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919" y="2597194"/>
              <a:ext cx="2067445" cy="27447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0DA11C6-3A40-DCEF-41F6-7D5D1D4B3B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3392" y="1238954"/>
              <a:ext cx="4434436" cy="4257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4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376119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8" y="858571"/>
            <a:ext cx="8864983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8" y="3742692"/>
            <a:ext cx="8878298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CEABD-4332-3303-F02E-9B2E5458CC12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F9DBFE-AF70-22D3-C8EA-E6C931C0F1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2A36879-6B18-9633-6CBC-AF7CF76D3D61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3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8" y="858571"/>
            <a:ext cx="8864983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8" y="3742692"/>
            <a:ext cx="8878298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2CEABD-4332-3303-F02E-9B2E5458CC12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F9DBFE-AF70-22D3-C8EA-E6C931C0F1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3BA8589-642C-CADD-80DD-71EE3949A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8AF679E-5857-F1B4-F987-770E2141535B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FCA105D-9ED6-BE52-A1E6-6B5F19621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089" y="858571"/>
            <a:ext cx="8801100" cy="25958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157" y="3742692"/>
            <a:ext cx="8814319" cy="18264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9A24825-0F36-7E5B-E5F6-23C2E6BA8418}"/>
              </a:ext>
            </a:extLst>
          </p:cNvPr>
          <p:cNvGrpSpPr/>
          <p:nvPr userDrawn="1"/>
        </p:nvGrpSpPr>
        <p:grpSpPr>
          <a:xfrm>
            <a:off x="10176132" y="5366114"/>
            <a:ext cx="1720211" cy="1266629"/>
            <a:chOff x="8086670" y="3663871"/>
            <a:chExt cx="3797790" cy="279639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718E2FA-FE7F-78FB-F09D-03EF223F20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1056" y="3663871"/>
              <a:ext cx="2623404" cy="279639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6B8749C-7DFC-FB14-89BA-D07E42A9D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6670" y="4651474"/>
              <a:ext cx="1174386" cy="155909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0AB2C-AA4D-3A64-DFE2-64F018830633}"/>
              </a:ext>
            </a:extLst>
          </p:cNvPr>
          <p:cNvSpPr/>
          <p:nvPr userDrawn="1"/>
        </p:nvSpPr>
        <p:spPr>
          <a:xfrm>
            <a:off x="10355541" y="6343930"/>
            <a:ext cx="210860" cy="136245"/>
          </a:xfrm>
          <a:prstGeom prst="rect">
            <a:avLst/>
          </a:prstGeom>
          <a:noFill/>
          <a:ln w="63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rgbClr val="3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4F955E-3ADF-7844-6EE7-0AEF2BFF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645" y="1223260"/>
            <a:ext cx="7349764" cy="2575742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83C6BB9-E133-3833-3841-B5EA7821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645" y="4117087"/>
            <a:ext cx="7349764" cy="14383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CED2942-F356-D896-BDC6-260F0B784910}"/>
              </a:ext>
            </a:extLst>
          </p:cNvPr>
          <p:cNvGrpSpPr/>
          <p:nvPr userDrawn="1"/>
        </p:nvGrpSpPr>
        <p:grpSpPr>
          <a:xfrm>
            <a:off x="441101" y="562515"/>
            <a:ext cx="3535052" cy="5732970"/>
            <a:chOff x="-3535052" y="216816"/>
            <a:chExt cx="3535052" cy="573297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11DBE94-219C-8499-EBCA-9FD7791178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93819" y="3704733"/>
              <a:ext cx="1691079" cy="224505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E176218-4FB3-F605-11E1-C71C2FCA6E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35052" y="216816"/>
              <a:ext cx="3535052" cy="339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73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488210-E0E7-45D5-404C-F26B2D33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B2B7C8-0F5C-B34D-D7A7-E1A014E7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DD99D-4E20-EB04-C33A-CAEF8082B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δδδδ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3E411-D0CE-8AD7-B0DC-30BB2556B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79F2-65E0-E54A-83A8-645F1750ADC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2482CF2-6AB4-81FE-5BC2-62E4ABCA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5" r:id="rId4"/>
    <p:sldLayoutId id="2147483666" r:id="rId5"/>
    <p:sldLayoutId id="2147483671" r:id="rId6"/>
    <p:sldLayoutId id="2147483674" r:id="rId7"/>
    <p:sldLayoutId id="2147483672" r:id="rId8"/>
    <p:sldLayoutId id="2147483663" r:id="rId9"/>
    <p:sldLayoutId id="2147483661" r:id="rId10"/>
    <p:sldLayoutId id="2147483662" r:id="rId11"/>
    <p:sldLayoutId id="2147483667" r:id="rId12"/>
    <p:sldLayoutId id="2147483668" r:id="rId13"/>
    <p:sldLayoutId id="2147483650" r:id="rId14"/>
    <p:sldLayoutId id="2147483652" r:id="rId15"/>
    <p:sldLayoutId id="2147483675" r:id="rId16"/>
    <p:sldLayoutId id="2147483655" r:id="rId17"/>
    <p:sldLayoutId id="2147483677" r:id="rId18"/>
    <p:sldLayoutId id="2147483654" r:id="rId19"/>
    <p:sldLayoutId id="2147483676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1"/>
          </a:solidFill>
          <a:latin typeface="EC Square Sans Pro Light" panose="020B0506000000020004" pitchFamily="34" charset="0"/>
          <a:ea typeface="+mj-ea"/>
          <a:cs typeface="+mj-cs"/>
        </a:defRPr>
      </a:lvl1pPr>
    </p:titleStyle>
    <p:bodyStyle>
      <a:lvl1pPr marL="184150" indent="-18415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360363" indent="-176213" algn="l" defTabSz="914400" rtl="0" eaLnBrk="1" latinLnBrk="0" hangingPunct="1">
        <a:lnSpc>
          <a:spcPct val="90000"/>
        </a:lnSpc>
        <a:spcBef>
          <a:spcPts val="500"/>
        </a:spcBef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890588" indent="-176213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ment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86041-191D-9AC8-62B2-6F11CC00F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213" y="1415162"/>
            <a:ext cx="6082274" cy="259587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C4T GROUNDWORK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Τεχνική Συνάντηση, Επιχειρησιακό Σχέδιο</a:t>
            </a:r>
            <a:br>
              <a:rPr lang="el-GR" sz="4800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Τομέα Υδάτων</a:t>
            </a:r>
            <a:br>
              <a:rPr lang="el-GR" sz="4800" dirty="0">
                <a:solidFill>
                  <a:schemeClr val="bg1"/>
                </a:solidFill>
              </a:rPr>
            </a:br>
            <a:r>
              <a:rPr lang="el-GR" sz="4800" dirty="0">
                <a:solidFill>
                  <a:schemeClr val="bg1"/>
                </a:solidFill>
              </a:rPr>
              <a:t> Bάσει Ολιστικής Προσέγγισης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5D605-A3A5-A85C-2A83-F41F42BE7B6D}"/>
              </a:ext>
            </a:extLst>
          </p:cNvPr>
          <p:cNvSpPr txBox="1"/>
          <p:nvPr/>
        </p:nvSpPr>
        <p:spPr>
          <a:xfrm>
            <a:off x="5914417" y="4075779"/>
            <a:ext cx="5677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600" dirty="0">
                <a:solidFill>
                  <a:schemeClr val="bg1"/>
                </a:solidFill>
              </a:rPr>
              <a:t>Κομοτηνή</a:t>
            </a:r>
            <a:endParaRPr lang="en-GB" sz="3600" dirty="0">
              <a:solidFill>
                <a:schemeClr val="bg1"/>
              </a:solidFill>
            </a:endParaRPr>
          </a:p>
          <a:p>
            <a:pPr algn="r"/>
            <a:r>
              <a:rPr lang="el-GR" sz="2800" dirty="0">
                <a:solidFill>
                  <a:schemeClr val="bg1"/>
                </a:solidFill>
              </a:rPr>
              <a:t>26 Σεπτεμβρίου 2024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73" y="365125"/>
            <a:ext cx="10048875" cy="1325563"/>
          </a:xfrm>
        </p:spPr>
        <p:txBody>
          <a:bodyPr/>
          <a:lstStyle/>
          <a:p>
            <a:r>
              <a:rPr lang="el-GR" sz="4000" dirty="0">
                <a:solidFill>
                  <a:srgbClr val="2481C3"/>
                </a:solidFill>
                <a:latin typeface="EC Square Sans Pro" panose="020B0506040000020004" charset="0"/>
              </a:rPr>
              <a:t>Αξιολόγηση της συνάντησης</a:t>
            </a:r>
            <a:endParaRPr lang="en-GB" sz="4000" dirty="0">
              <a:solidFill>
                <a:srgbClr val="2481C3"/>
              </a:solidFill>
              <a:latin typeface="EC Square Sans Pro" panose="020B05060400000200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5CF15-F9C6-21F6-0F7F-3D6739AB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11" y="2288241"/>
            <a:ext cx="2762250" cy="2819400"/>
          </a:xfrm>
          <a:prstGeom prst="rect">
            <a:avLst/>
          </a:prstGeom>
        </p:spPr>
      </p:pic>
      <p:sp>
        <p:nvSpPr>
          <p:cNvPr id="5" name="Textfeld 9">
            <a:extLst>
              <a:ext uri="{FF2B5EF4-FFF2-40B4-BE49-F238E27FC236}">
                <a16:creationId xmlns:a16="http://schemas.microsoft.com/office/drawing/2014/main" id="{5B8DC80F-3E68-7F64-1850-5B1208991050}"/>
              </a:ext>
            </a:extLst>
          </p:cNvPr>
          <p:cNvSpPr txBox="1"/>
          <p:nvPr/>
        </p:nvSpPr>
        <p:spPr>
          <a:xfrm>
            <a:off x="5249451" y="2804257"/>
            <a:ext cx="60944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54690"/>
                </a:solidFill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br>
              <a:rPr lang="en-GB" sz="4400" kern="0" dirty="0"/>
            </a:br>
            <a:br>
              <a:rPr lang="en-GB" sz="1600" kern="0" dirty="0"/>
            </a:br>
            <a:r>
              <a:rPr lang="en-GB" sz="4400" kern="0" dirty="0"/>
              <a:t>Code: </a:t>
            </a:r>
            <a:r>
              <a:rPr lang="en-US" sz="4400" kern="0" dirty="0"/>
              <a:t>41 65 02 17</a:t>
            </a:r>
            <a:endParaRPr lang="en-GB" sz="4400" kern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41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Επιλογές Απλοποιημένου Κόστους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2800" dirty="0">
                <a:solidFill>
                  <a:srgbClr val="2481C3"/>
                </a:solidFill>
                <a:latin typeface="EC Square Sans Pro" panose="020B0506040000020004" charset="0"/>
              </a:rPr>
              <a:t>Τι είναι οι Επιλογές Απλοποιημένου Κόστους;</a:t>
            </a:r>
          </a:p>
          <a:p>
            <a:r>
              <a:rPr lang="el-GR" sz="2800" dirty="0">
                <a:solidFill>
                  <a:srgbClr val="2481C3"/>
                </a:solidFill>
                <a:latin typeface="EC Square Sans Pro" panose="020B0506040000020004" charset="0"/>
              </a:rPr>
              <a:t>Νομικό Πλαίσιο</a:t>
            </a:r>
          </a:p>
          <a:p>
            <a:r>
              <a:rPr lang="el-GR" sz="2800" dirty="0">
                <a:solidFill>
                  <a:srgbClr val="2481C3"/>
                </a:solidFill>
                <a:latin typeface="EC Square Sans Pro" panose="020B0506040000020004" charset="0"/>
              </a:rPr>
              <a:t>Τύποι επιλογών Απλοποιημένου Κόστους</a:t>
            </a:r>
          </a:p>
          <a:p>
            <a:pPr marR="0" algn="just" rtl="0"/>
            <a:r>
              <a:rPr lang="el-GR" sz="2800" dirty="0">
                <a:solidFill>
                  <a:srgbClr val="2481C3"/>
                </a:solidFill>
                <a:latin typeface="EC Square Sans Pro" panose="020B0506040000020004" charset="0"/>
              </a:rPr>
              <a:t>Γενικά κριτήρια για τη δυνατότητα εφαρμογής</a:t>
            </a:r>
          </a:p>
          <a:p>
            <a:pPr marR="0" algn="just" rtl="0"/>
            <a:r>
              <a:rPr lang="el-GR" sz="2800" dirty="0">
                <a:solidFill>
                  <a:srgbClr val="2481C3"/>
                </a:solidFill>
                <a:latin typeface="EC Square Sans Pro" panose="020B0506040000020004" charset="0"/>
              </a:rPr>
              <a:t>Επιλογές Απλοποιημένου Κόστους στο ΕΤΠΑ και στο ΠΕΠ ΑΜΘ</a:t>
            </a:r>
            <a:endParaRPr lang="en-US" sz="2800" dirty="0">
              <a:solidFill>
                <a:srgbClr val="2481C3"/>
              </a:solidFill>
              <a:latin typeface="EC Square Sans Pro" panose="020B0506040000020004" charset="0"/>
            </a:endParaRPr>
          </a:p>
          <a:p>
            <a:r>
              <a:rPr lang="el-GR" sz="2800" dirty="0">
                <a:solidFill>
                  <a:srgbClr val="2481C3"/>
                </a:solidFill>
                <a:latin typeface="EC Square Sans Pro" panose="020B0506040000020004" charset="0"/>
              </a:rPr>
              <a:t>Ερωτήσεις και απαντήσεις</a:t>
            </a:r>
            <a:endParaRPr lang="en-GB" sz="2800" dirty="0">
              <a:solidFill>
                <a:srgbClr val="2481C3"/>
              </a:solidFill>
              <a:latin typeface="EC Square Sans Pro" panose="020B0506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0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οι Επιλογές Απλοποιημένου Κόστους;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>
                <a:latin typeface="EC Square Sans Pro"/>
              </a:rPr>
              <a:t>Μέτρο </a:t>
            </a:r>
            <a:r>
              <a:rPr lang="el-GR" sz="2800" b="1" i="1" dirty="0">
                <a:latin typeface="EC Square Sans Pro"/>
              </a:rPr>
              <a:t>απλούστευσης</a:t>
            </a:r>
            <a:r>
              <a:rPr lang="el-GR" sz="2800" dirty="0">
                <a:latin typeface="EC Square Sans Pro"/>
              </a:rPr>
              <a:t> της υλοποίησης έργων και προγραμμάτων </a:t>
            </a:r>
          </a:p>
          <a:p>
            <a:pPr lvl="1" algn="just"/>
            <a:r>
              <a:rPr lang="el-GR" sz="2800" dirty="0">
                <a:latin typeface="EC Square Sans Pro"/>
              </a:rPr>
              <a:t> μέσω της μείωσης του φόρτου εργασίας </a:t>
            </a:r>
          </a:p>
          <a:p>
            <a:pPr lvl="1" algn="just"/>
            <a:r>
              <a:rPr lang="el-GR" sz="2800" dirty="0">
                <a:latin typeface="EC Square Sans Pro"/>
              </a:rPr>
              <a:t> μέσω της μείωσης της πιθανότητας σφάλματος.</a:t>
            </a:r>
          </a:p>
          <a:p>
            <a:pPr algn="just"/>
            <a:r>
              <a:rPr lang="el-GR" sz="2800" dirty="0">
                <a:latin typeface="EC Square Sans Pro"/>
              </a:rPr>
              <a:t>«νέα» μέθοδος καθορισμού των επιλέξιμων δαπανών </a:t>
            </a:r>
          </a:p>
          <a:p>
            <a:pPr lvl="1" algn="just"/>
            <a:r>
              <a:rPr lang="el-GR" sz="2800" dirty="0">
                <a:latin typeface="EC Square Sans Pro"/>
              </a:rPr>
              <a:t> όχι βάσει της  «</a:t>
            </a:r>
            <a:r>
              <a:rPr lang="el-GR" sz="2800" b="1" i="1" dirty="0">
                <a:latin typeface="EC Square Sans Pro"/>
              </a:rPr>
              <a:t>παραδοσιακής» μεθοδου</a:t>
            </a:r>
            <a:r>
              <a:rPr lang="el-GR" sz="2800" dirty="0">
                <a:latin typeface="EC Square Sans Pro"/>
              </a:rPr>
              <a:t> καταγραφής και επαλήθευσης</a:t>
            </a:r>
          </a:p>
          <a:p>
            <a:pPr lvl="1" algn="just"/>
            <a:r>
              <a:rPr lang="el-GR" sz="2800" dirty="0">
                <a:latin typeface="EC Square Sans Pro"/>
              </a:rPr>
              <a:t> αλλά βάσει μιας </a:t>
            </a:r>
            <a:r>
              <a:rPr lang="el-GR" sz="2800" b="1" i="1" dirty="0">
                <a:latin typeface="EC Square Sans Pro"/>
              </a:rPr>
              <a:t>προκαθορισμένης μεθοδολογίας </a:t>
            </a:r>
            <a:r>
              <a:rPr lang="el-GR" sz="2800" dirty="0">
                <a:latin typeface="EC Square Sans Pro"/>
              </a:rPr>
              <a:t>και δια της επαλήθευσης εκροών και αποτελεσμάτων. </a:t>
            </a:r>
          </a:p>
          <a:p>
            <a:pPr marL="360045" lvl="1" indent="-175895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456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Νομικό Πλαίσιο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>
                <a:latin typeface="EC Square Sans Pro"/>
              </a:rPr>
              <a:t>Κανονισμός περί κοινών διατάξεων (ΚΚΔ) 2021/1060 για τα Ευρωπαϊκά Διαρθρωτικά και Επενδυτικά Ταμεία (ΕΔΕΤ) </a:t>
            </a:r>
          </a:p>
          <a:p>
            <a:pPr lvl="1" algn="just"/>
            <a:r>
              <a:rPr lang="el-GR" sz="2800" dirty="0">
                <a:latin typeface="EC Square Sans Pro"/>
              </a:rPr>
              <a:t> άρθρα 51-56, </a:t>
            </a:r>
          </a:p>
          <a:p>
            <a:pPr lvl="1" algn="just"/>
            <a:r>
              <a:rPr lang="el-GR" sz="2800" dirty="0">
                <a:latin typeface="EC Square Sans Pro"/>
              </a:rPr>
              <a:t> άρθρο74, </a:t>
            </a:r>
          </a:p>
          <a:p>
            <a:pPr lvl="1" algn="just"/>
            <a:r>
              <a:rPr lang="el-GR" sz="2800" dirty="0">
                <a:latin typeface="EC Square Sans Pro"/>
              </a:rPr>
              <a:t> άρθρα 94 και 95 .</a:t>
            </a:r>
          </a:p>
          <a:p>
            <a:pPr algn="just"/>
            <a:r>
              <a:rPr lang="el-GR" sz="2800" dirty="0">
                <a:latin typeface="EC Square Sans Pro"/>
              </a:rPr>
              <a:t>Επιπλέον κατευθυντήριες γραμμές, εργαλεία και πλατφόρμες ανταλλαγών σχετικά με τις Επιλογές Απλοποιημένου Κόστους (ΕΑΚ), </a:t>
            </a:r>
          </a:p>
          <a:p>
            <a:pPr lvl="1" algn="just"/>
            <a:r>
              <a:rPr lang="el-GR" sz="2800" dirty="0">
                <a:latin typeface="EC Square Sans Pro"/>
              </a:rPr>
              <a:t>μεταξύ άλλων από τις «εθνικές αρχές ΕΣΠΑ»</a:t>
            </a:r>
          </a:p>
          <a:p>
            <a:pPr marL="360045" lvl="1" indent="-175895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470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επιλογών Απλοποιημένου Κόστους</a:t>
            </a:r>
          </a:p>
        </p:txBody>
      </p:sp>
      <p:pic>
        <p:nvPicPr>
          <p:cNvPr id="6" name="Grafik 23">
            <a:extLst>
              <a:ext uri="{FF2B5EF4-FFF2-40B4-BE49-F238E27FC236}">
                <a16:creationId xmlns:a16="http://schemas.microsoft.com/office/drawing/2014/main" id="{F537312E-C48F-F4DC-6AB9-B356F31B6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37" y="1360079"/>
            <a:ext cx="6957326" cy="49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επιλογών Απλοποιημένου Κόστους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l-GR" sz="2800" dirty="0">
                <a:latin typeface="EC Square Sans Pro"/>
              </a:rPr>
              <a:t>Δυο </a:t>
            </a:r>
            <a:r>
              <a:rPr lang="el-GR" sz="2800" b="1" i="1" dirty="0">
                <a:latin typeface="EC Square Sans Pro"/>
              </a:rPr>
              <a:t>«πηγές» </a:t>
            </a:r>
          </a:p>
          <a:p>
            <a:pPr lvl="1" algn="just"/>
            <a:r>
              <a:rPr lang="el-GR" sz="2800" dirty="0">
                <a:latin typeface="EC Square Sans Pro"/>
              </a:rPr>
              <a:t>«Off-the-shelf»: έτοιμες ΕΑΚ από τους κανονισμούς</a:t>
            </a:r>
          </a:p>
          <a:p>
            <a:pPr lvl="1" algn="just"/>
            <a:r>
              <a:rPr lang="el-GR" sz="2800" dirty="0">
                <a:latin typeface="EC Square Sans Pro"/>
              </a:rPr>
              <a:t>«Εξατομικευμένες» ΕΑΚ που αναπτύσσονται σε επίπεδο προγράμματος από το ΠΕΠ (βλέπε και ΚΚΔ, Άρθρο 53). Πλεονεκτήματα και μειονεκτήματα είναι τα αντίστροφα των έτοιμων ΕΑΚ. </a:t>
            </a:r>
          </a:p>
          <a:p>
            <a:pPr algn="just"/>
            <a:r>
              <a:rPr lang="el-GR" sz="2800" dirty="0">
                <a:latin typeface="EC Square Sans Pro"/>
              </a:rPr>
              <a:t> Τρεις </a:t>
            </a:r>
            <a:r>
              <a:rPr lang="el-GR" sz="2800" b="1" i="1" dirty="0">
                <a:latin typeface="EC Square Sans Pro"/>
              </a:rPr>
              <a:t>βασικοί τύποι</a:t>
            </a:r>
            <a:r>
              <a:rPr lang="el-GR" sz="2800" b="1" dirty="0">
                <a:latin typeface="EC Square Sans Pro"/>
              </a:rPr>
              <a:t> </a:t>
            </a:r>
            <a:r>
              <a:rPr lang="el-GR" sz="2800" dirty="0">
                <a:latin typeface="EC Square Sans Pro"/>
              </a:rPr>
              <a:t>ΕΑΚ:</a:t>
            </a:r>
          </a:p>
          <a:p>
            <a:pPr lvl="1" algn="just"/>
            <a:r>
              <a:rPr lang="el-GR" sz="2800" dirty="0">
                <a:latin typeface="EC Square Sans Pro"/>
              </a:rPr>
              <a:t> μοναδιαίο κόστος (unit cost), </a:t>
            </a:r>
          </a:p>
          <a:p>
            <a:pPr lvl="1" algn="just"/>
            <a:r>
              <a:rPr lang="el-GR" sz="2800" dirty="0">
                <a:latin typeface="EC Square Sans Pro"/>
              </a:rPr>
              <a:t> κατ' αποκοπή ποσό (lump sum), </a:t>
            </a:r>
          </a:p>
          <a:p>
            <a:pPr lvl="1" algn="just"/>
            <a:r>
              <a:rPr lang="el-GR" sz="2800" dirty="0">
                <a:latin typeface="EC Square Sans Pro"/>
              </a:rPr>
              <a:t> κατ’ αποκοπή ποσοστό (flat rate)</a:t>
            </a:r>
          </a:p>
          <a:p>
            <a:pPr algn="just"/>
            <a:r>
              <a:rPr lang="el-GR" sz="2800" b="1" dirty="0">
                <a:latin typeface="EC Square Sans Pro"/>
              </a:rPr>
              <a:t>Ειδική μορφή </a:t>
            </a:r>
            <a:r>
              <a:rPr lang="el-GR" sz="2800" dirty="0">
                <a:latin typeface="EC Square Sans Pro"/>
              </a:rPr>
              <a:t>κατ’ αποκοπή ποσού: draft budget</a:t>
            </a:r>
          </a:p>
          <a:p>
            <a:pPr marL="360045" lvl="1" indent="-175895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747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κριτήρια για τη δυνατότητα εφαρμογής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>
                <a:latin typeface="EC Square Sans Pro"/>
              </a:rPr>
              <a:t>Υπάρχει μεγάλος αριθμός τυποποιημένων πράξεων;</a:t>
            </a:r>
          </a:p>
          <a:p>
            <a:pPr algn="just"/>
            <a:r>
              <a:rPr lang="el-GR" sz="2800" dirty="0">
                <a:latin typeface="EC Square Sans Pro"/>
              </a:rPr>
              <a:t>Υπάρχει δυνατότητα μείωσης του διοικητικού φόρτου και των σφαλμάτων;</a:t>
            </a:r>
          </a:p>
          <a:p>
            <a:pPr algn="just"/>
            <a:r>
              <a:rPr lang="el-GR" sz="2800" dirty="0">
                <a:latin typeface="EC Square Sans Pro"/>
              </a:rPr>
              <a:t>Οι δικαιούχοι έχουν μεγάλο φόρτο εργασίας σε σχέση με τους πόρους των; </a:t>
            </a:r>
          </a:p>
          <a:p>
            <a:pPr algn="just"/>
            <a:r>
              <a:rPr lang="el-GR" sz="2800" dirty="0">
                <a:latin typeface="EC Square Sans Pro"/>
              </a:rPr>
              <a:t>Υπάρχουν αξιόπιστοι δείκτες για τις εκροές ή τα επιτευχθέντα αποτελέσματα; </a:t>
            </a:r>
          </a:p>
          <a:p>
            <a:pPr algn="just"/>
            <a:r>
              <a:rPr lang="el-GR" sz="2800" dirty="0">
                <a:latin typeface="EC Square Sans Pro"/>
              </a:rPr>
              <a:t>Τα έργα που καλύπτονται από τις ΕΑΚ, έχουν μεγάλο προϋπολογισμό;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938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just" rtl="0"/>
            <a:r>
              <a:rPr lang="el-GR" sz="4000" dirty="0">
                <a:solidFill>
                  <a:srgbClr val="2481C3"/>
                </a:solidFill>
                <a:latin typeface="EC Square Sans Pro" panose="020B0506040000020004" charset="0"/>
              </a:rPr>
              <a:t>Επιλογές Απλοποιημένου Κόστους στο ΕΤΠΑ και στο ΠΕΠ ΑΜΘ</a:t>
            </a:r>
            <a:endParaRPr lang="en-US" sz="4000" dirty="0">
              <a:solidFill>
                <a:srgbClr val="2481C3"/>
              </a:solidFill>
              <a:latin typeface="EC Square Sans Pro" panose="020B050604000002000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49E8C-A34D-FED0-3054-90A1BA35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>
                <a:latin typeface="EC Square Sans Pro"/>
              </a:rPr>
              <a:t>Ο ΚΚΔ 2021-2027 προβλέπει πως οι ΕΑΚ είναι υποχρεωτικές εφόσον οι πράξεις έχουν συνολικό κόστος κάτω των 200.00 €</a:t>
            </a:r>
          </a:p>
          <a:p>
            <a:pPr algn="just"/>
            <a:r>
              <a:rPr lang="el-GR" sz="2800" dirty="0">
                <a:latin typeface="EC Square Sans Pro"/>
              </a:rPr>
              <a:t>Στην περίπτωση των Έργων και Υποδομών Ύδατος του ΠΕΠ ΑΜΘ τα έργα πιθανότατα θα έχουν συνολικό κόστος άνω των 200.000 €</a:t>
            </a:r>
          </a:p>
          <a:p>
            <a:pPr algn="just"/>
            <a:r>
              <a:rPr lang="el-GR" sz="2800" dirty="0">
                <a:latin typeface="EC Square Sans Pro"/>
              </a:rPr>
              <a:t>κρίνεται όμως σκόπιμη η διευρεύνηση ορισμού ΕΑΚ αρχικά ως κατ’αποκοπή ποσοστών, με σκοπό αργότερα τον ορισμό μοναδιαίου κόστους και σχεδιών προϋπολογισμού. </a:t>
            </a:r>
          </a:p>
          <a:p>
            <a:pPr marL="360045" lvl="1" indent="-175895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262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2B45-B12A-8D8C-F00C-EC5E3D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2481C3"/>
                </a:solidFill>
                <a:latin typeface="EC Square Sans Pro" panose="020B0506040000020004" charset="0"/>
              </a:rPr>
              <a:t>Ερωτήσεις και απαντήσεις</a:t>
            </a:r>
            <a:endParaRPr lang="en-GB" sz="4000" dirty="0">
              <a:solidFill>
                <a:srgbClr val="2481C3"/>
              </a:solidFill>
              <a:latin typeface="EC Square Sans Pro" panose="020B050604000002000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85A764-936C-34B6-B772-5130C4582ED7}"/>
              </a:ext>
            </a:extLst>
          </p:cNvPr>
          <p:cNvGrpSpPr/>
          <p:nvPr/>
        </p:nvGrpSpPr>
        <p:grpSpPr>
          <a:xfrm>
            <a:off x="1624405" y="1927355"/>
            <a:ext cx="5056094" cy="4075411"/>
            <a:chOff x="1624405" y="1927355"/>
            <a:chExt cx="5056094" cy="407541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7461C1A-AB12-146E-D185-8F6EA753043F}"/>
                </a:ext>
              </a:extLst>
            </p:cNvPr>
            <p:cNvCxnSpPr/>
            <p:nvPr/>
          </p:nvCxnSpPr>
          <p:spPr>
            <a:xfrm flipV="1">
              <a:off x="1624405" y="1927355"/>
              <a:ext cx="0" cy="4075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EA98C33-EA03-5C9B-DA87-727554B8EE65}"/>
                </a:ext>
              </a:extLst>
            </p:cNvPr>
            <p:cNvCxnSpPr>
              <a:cxnSpLocks/>
            </p:cNvCxnSpPr>
            <p:nvPr/>
          </p:nvCxnSpPr>
          <p:spPr>
            <a:xfrm>
              <a:off x="1624405" y="6002766"/>
              <a:ext cx="50560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616C0EE-8BB7-4CDE-F083-799A7A4C8FB7}"/>
              </a:ext>
            </a:extLst>
          </p:cNvPr>
          <p:cNvSpPr txBox="1"/>
          <p:nvPr/>
        </p:nvSpPr>
        <p:spPr>
          <a:xfrm flipH="1">
            <a:off x="465265" y="1566092"/>
            <a:ext cx="280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Απαιτήσεις ανάπτυξης ΕΑΚ</a:t>
            </a:r>
            <a:endParaRPr lang="de-D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45298-E4A1-3811-4EED-96B71471D3D6}"/>
              </a:ext>
            </a:extLst>
          </p:cNvPr>
          <p:cNvSpPr txBox="1"/>
          <p:nvPr/>
        </p:nvSpPr>
        <p:spPr>
          <a:xfrm>
            <a:off x="5403028" y="6123543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EC Square Sans Pro"/>
              </a:rPr>
              <a:t>Καταλληλότητα τύπου ΕΑΚ για Έργα και Υποδομές Ύδατος</a:t>
            </a:r>
            <a:endParaRPr lang="de-DE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32E9A0-B061-5A20-0263-0B085BF71FD6}"/>
              </a:ext>
            </a:extLst>
          </p:cNvPr>
          <p:cNvGrpSpPr/>
          <p:nvPr/>
        </p:nvGrpSpPr>
        <p:grpSpPr>
          <a:xfrm>
            <a:off x="1415973" y="4780173"/>
            <a:ext cx="1298990" cy="1374535"/>
            <a:chOff x="1867794" y="4505380"/>
            <a:chExt cx="1298990" cy="13745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3D975-B56C-D445-2E81-A55C61BD159A}"/>
                </a:ext>
              </a:extLst>
            </p:cNvPr>
            <p:cNvSpPr/>
            <p:nvPr/>
          </p:nvSpPr>
          <p:spPr>
            <a:xfrm>
              <a:off x="1886626" y="4505380"/>
              <a:ext cx="1280158" cy="137453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36B8D6-293B-221B-D2CD-1D807F67AAC1}"/>
                </a:ext>
              </a:extLst>
            </p:cNvPr>
            <p:cNvSpPr txBox="1"/>
            <p:nvPr/>
          </p:nvSpPr>
          <p:spPr>
            <a:xfrm>
              <a:off x="1867794" y="4869483"/>
              <a:ext cx="128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800" b="1" i="1" dirty="0">
                  <a:latin typeface="EC Square Sans Pro"/>
                </a:rPr>
                <a:t>Έτοιμες</a:t>
              </a:r>
              <a:br>
                <a:rPr lang="el-GR" sz="1800" b="1" i="1" dirty="0">
                  <a:latin typeface="EC Square Sans Pro"/>
                </a:rPr>
              </a:br>
              <a:r>
                <a:rPr lang="el-GR" sz="1800" b="1" i="1" dirty="0">
                  <a:latin typeface="EC Square Sans Pro"/>
                </a:rPr>
                <a:t>ΕΑΚ</a:t>
              </a:r>
              <a:endParaRPr lang="de-DE" b="1" i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CF2CDF-1A27-7691-5B15-3DA52FD921B0}"/>
              </a:ext>
            </a:extLst>
          </p:cNvPr>
          <p:cNvGrpSpPr/>
          <p:nvPr/>
        </p:nvGrpSpPr>
        <p:grpSpPr>
          <a:xfrm>
            <a:off x="2556282" y="4476290"/>
            <a:ext cx="1298990" cy="1374535"/>
            <a:chOff x="1037663" y="4540715"/>
            <a:chExt cx="1298990" cy="137453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50D1D2-083A-3891-0136-53EDBCEA7CB8}"/>
                </a:ext>
              </a:extLst>
            </p:cNvPr>
            <p:cNvSpPr/>
            <p:nvPr/>
          </p:nvSpPr>
          <p:spPr>
            <a:xfrm>
              <a:off x="1056495" y="4540715"/>
              <a:ext cx="1280158" cy="1374535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B6CAE9-D5C9-223E-FB13-00651FB028DB}"/>
                </a:ext>
              </a:extLst>
            </p:cNvPr>
            <p:cNvSpPr txBox="1"/>
            <p:nvPr/>
          </p:nvSpPr>
          <p:spPr>
            <a:xfrm>
              <a:off x="1037663" y="4775723"/>
              <a:ext cx="1280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800" b="1" i="1" dirty="0">
                  <a:latin typeface="EC Square Sans Pro"/>
                </a:rPr>
                <a:t>κατ’ αποκοπή ποσοστό </a:t>
              </a:r>
              <a:endParaRPr lang="de-DE" b="1" i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599897-181A-ECA8-73A2-F4EDE76F53C3}"/>
              </a:ext>
            </a:extLst>
          </p:cNvPr>
          <p:cNvGrpSpPr/>
          <p:nvPr/>
        </p:nvGrpSpPr>
        <p:grpSpPr>
          <a:xfrm>
            <a:off x="4424099" y="3405638"/>
            <a:ext cx="1298990" cy="1374535"/>
            <a:chOff x="2265827" y="4539727"/>
            <a:chExt cx="1298990" cy="137453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DBE022-7997-26CC-82CC-9C834A745975}"/>
                </a:ext>
              </a:extLst>
            </p:cNvPr>
            <p:cNvSpPr/>
            <p:nvPr/>
          </p:nvSpPr>
          <p:spPr>
            <a:xfrm>
              <a:off x="2284659" y="4539727"/>
              <a:ext cx="1280158" cy="1374535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FE29D8-5247-D310-F87D-5DA8DDE8218C}"/>
                </a:ext>
              </a:extLst>
            </p:cNvPr>
            <p:cNvSpPr txBox="1"/>
            <p:nvPr/>
          </p:nvSpPr>
          <p:spPr>
            <a:xfrm>
              <a:off x="2265827" y="4903830"/>
              <a:ext cx="128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800" b="1" i="1" dirty="0">
                  <a:latin typeface="EC Square Sans Pro"/>
                </a:rPr>
                <a:t>μοναδιαίο κόστος</a:t>
              </a:r>
              <a:endParaRPr lang="de-DE" b="1" i="1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8C7968-B760-690D-9ACD-D583DC6BAA58}"/>
              </a:ext>
            </a:extLst>
          </p:cNvPr>
          <p:cNvGrpSpPr/>
          <p:nvPr/>
        </p:nvGrpSpPr>
        <p:grpSpPr>
          <a:xfrm>
            <a:off x="3508336" y="2718370"/>
            <a:ext cx="1288232" cy="1374535"/>
            <a:chOff x="4448299" y="2274430"/>
            <a:chExt cx="1288232" cy="137453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65B342B-D734-920B-AE1F-E2F7EAAD21C2}"/>
                </a:ext>
              </a:extLst>
            </p:cNvPr>
            <p:cNvSpPr/>
            <p:nvPr/>
          </p:nvSpPr>
          <p:spPr>
            <a:xfrm>
              <a:off x="4456373" y="2274430"/>
              <a:ext cx="1280158" cy="1374535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C96643-08AC-9041-17B4-B1A4047DD9D2}"/>
                </a:ext>
              </a:extLst>
            </p:cNvPr>
            <p:cNvSpPr txBox="1"/>
            <p:nvPr/>
          </p:nvSpPr>
          <p:spPr>
            <a:xfrm>
              <a:off x="4448299" y="2498680"/>
              <a:ext cx="1280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i="1" dirty="0">
                  <a:latin typeface="EC Square Sans Pro"/>
                </a:rPr>
                <a:t>κατ’ αποκοπή ποσό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730D44-9B54-F9C8-A964-FC553744458D}"/>
              </a:ext>
            </a:extLst>
          </p:cNvPr>
          <p:cNvGrpSpPr/>
          <p:nvPr/>
        </p:nvGrpSpPr>
        <p:grpSpPr>
          <a:xfrm>
            <a:off x="6031004" y="1935424"/>
            <a:ext cx="1298990" cy="1374535"/>
            <a:chOff x="2265827" y="4539727"/>
            <a:chExt cx="1298990" cy="137453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84C20A3-0023-F2EC-064E-83E15B5710A4}"/>
                </a:ext>
              </a:extLst>
            </p:cNvPr>
            <p:cNvSpPr/>
            <p:nvPr/>
          </p:nvSpPr>
          <p:spPr>
            <a:xfrm>
              <a:off x="2284659" y="4539727"/>
              <a:ext cx="1280158" cy="137453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B667CB-0D4F-F136-51A8-1F860584B549}"/>
                </a:ext>
              </a:extLst>
            </p:cNvPr>
            <p:cNvSpPr txBox="1"/>
            <p:nvPr/>
          </p:nvSpPr>
          <p:spPr>
            <a:xfrm>
              <a:off x="2265827" y="4903830"/>
              <a:ext cx="128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>
                  <a:latin typeface="EC Square Sans Pro"/>
                </a:rPr>
                <a:t>Draft budget</a:t>
              </a:r>
              <a:endParaRPr lang="de-DE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0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C4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4F78"/>
      </a:accent1>
      <a:accent2>
        <a:srgbClr val="ED7D30"/>
      </a:accent2>
      <a:accent3>
        <a:srgbClr val="73AB47"/>
      </a:accent3>
      <a:accent4>
        <a:srgbClr val="2481C3"/>
      </a:accent4>
      <a:accent5>
        <a:srgbClr val="95C11F"/>
      </a:accent5>
      <a:accent6>
        <a:srgbClr val="AFCA0B"/>
      </a:accent6>
      <a:hlink>
        <a:srgbClr val="3EA3DC"/>
      </a:hlink>
      <a:folHlink>
        <a:srgbClr val="00A8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512049C2D674CA69FD744AE64C86D" ma:contentTypeVersion="4" ma:contentTypeDescription="Create a new document." ma:contentTypeScope="" ma:versionID="583304e3b3776792f6464fce997782d8">
  <xsd:schema xmlns:xsd="http://www.w3.org/2001/XMLSchema" xmlns:xs="http://www.w3.org/2001/XMLSchema" xmlns:p="http://schemas.microsoft.com/office/2006/metadata/properties" xmlns:ns2="5d8f5743-08cd-4754-9d86-0dc50d88442c" targetNamespace="http://schemas.microsoft.com/office/2006/metadata/properties" ma:root="true" ma:fieldsID="237938c12d4fc09fc0da7e734aa078b6" ns2:_="">
    <xsd:import namespace="5d8f5743-08cd-4754-9d86-0dc50d884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5743-08cd-4754-9d86-0dc50d884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CDA4DD-E566-44D5-B46B-7A42098688FE}">
  <ds:schemaRefs>
    <ds:schemaRef ds:uri="5d8f5743-08cd-4754-9d86-0dc50d8844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C5D641-3EDB-4C2C-8AD5-7B445DC4F5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1E90A-CAE3-4FAB-9E30-E973A72E477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d8f5743-08cd-4754-9d86-0dc50d88442c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11be1538-79d8-4939-82b8-b767805d825b}" enabled="0" method="" siteId="{11be1538-79d8-4939-82b8-b767805d825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Widescreen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EC Square Sans Pro</vt:lpstr>
      <vt:lpstr>Verdana</vt:lpstr>
      <vt:lpstr>Courier New</vt:lpstr>
      <vt:lpstr>EC Square Sans Pro Light</vt:lpstr>
      <vt:lpstr>Arial</vt:lpstr>
      <vt:lpstr>Calibri</vt:lpstr>
      <vt:lpstr>Thème Office</vt:lpstr>
      <vt:lpstr>C4T GROUNDWORK Τεχνική Συνάντηση, Επιχειρησιακό Σχέδιο Τομέα Υδάτων  Bάσει Ολιστικής Προσέγγισης</vt:lpstr>
      <vt:lpstr>Επιλογές Απλοποιημένου Κόστους</vt:lpstr>
      <vt:lpstr>Τι είναι οι Επιλογές Απλοποιημένου Κόστους;</vt:lpstr>
      <vt:lpstr>Νομικό Πλαίσιο</vt:lpstr>
      <vt:lpstr>Τύποι επιλογών Απλοποιημένου Κόστους</vt:lpstr>
      <vt:lpstr>Τύποι επιλογών Απλοποιημένου Κόστους</vt:lpstr>
      <vt:lpstr>Γενικά κριτήρια για τη δυνατότητα εφαρμογής</vt:lpstr>
      <vt:lpstr>Επιλογές Απλοποιημένου Κόστους στο ΕΤΠΑ και στο ΠΕΠ ΑΜΘ</vt:lpstr>
      <vt:lpstr>Ερωτήσεις και απαντήσεις</vt:lpstr>
      <vt:lpstr>Αξιολόγηση της συνάντησης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Cochaux</dc:creator>
  <cp:lastModifiedBy>Angelos Sanopoulos</cp:lastModifiedBy>
  <cp:revision>162</cp:revision>
  <cp:lastPrinted>2023-09-06T08:15:17Z</cp:lastPrinted>
  <dcterms:created xsi:type="dcterms:W3CDTF">2023-02-21T09:05:47Z</dcterms:created>
  <dcterms:modified xsi:type="dcterms:W3CDTF">2024-09-24T08:53:45Z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0x0101008CC512049C2D674CA69FD744AE64C86D</vt:lpwstr>
  </property>
  <property fmtid="{D5CDD505-2E9C-101B-9397-08002B2CF9AE}" pid="3" name="MediaServiceImageTags">
    <vt:lpwstr/>
  </property>
</Properties>
</file>