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6"/>
  </p:notesMasterIdLst>
  <p:sldIdLst>
    <p:sldId id="257" r:id="rId5"/>
    <p:sldId id="261" r:id="rId6"/>
    <p:sldId id="304" r:id="rId7"/>
    <p:sldId id="314" r:id="rId8"/>
    <p:sldId id="315" r:id="rId9"/>
    <p:sldId id="316" r:id="rId10"/>
    <p:sldId id="318" r:id="rId11"/>
    <p:sldId id="317" r:id="rId12"/>
    <p:sldId id="319" r:id="rId13"/>
    <p:sldId id="320" r:id="rId14"/>
    <p:sldId id="321" r:id="rId15"/>
    <p:sldId id="322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13" r:id="rId25"/>
  </p:sldIdLst>
  <p:sldSz cx="12192000" cy="6858000"/>
  <p:notesSz cx="6792913" cy="992505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EC Square Sans Pro" panose="020B0506040000020004" charset="0"/>
      <p:regular r:id="rId31"/>
      <p:bold r:id="rId32"/>
      <p:italic r:id="rId33"/>
      <p:boldItalic r:id="rId34"/>
    </p:embeddedFont>
    <p:embeddedFont>
      <p:font typeface="EC Square Sans Pro Light" panose="020B0506000000020004" charset="0"/>
      <p:regular r:id="rId35"/>
      <p: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CFF950-20F1-0747-8DCB-DE6AE638E82A}" name="Adriana R. Ilisescu" initials="AI" userId="S::adil@cowi.com::3a5dd06a-76cb-4b2a-80f8-bda38d992e72" providerId="AD"/>
  <p188:author id="{6F0841EB-5FC2-919B-9AC9-343EBF92EA4F}" name="Bettina Rafaelsen" initials="BR" userId="S::BERA@COWI.Com::35e9098f-3a20-4076-90ef-e8e4a45e8fcc" providerId="AD"/>
  <p188:author id="{CFFCC8FD-28EF-F46F-DF9D-33B26D61DB84}" name="Ramon Wessel" initials="RW" userId="S::RAWE@COWI.Com::aaf968ab-e047-4058-94a7-91aed951b6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38A"/>
    <a:srgbClr val="FBBC0F"/>
    <a:srgbClr val="73A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687D-87DC-4146-9A6C-B30C2DAC57E2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159F3-7E2F-4B4D-A4E1-1520072C03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18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Cover proposition #2 (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picture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93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97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4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527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72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846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657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149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675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085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70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118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390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95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0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56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09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21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11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0B51F-6A50-CFE2-B32C-53CF150BD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39" y="1223260"/>
            <a:ext cx="6262969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FCE04C-ED3F-4781-EFA1-AEDA7DD14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439" y="4117087"/>
            <a:ext cx="6262969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E2FC9A-2A81-640D-213A-CD94E1E94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668" y="3101884"/>
            <a:ext cx="2674332" cy="34099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B2C277-1241-04DD-D0D7-2703D56A3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58938"/>
            <a:ext cx="1381652" cy="1314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B77BA72-88FD-C8FE-46E3-8ABEDF7F7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5461" y="-1"/>
            <a:ext cx="3683000" cy="2172475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C47E57BA-D7F6-00DA-A2A5-96C6D0DFE5DD}"/>
              </a:ext>
            </a:extLst>
          </p:cNvPr>
          <p:cNvGrpSpPr/>
          <p:nvPr userDrawn="1"/>
        </p:nvGrpSpPr>
        <p:grpSpPr>
          <a:xfrm>
            <a:off x="1561019" y="562515"/>
            <a:ext cx="3535052" cy="5732970"/>
            <a:chOff x="-3535052" y="216816"/>
            <a:chExt cx="3535052" cy="573297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634AFAD-3B42-3C49-90D9-0997EB1A62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93819" y="3704733"/>
              <a:ext cx="1691079" cy="2245053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789D5E9-3756-52BC-46D3-35AF80AD7F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35052" y="216816"/>
              <a:ext cx="3535052" cy="3394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19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9A0C6E3-D758-1F9D-0576-B97FBE2E97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DD61134-1DC7-52D6-99DB-496D08840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3EA46626-3CA9-840F-088A-48C8C7A6F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FBC677-187C-6A61-C347-6C573E9D1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1" y="562515"/>
            <a:ext cx="3535052" cy="5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9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C3F9A7D-7A19-69C8-788A-C302ED50A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60B51F-6A50-CFE2-B32C-53CF150BD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FCE04C-ED3F-4781-EFA1-AEDA7DD14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9A7437-E86C-B2F8-7224-C03CCAE35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1" y="562515"/>
            <a:ext cx="3535052" cy="5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7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C3F9A7D-7A19-69C8-788A-C302ED50A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AF726F6-D6EF-0C5F-47AB-431E542FF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109" y="858571"/>
            <a:ext cx="5805378" cy="2595873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9C47A48-7997-D79D-E50E-930B3AEB8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793" y="3742692"/>
            <a:ext cx="4784651" cy="182645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8138E5-7F39-7E82-E20A-BD3E46F03B02}"/>
              </a:ext>
            </a:extLst>
          </p:cNvPr>
          <p:cNvGrpSpPr/>
          <p:nvPr userDrawn="1"/>
        </p:nvGrpSpPr>
        <p:grpSpPr>
          <a:xfrm>
            <a:off x="474919" y="1238954"/>
            <a:ext cx="6442909" cy="4257553"/>
            <a:chOff x="474919" y="1238954"/>
            <a:chExt cx="6442909" cy="425755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06C5578-26F1-56F1-F1FC-42D1D6B58A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919" y="2597194"/>
              <a:ext cx="2067445" cy="274471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EEF8A45-6A77-164A-EE85-59852A7F0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3392" y="1238954"/>
              <a:ext cx="4434436" cy="425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18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CAF726F6-D6EF-0C5F-47AB-431E542FF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109" y="858571"/>
            <a:ext cx="5805378" cy="2595873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9C47A48-7997-D79D-E50E-930B3AEB8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793" y="3742692"/>
            <a:ext cx="4784651" cy="182645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01FB22-331E-F77C-8428-D7D0A7112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38" y="1111246"/>
            <a:ext cx="6782615" cy="44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91A15-2FAC-607F-EDBE-2642656A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887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ED1D72-0F7D-BF61-82A0-AA1038E0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717C5F-3B20-E386-DA88-34DBC60C3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3AAC57-536B-00E5-66E8-A1707F31A06D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9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889A4-3D98-B5E1-D927-AC5A8779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03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A273C-1F0B-98FB-7FAA-DFA8E20FB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86300" cy="4546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869AA9-7BAA-C31A-3520-B17EB467E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86300" cy="4546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4DA731-87D0-5D2B-82B5-DAA5C5FD2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5D5F7-C0DE-2C23-8213-01DCA7BF9737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4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889A4-3D98-B5E1-D927-AC5A8779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03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A273C-1F0B-98FB-7FAA-DFA8E20FB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900"/>
            <a:ext cx="4686300" cy="371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869AA9-7BAA-C31A-3520-B17EB467E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900"/>
            <a:ext cx="4686300" cy="371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4DA731-87D0-5D2B-82B5-DAA5C5FD2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265B5A4-3031-C62B-0E3F-B7498B5EC00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9789" y="1766891"/>
            <a:ext cx="4684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A6287E6-A4BE-28F9-CA0D-8F5489403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66891"/>
            <a:ext cx="4684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47100A-0573-85E5-D6F8-705DCF5CB4B0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6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FFCCDCE-B245-D254-08B4-E3A480537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E933B0-7AD0-BE0F-0982-DE10BDED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05152-9B5F-33FF-48D2-06A4326F143B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03707A-80F8-0D59-CA0A-BE30EFDD1B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6756" y="5188725"/>
            <a:ext cx="10186286" cy="1233487"/>
          </a:xfrm>
        </p:spPr>
        <p:txBody>
          <a:bodyPr anchor="b"/>
          <a:lstStyle>
            <a:lvl1pPr marL="0" indent="0">
              <a:buNone/>
              <a:defRPr/>
            </a:lvl1pPr>
            <a:lvl2pPr marL="184150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1049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FFCCDCE-B245-D254-08B4-E3A480537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38338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03707A-80F8-0D59-CA0A-BE30EFDD1B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6756" y="5188725"/>
            <a:ext cx="10186286" cy="1233487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4150" indent="0">
              <a:buNone/>
              <a:defRPr>
                <a:solidFill>
                  <a:schemeClr val="bg1"/>
                </a:solidFill>
              </a:defRPr>
            </a:lvl2pPr>
            <a:lvl3pPr marL="360362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F6D4668-7304-2790-32BE-7B6D0BDAFF0A}"/>
              </a:ext>
            </a:extLst>
          </p:cNvPr>
          <p:cNvGrpSpPr/>
          <p:nvPr userDrawn="1"/>
        </p:nvGrpSpPr>
        <p:grpSpPr>
          <a:xfrm>
            <a:off x="11007437" y="340200"/>
            <a:ext cx="905689" cy="1468801"/>
            <a:chOff x="-3535052" y="216816"/>
            <a:chExt cx="3535052" cy="573297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59A56A5-316E-5156-C4C6-472D5A8B8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93819" y="3704733"/>
              <a:ext cx="1691079" cy="224505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89D823B-1873-CFD4-835C-C30D6EA5D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35052" y="216816"/>
              <a:ext cx="3535052" cy="3394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161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36649-4384-F55E-3AC3-25AB6FA0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3163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EA11AD-820F-64B0-5C86-BE56339C7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21A832-4DED-A337-2641-AF361881866F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3BF410-5E2E-FB66-F443-ADD9D9DC6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1" y="562515"/>
            <a:ext cx="3535052" cy="5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4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E933B0-7AD0-BE0F-0982-DE10BDED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5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703" y="588479"/>
            <a:ext cx="5805378" cy="1761166"/>
          </a:xfrm>
        </p:spPr>
        <p:txBody>
          <a:bodyPr anchor="b">
            <a:normAutofit/>
          </a:bodyPr>
          <a:lstStyle>
            <a:lvl1pPr algn="r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2429" y="2406797"/>
            <a:ext cx="4784651" cy="102220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7038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635779B-836B-1FE9-42A8-BDF3CE86E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911" y="3811449"/>
            <a:ext cx="3868618" cy="25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703" y="609966"/>
            <a:ext cx="5805378" cy="1728779"/>
          </a:xfrm>
        </p:spPr>
        <p:txBody>
          <a:bodyPr anchor="b">
            <a:normAutofit/>
          </a:bodyPr>
          <a:lstStyle>
            <a:lvl1pPr algn="r">
              <a:defRPr sz="5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2429" y="2406797"/>
            <a:ext cx="4784651" cy="100737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70381" cy="6858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D23C8F92-0E3B-CDA0-96D1-3F8B399847D0}"/>
              </a:ext>
            </a:extLst>
          </p:cNvPr>
          <p:cNvGrpSpPr/>
          <p:nvPr userDrawn="1"/>
        </p:nvGrpSpPr>
        <p:grpSpPr>
          <a:xfrm>
            <a:off x="8064998" y="3874115"/>
            <a:ext cx="3652082" cy="2413340"/>
            <a:chOff x="474919" y="1238954"/>
            <a:chExt cx="6442909" cy="425755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D02F31F-D661-0B39-D43E-4B7F3AF981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919" y="2597194"/>
              <a:ext cx="2067445" cy="274471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83B806B-43C6-151C-3831-A463D72359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3392" y="1238954"/>
              <a:ext cx="4434436" cy="425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61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109" y="858571"/>
            <a:ext cx="5805378" cy="2595873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793" y="3742692"/>
            <a:ext cx="4784651" cy="182645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15A2030-B591-D514-C99A-9590D2FC9ED5}"/>
              </a:ext>
            </a:extLst>
          </p:cNvPr>
          <p:cNvGrpSpPr/>
          <p:nvPr userDrawn="1"/>
        </p:nvGrpSpPr>
        <p:grpSpPr>
          <a:xfrm>
            <a:off x="474919" y="1238954"/>
            <a:ext cx="6442909" cy="4257553"/>
            <a:chOff x="474919" y="1238954"/>
            <a:chExt cx="6442909" cy="4257553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3BA8589-642C-CADD-80DD-71EE3949A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919" y="2597194"/>
              <a:ext cx="2067445" cy="274471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0DA11C6-3A40-DCEF-41F6-7D5D1D4B3B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3392" y="1238954"/>
              <a:ext cx="4434436" cy="425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4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376119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88" y="858571"/>
            <a:ext cx="8864983" cy="25958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158" y="3742692"/>
            <a:ext cx="8878298" cy="18264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2CEABD-4332-3303-F02E-9B2E5458CC12}"/>
              </a:ext>
            </a:extLst>
          </p:cNvPr>
          <p:cNvGrpSpPr/>
          <p:nvPr userDrawn="1"/>
        </p:nvGrpSpPr>
        <p:grpSpPr>
          <a:xfrm>
            <a:off x="10176132" y="5366114"/>
            <a:ext cx="1720211" cy="1266629"/>
            <a:chOff x="8086670" y="3663871"/>
            <a:chExt cx="3797790" cy="279639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FF9DBFE-AF70-22D3-C8EA-E6C931C0F1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1056" y="3663871"/>
              <a:ext cx="2623404" cy="2796396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3BA8589-642C-CADD-80DD-71EE3949A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6670" y="4651474"/>
              <a:ext cx="1174386" cy="155909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2A36879-6B18-9633-6CBC-AF7CF76D3D61}"/>
              </a:ext>
            </a:extLst>
          </p:cNvPr>
          <p:cNvSpPr/>
          <p:nvPr userDrawn="1"/>
        </p:nvSpPr>
        <p:spPr>
          <a:xfrm>
            <a:off x="10355541" y="6343930"/>
            <a:ext cx="210860" cy="136245"/>
          </a:xfrm>
          <a:prstGeom prst="rect">
            <a:avLst/>
          </a:prstGeom>
          <a:noFill/>
          <a:ln w="63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33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88" y="858571"/>
            <a:ext cx="8864983" cy="25958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158" y="3742692"/>
            <a:ext cx="8878298" cy="18264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2CEABD-4332-3303-F02E-9B2E5458CC12}"/>
              </a:ext>
            </a:extLst>
          </p:cNvPr>
          <p:cNvGrpSpPr/>
          <p:nvPr userDrawn="1"/>
        </p:nvGrpSpPr>
        <p:grpSpPr>
          <a:xfrm>
            <a:off x="10176132" y="5366114"/>
            <a:ext cx="1720211" cy="1266629"/>
            <a:chOff x="8086670" y="3663871"/>
            <a:chExt cx="3797790" cy="279639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FF9DBFE-AF70-22D3-C8EA-E6C931C0F1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1056" y="3663871"/>
              <a:ext cx="2623404" cy="2796396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3BA8589-642C-CADD-80DD-71EE3949A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6670" y="4651474"/>
              <a:ext cx="1174386" cy="155909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8AF679E-5857-F1B4-F987-770E2141535B}"/>
              </a:ext>
            </a:extLst>
          </p:cNvPr>
          <p:cNvSpPr/>
          <p:nvPr userDrawn="1"/>
        </p:nvSpPr>
        <p:spPr>
          <a:xfrm>
            <a:off x="10355541" y="6343930"/>
            <a:ext cx="210860" cy="136245"/>
          </a:xfrm>
          <a:prstGeom prst="rect">
            <a:avLst/>
          </a:prstGeom>
          <a:noFill/>
          <a:ln w="63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89" y="858571"/>
            <a:ext cx="8801100" cy="25958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157" y="3742692"/>
            <a:ext cx="8814319" cy="18264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9A24825-0F36-7E5B-E5F6-23C2E6BA8418}"/>
              </a:ext>
            </a:extLst>
          </p:cNvPr>
          <p:cNvGrpSpPr/>
          <p:nvPr userDrawn="1"/>
        </p:nvGrpSpPr>
        <p:grpSpPr>
          <a:xfrm>
            <a:off x="10176132" y="5366114"/>
            <a:ext cx="1720211" cy="1266629"/>
            <a:chOff x="8086670" y="3663871"/>
            <a:chExt cx="3797790" cy="279639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718E2FA-FE7F-78FB-F09D-03EF223F20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1056" y="3663871"/>
              <a:ext cx="2623404" cy="279639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6B8749C-7DFC-FB14-89BA-D07E42A9D2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6670" y="4651474"/>
              <a:ext cx="1174386" cy="1559098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0AB2C-AA4D-3A64-DFE2-64F018830633}"/>
              </a:ext>
            </a:extLst>
          </p:cNvPr>
          <p:cNvSpPr/>
          <p:nvPr userDrawn="1"/>
        </p:nvSpPr>
        <p:spPr>
          <a:xfrm>
            <a:off x="10355541" y="6343930"/>
            <a:ext cx="210860" cy="136245"/>
          </a:xfrm>
          <a:prstGeom prst="rect">
            <a:avLst/>
          </a:prstGeom>
          <a:noFill/>
          <a:ln w="63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35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CED2942-F356-D896-BDC6-260F0B784910}"/>
              </a:ext>
            </a:extLst>
          </p:cNvPr>
          <p:cNvGrpSpPr/>
          <p:nvPr userDrawn="1"/>
        </p:nvGrpSpPr>
        <p:grpSpPr>
          <a:xfrm>
            <a:off x="441101" y="562515"/>
            <a:ext cx="3535052" cy="5732970"/>
            <a:chOff x="-3535052" y="216816"/>
            <a:chExt cx="3535052" cy="573297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11DBE94-219C-8499-EBCA-9FD7791178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93819" y="3704733"/>
              <a:ext cx="1691079" cy="224505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E176218-4FB3-F605-11E1-C71C2FCA6E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35052" y="216816"/>
              <a:ext cx="3535052" cy="3394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73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488210-E0E7-45D5-404C-F26B2D33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B2B7C8-0F5C-B34D-D7A7-E1A014E7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6DD99D-4E20-EB04-C33A-CAEF8082B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δδδδ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3E411-D0CE-8AD7-B0DC-30BB2556B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79F2-65E0-E54A-83A8-645F1750ADC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2482CF2-6AB4-81FE-5BC2-62E4ABCA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7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5" r:id="rId4"/>
    <p:sldLayoutId id="2147483666" r:id="rId5"/>
    <p:sldLayoutId id="2147483671" r:id="rId6"/>
    <p:sldLayoutId id="2147483674" r:id="rId7"/>
    <p:sldLayoutId id="2147483672" r:id="rId8"/>
    <p:sldLayoutId id="2147483663" r:id="rId9"/>
    <p:sldLayoutId id="2147483661" r:id="rId10"/>
    <p:sldLayoutId id="2147483662" r:id="rId11"/>
    <p:sldLayoutId id="2147483667" r:id="rId12"/>
    <p:sldLayoutId id="2147483668" r:id="rId13"/>
    <p:sldLayoutId id="2147483650" r:id="rId14"/>
    <p:sldLayoutId id="2147483652" r:id="rId15"/>
    <p:sldLayoutId id="2147483675" r:id="rId16"/>
    <p:sldLayoutId id="2147483655" r:id="rId17"/>
    <p:sldLayoutId id="2147483677" r:id="rId18"/>
    <p:sldLayoutId id="2147483654" r:id="rId19"/>
    <p:sldLayoutId id="2147483676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accent1"/>
          </a:solidFill>
          <a:latin typeface="EC Square Sans Pro Light" panose="020B0506000000020004" pitchFamily="34" charset="0"/>
          <a:ea typeface="+mj-ea"/>
          <a:cs typeface="+mj-cs"/>
        </a:defRPr>
      </a:lvl1pPr>
    </p:titleStyle>
    <p:bodyStyle>
      <a:lvl1pPr marL="184150" indent="-18415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30000"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1pPr>
      <a:lvl2pPr marL="360363" indent="-176213" algn="l" defTabSz="914400" rtl="0" eaLnBrk="1" latinLnBrk="0" hangingPunct="1">
        <a:lnSpc>
          <a:spcPct val="90000"/>
        </a:lnSpc>
        <a:spcBef>
          <a:spcPts val="500"/>
        </a:spcBef>
        <a:buSzPct val="130000"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4pPr>
      <a:lvl5pPr marL="890588" indent="-176213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ster_File_PartA_Sate-of-the-Art.xls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menti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928;&#943;&#957;&#945;&#954;&#945;&#962;_&#913;.1.1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A.1.2_Data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86041-191D-9AC8-62B2-6F11CC00F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213" y="1415162"/>
            <a:ext cx="6082274" cy="259587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C4T GROUNDWORK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el-GR" sz="4800" dirty="0">
                <a:solidFill>
                  <a:schemeClr val="bg1"/>
                </a:solidFill>
              </a:rPr>
              <a:t>Τεχνική Συνάντηση, Επιχειρησιακό Σχέδιο</a:t>
            </a:r>
            <a:br>
              <a:rPr lang="el-GR" sz="4800" dirty="0">
                <a:solidFill>
                  <a:schemeClr val="bg1"/>
                </a:solidFill>
              </a:rPr>
            </a:br>
            <a:r>
              <a:rPr lang="el-GR" sz="4800" dirty="0">
                <a:solidFill>
                  <a:schemeClr val="bg1"/>
                </a:solidFill>
              </a:rPr>
              <a:t>Τομέα Υδάτων</a:t>
            </a:r>
            <a:br>
              <a:rPr lang="el-GR" sz="4800" dirty="0">
                <a:solidFill>
                  <a:schemeClr val="bg1"/>
                </a:solidFill>
              </a:rPr>
            </a:br>
            <a:r>
              <a:rPr lang="el-GR" sz="4800" dirty="0">
                <a:solidFill>
                  <a:schemeClr val="bg1"/>
                </a:solidFill>
              </a:rPr>
              <a:t> Bάσει Ολιστικής Προσέγγισης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5D605-A3A5-A85C-2A83-F41F42BE7B6D}"/>
              </a:ext>
            </a:extLst>
          </p:cNvPr>
          <p:cNvSpPr txBox="1"/>
          <p:nvPr/>
        </p:nvSpPr>
        <p:spPr>
          <a:xfrm>
            <a:off x="5914417" y="4075779"/>
            <a:ext cx="5677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dirty="0">
                <a:solidFill>
                  <a:schemeClr val="bg1"/>
                </a:solidFill>
              </a:rPr>
              <a:t>Κομοτηνή</a:t>
            </a:r>
            <a:endParaRPr lang="en-GB" sz="3600" dirty="0">
              <a:solidFill>
                <a:schemeClr val="bg1"/>
              </a:solidFill>
            </a:endParaRPr>
          </a:p>
          <a:p>
            <a:pPr algn="r"/>
            <a:r>
              <a:rPr lang="el-GR" sz="2800" dirty="0">
                <a:solidFill>
                  <a:schemeClr val="bg1"/>
                </a:solidFill>
              </a:rPr>
              <a:t>26 Σεπτεμβρίου 2024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 fontAlgn="base">
              <a:spcAft>
                <a:spcPct val="0"/>
              </a:spcAft>
            </a:pPr>
            <a:r>
              <a:rPr lang="el-GR" altLang="el-GR" sz="2400" b="1" dirty="0"/>
              <a:t>Ανάλυση Δεδομένων και Ιεράρχηση Αναγκών/Προβλημάτων (Α2-Α3)</a:t>
            </a:r>
          </a:p>
          <a:p>
            <a:pPr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n-US" altLang="el-GR" sz="2000" b="1" dirty="0">
                <a:latin typeface="EC Square Sans Pro" panose="020B0506040000020004" pitchFamily="34" charset="0"/>
              </a:rPr>
              <a:t>2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Ανάλυση Προβλημάτων και Αναγκών (Χρονικός Επιμερισμός)</a:t>
            </a:r>
          </a:p>
          <a:p>
            <a:pPr lvl="2" algn="just"/>
            <a:r>
              <a:rPr lang="el-GR" sz="2000" u="sng" dirty="0"/>
              <a:t>Βραχυπρόθεσμες ανάγκες (7-ετίας)</a:t>
            </a:r>
          </a:p>
          <a:p>
            <a:pPr marL="360362" lvl="2" indent="0" algn="just">
              <a:buNone/>
            </a:pPr>
            <a:endParaRPr lang="el-GR" sz="2000" u="sng" dirty="0"/>
          </a:p>
          <a:p>
            <a:pPr marL="823912" lvl="3" indent="-285750" algn="just"/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 </a:t>
            </a:r>
            <a:r>
              <a:rPr lang="el-GR" sz="1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απαιτήσεων συμμόρφωσης/συμβατότητας</a:t>
            </a:r>
            <a:r>
              <a:rPr lang="el-GR" sz="1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νομοθετικές προβλέψεις και κανονισμούς ή/και κοινοτικές οδηγίες/κατευθυντήριες γραμμές, </a:t>
            </a:r>
          </a:p>
          <a:p>
            <a:pPr marL="823912" lvl="3" indent="-285750" algn="just"/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β)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των αντίστοιχων βραχυπρόθεσμων ή/και άπαξ προβλέψεων/</a:t>
            </a:r>
            <a:r>
              <a:rPr lang="el-GR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στοχοθεσίας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/προτεραιοτήτων </a:t>
            </a:r>
            <a:r>
              <a:rPr lang="el-GR" sz="1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υπερκείμενου στρατηγικού/επιχειρησιακού σχεδιασμού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(ΣΔΛΑΠ, Εθνικό Επιχειρησιακό Σχέδιο Πόσιμου Νερού και Λυμάτων, Σχέδια Διαχείρισης Λεκανών Απορροής, Περιφερειακά Σχέδια Προσαρμογής στη Κλιματική Αλλαγή, Σχέδια Διαχείρισης Πλημμυρών </a:t>
            </a:r>
            <a:r>
              <a:rPr lang="el-GR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κλπ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και του στρατηγικού/επιχειρησιακού σχεδιασμού </a:t>
            </a:r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επίπεδο του </a:t>
            </a:r>
            <a:r>
              <a:rPr lang="el-GR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Παρόχου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</a:p>
          <a:p>
            <a:pPr marL="823912" lvl="3" indent="-285750" algn="just"/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γ)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της </a:t>
            </a:r>
            <a:r>
              <a:rPr lang="el-GR" sz="1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υπέρβασης της φέρουσας ικανότητας</a:t>
            </a:r>
            <a:r>
              <a:rPr lang="el-GR" sz="1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εξυπηρέτησης υφιστάμενων έργων/υποδομών (π.χ. λόγω υπέρβασης του ισοδύναμου πληθυσμού αιχμής) ή/και αστοχίας/δυσλειτουργίας υποδομών λόγω έκτακτων και απρόβλεπτων συνθηκών και </a:t>
            </a:r>
          </a:p>
          <a:p>
            <a:pPr marL="823912" lvl="3" indent="-285750" algn="just"/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δ)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νέων και απρόβλεπτων συνθηκών στο εξωτερικό περιβάλλον</a:t>
            </a:r>
            <a:r>
              <a:rPr lang="el-GR" sz="1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r>
              <a:rPr lang="el-GR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Παρόχου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 οποίο επηρεάζει δυσμενώς το εσωτερικό περιβάλλον των παρεχόμενων υπηρεσιών του (π.χ. ενεργειακό κόστος/κρίση)</a:t>
            </a:r>
            <a:endParaRPr lang="el-GR" sz="2000" u="sng" dirty="0"/>
          </a:p>
        </p:txBody>
      </p:sp>
    </p:spTree>
    <p:extLst>
      <p:ext uri="{BB962C8B-B14F-4D97-AF65-F5344CB8AC3E}">
        <p14:creationId xmlns:p14="http://schemas.microsoft.com/office/powerpoint/2010/main" val="302757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spcAft>
                <a:spcPct val="0"/>
              </a:spcAft>
            </a:pPr>
            <a:r>
              <a:rPr lang="el-GR" altLang="el-GR" sz="2400" b="1" dirty="0"/>
              <a:t>Ανάλυση Δεδομένων και Ιεράρχηση Αναγκών/Προβλημάτων (Α2-Α3)</a:t>
            </a:r>
          </a:p>
          <a:p>
            <a:pPr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n-US" altLang="el-GR" sz="2000" b="1" dirty="0">
                <a:latin typeface="EC Square Sans Pro" panose="020B0506040000020004" pitchFamily="34" charset="0"/>
              </a:rPr>
              <a:t>2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Ανάλυση Προβλημάτων και Αναγκών (Χρονικός Επιμερισμός)</a:t>
            </a:r>
          </a:p>
          <a:p>
            <a:pPr lvl="2" algn="just"/>
            <a:r>
              <a:rPr lang="el-GR" sz="2000" u="sng" dirty="0"/>
              <a:t>Μεσοπρόθεσμες-Μακροπρόθεσμες ανάγκες (15-30 έτη)</a:t>
            </a:r>
          </a:p>
          <a:p>
            <a:pPr marL="538162" lvl="3" indent="0" algn="just">
              <a:buNone/>
            </a:pPr>
            <a:endParaRPr lang="el-GR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2" lvl="3" indent="0" algn="just">
              <a:buNone/>
            </a:pPr>
            <a:r>
              <a:rPr lang="el-GR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Βασίζονται (απορρέουν):</a:t>
            </a:r>
            <a:endParaRPr lang="el-GR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3912" lvl="3" indent="-285750" algn="just"/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στις αντίστοιχες </a:t>
            </a:r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μελλοντικές προβλέψεις διακύμανσης ζήτησης και αναγκών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(15-ετίας, 30-ετίας) ανά τομέα παρέμβασης , </a:t>
            </a:r>
          </a:p>
          <a:p>
            <a:pPr marL="823912" lvl="3" indent="-285750" algn="just"/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β)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εκείνες που θα προκύψουν </a:t>
            </a:r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λόγω υπέρβασης του χρόνου ζωής ενός υφιστάμενου έργου/υποδομής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βάθος 15/30-ετίας , </a:t>
            </a:r>
          </a:p>
          <a:p>
            <a:pPr marL="823912" lvl="3" indent="-285750" algn="just"/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γ)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στις αντίστοιχες </a:t>
            </a:r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μεσοπρόθεσμες και μακροπρόθεσμες προβλέψεις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στοχοθεσίας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υπερκείμενου στρατηγικού/επιχειρησιακού σχεδιασμού και του στρατηγικού/επιχειρησιακού σχεδιασμού στο επίπεδο του </a:t>
            </a:r>
            <a:r>
              <a:rPr lang="el-GR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Παρόχου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823912" lvl="3" indent="-285750" algn="just"/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δ)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στις αντίστοιχες </a:t>
            </a:r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μεσοπρόθεσμες και μακροπρόθεσμες απαιτήσεις συμμόρφωσης που απορρέουν από εθνικές και κοινοτικές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οδηγίες/κατευθύνσεις/νόμους/</a:t>
            </a:r>
            <a:r>
              <a:rPr lang="el-GR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στοχοθεσίες</a:t>
            </a:r>
            <a:endParaRPr lang="el-GR" sz="2000" u="sng" dirty="0"/>
          </a:p>
        </p:txBody>
      </p:sp>
    </p:spTree>
    <p:extLst>
      <p:ext uri="{BB962C8B-B14F-4D97-AF65-F5344CB8AC3E}">
        <p14:creationId xmlns:p14="http://schemas.microsoft.com/office/powerpoint/2010/main" val="257711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spcAft>
                <a:spcPct val="0"/>
              </a:spcAft>
            </a:pPr>
            <a:r>
              <a:rPr lang="el-GR" altLang="el-GR" sz="2400" b="1" dirty="0"/>
              <a:t>Ανάλυση Δεδομένων και Ιεράρχηση Αναγκών/Προβλημάτων (Α2-Α3)</a:t>
            </a:r>
          </a:p>
          <a:p>
            <a:pPr marL="0" indent="0" algn="just" fontAlgn="base">
              <a:spcAft>
                <a:spcPct val="0"/>
              </a:spcAft>
              <a:buNone/>
            </a:pPr>
            <a:endParaRPr lang="el-GR" altLang="el-GR" sz="2400" b="1" dirty="0"/>
          </a:p>
          <a:p>
            <a:pPr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l-GR" altLang="el-GR" sz="2000" b="1" dirty="0"/>
              <a:t>3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Ιεράρχηση Αναγκών</a:t>
            </a: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dirty="0"/>
              <a:t>Η ιεράρχηση </a:t>
            </a:r>
            <a:r>
              <a:rPr lang="el-GR" altLang="el-GR" sz="2000" b="1" dirty="0"/>
              <a:t>περιορίζεται </a:t>
            </a:r>
            <a:r>
              <a:rPr lang="el-GR" altLang="el-GR" sz="2000" b="1" u="sng" dirty="0"/>
              <a:t>μόνο στις βραχυπρόθεσμες ανάγκες/προβλήματα</a:t>
            </a:r>
            <a:r>
              <a:rPr lang="el-GR" altLang="el-GR" sz="2000" u="sng" dirty="0"/>
              <a:t> </a:t>
            </a:r>
            <a:r>
              <a:rPr lang="el-GR" altLang="el-GR" sz="2000" dirty="0"/>
              <a:t>δεδομένης α) της </a:t>
            </a:r>
            <a:r>
              <a:rPr lang="el-GR" altLang="el-GR" sz="2000" b="1" dirty="0"/>
              <a:t>αβεβαιότητας (</a:t>
            </a:r>
            <a:r>
              <a:rPr lang="el-GR" altLang="el-GR" sz="2000" b="1" dirty="0" err="1"/>
              <a:t>uncertainty</a:t>
            </a:r>
            <a:r>
              <a:rPr lang="el-GR" altLang="el-GR" sz="2000" b="1" dirty="0"/>
              <a:t>) </a:t>
            </a:r>
            <a:r>
              <a:rPr lang="el-GR" altLang="el-GR" sz="2000" dirty="0"/>
              <a:t>των πραγματικών συνθηκών που θα επικρατούν σε μεσοπρόθεσμο και μακροπρόθεσμο ορίζοντα προγραμματισμού/σχεδιασμού και β) </a:t>
            </a:r>
            <a:r>
              <a:rPr lang="el-GR" sz="2000" dirty="0"/>
              <a:t>από, δημοσιονομικής άποψης, </a:t>
            </a:r>
            <a:r>
              <a:rPr lang="el-GR" sz="2000" b="1" dirty="0"/>
              <a:t>εμπίπτουν και στη τρέχουσα ΠΠ 2021-2027 (2030) </a:t>
            </a:r>
            <a:r>
              <a:rPr lang="el-GR" sz="2000" dirty="0"/>
              <a:t>και δύναται να χρηματοδοτηθούν από αντίστοιχα προγράμματα/εργαλεία χρηματοδότησης.</a:t>
            </a:r>
            <a:endParaRPr lang="el-GR" altLang="el-GR" sz="2000" dirty="0"/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dirty="0">
                <a:latin typeface="EC Square Sans Pro" panose="020B0506040000020004" pitchFamily="34" charset="0"/>
              </a:rPr>
              <a:t>Η ιεράρχηση των αναγκών (βραχυπρόθεσμων) προτείνεται να διαρθρώνεται σε </a:t>
            </a:r>
            <a:r>
              <a:rPr lang="el-GR" altLang="el-GR" sz="2000" b="1" dirty="0">
                <a:latin typeface="EC Square Sans Pro" panose="020B0506040000020004" pitchFamily="34" charset="0"/>
              </a:rPr>
              <a:t>3 επίπεδα προτεραιότητας (1η προτεραιότητα, 2η προτεραιότητα, 3η προτεραιότητα)</a:t>
            </a:r>
            <a:r>
              <a:rPr lang="el-GR" altLang="el-GR" sz="2000" b="1" dirty="0"/>
              <a:t> ανά τομέα παρέμβασης.</a:t>
            </a:r>
            <a:endParaRPr lang="el-GR" altLang="el-GR" sz="2000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79388"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l-GR" altLang="el-GR" sz="2000" b="1" dirty="0"/>
              <a:t>3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Ιεράρχηση Αναγκών: </a:t>
            </a:r>
            <a:r>
              <a:rPr lang="el-GR" altLang="el-GR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Τομέας Ύδρευσης </a:t>
            </a: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u="sng" dirty="0"/>
              <a:t>1</a:t>
            </a:r>
            <a:r>
              <a:rPr lang="el-GR" altLang="el-GR" sz="2000" b="1" u="sng" baseline="30000" dirty="0"/>
              <a:t>η</a:t>
            </a:r>
            <a:r>
              <a:rPr lang="el-GR" altLang="el-GR" sz="2000" b="1" u="sng" dirty="0"/>
              <a:t> προτεραιότητα: </a:t>
            </a:r>
            <a:r>
              <a:rPr lang="el-GR" altLang="el-GR" sz="2000" dirty="0"/>
              <a:t>ανάγκες που αφορούν σε εξασφάλιση επάρκειας και αναβάθμισης ποιότητας πόσιμου νερού</a:t>
            </a:r>
          </a:p>
          <a:p>
            <a:pPr lvl="3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sz="2000" dirty="0"/>
              <a:t>ανάγκες</a:t>
            </a:r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/>
              <a:t>που αφορούν σε εξασφάλιση επάρκειας και αναβάθμισης ποιότητας πόσιμου νερού (</a:t>
            </a:r>
            <a:r>
              <a:rPr lang="en-US" sz="2000" b="1" dirty="0"/>
              <a:t>O</a:t>
            </a:r>
            <a:r>
              <a:rPr lang="el-GR" sz="2000" b="1" dirty="0" err="1"/>
              <a:t>δηγία</a:t>
            </a:r>
            <a:r>
              <a:rPr lang="el-GR" sz="2000" b="1" dirty="0"/>
              <a:t> 98/83/ΕΚ </a:t>
            </a:r>
            <a:r>
              <a:rPr lang="el-GR" sz="2000" dirty="0"/>
              <a:t>)</a:t>
            </a:r>
          </a:p>
          <a:p>
            <a:pPr lvl="3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dirty="0"/>
              <a:t>ανάγκες επέκτασης υφιστάμενου συστήματος ύδρευσης (έργα υδροληψίας, εγκαταστάσεις επεξεργασίας ή αφαλάτωσης και δίκτυα εφ’ όσον τα τελευταία έχουν μεγάλες διαρροές και κρίνονται απαραίτητα).</a:t>
            </a: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u="sng" dirty="0"/>
              <a:t>2η προτεραιότητα: </a:t>
            </a:r>
            <a:r>
              <a:rPr lang="el-GR" altLang="el-GR" sz="2000" dirty="0"/>
              <a:t>ανάγκες μείωσης διαρροών, αναβάθμισης εγκαταστάσεων επεξεργασίας και εξοικονόμηση ενέργειας σε υφιστάμενα έργα αφαλατώσεων.</a:t>
            </a:r>
          </a:p>
          <a:p>
            <a:pPr lvl="3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sz="2100" dirty="0"/>
              <a:t>αναγκαίες αναβαθμίσεις ή αντικαταστάσεις πεπαλαιωμένων ή ακατάλληλης ποιότητας υποδομών ύδρευσης (έργα αντικατάστασης δικτύων ύδρευσης με μεγάλες διαρροές (η μείωση των διαρροών, έργα εκσυγχρονισμού και αναβάθμισης μονάδων επεξεργασίας όπου η εκροή τους δεν καλύπτει τις ενδεικτικές παραμέτρους της Οδηγίας (ΕΕ) 2020/2184), έργα αντικατάστασης παλαιωμένων δεξαμενών και αντλιοστασίων</a:t>
            </a:r>
            <a:endParaRPr lang="el-GR" altLang="el-GR" sz="2100" dirty="0"/>
          </a:p>
          <a:p>
            <a:pPr lvl="3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3351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388"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l-GR" altLang="el-GR" sz="2000" b="1" dirty="0"/>
              <a:t>3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Ιεράρχηση Αναγκών: </a:t>
            </a:r>
            <a:r>
              <a:rPr lang="el-GR" altLang="el-GR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Τομέας Ύδρευσης </a:t>
            </a: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u="sng" dirty="0"/>
              <a:t>3</a:t>
            </a:r>
            <a:r>
              <a:rPr lang="el-GR" altLang="el-GR" sz="2000" b="1" u="sng" baseline="30000" dirty="0"/>
              <a:t>η</a:t>
            </a:r>
            <a:r>
              <a:rPr lang="el-GR" altLang="el-GR" sz="2000" b="1" u="sng" dirty="0"/>
              <a:t> προτεραιότητα: </a:t>
            </a:r>
            <a:r>
              <a:rPr lang="el-GR" altLang="el-GR" sz="2000" dirty="0"/>
              <a:t>ανάγκες αυτοματοποίηση δικτύων και εγκαταστάσεων </a:t>
            </a:r>
          </a:p>
          <a:p>
            <a:pPr lvl="3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dirty="0"/>
              <a:t>εντάσσονται έργα </a:t>
            </a:r>
            <a:r>
              <a:rPr lang="el-GR" altLang="el-GR" sz="2000" b="1" dirty="0"/>
              <a:t>βελτίωσης της λειτουργίας των δικτύων ύδρευσης </a:t>
            </a:r>
            <a:r>
              <a:rPr lang="el-GR" altLang="el-GR" sz="2000" dirty="0"/>
              <a:t>όπως εφαρμογή </a:t>
            </a:r>
            <a:r>
              <a:rPr lang="el-GR" altLang="el-GR" sz="2000" dirty="0" err="1"/>
              <a:t>ζωνοποίησης</a:t>
            </a:r>
            <a:r>
              <a:rPr lang="el-GR" altLang="el-GR" sz="2000" dirty="0"/>
              <a:t> δικτύων, εγκατάσταση συστημάτων τηλεμετρίας και ελέγχου διαρροών και εγκατάσταση </a:t>
            </a:r>
            <a:r>
              <a:rPr lang="el-GR" altLang="el-GR" sz="2000" dirty="0" err="1"/>
              <a:t>ηλ.εκτρονικών</a:t>
            </a:r>
            <a:r>
              <a:rPr lang="el-GR" altLang="el-GR" sz="2000" dirty="0"/>
              <a:t> </a:t>
            </a:r>
            <a:r>
              <a:rPr lang="el-GR" altLang="el-GR" sz="2000" dirty="0" err="1"/>
              <a:t>υδρομέτρων</a:t>
            </a:r>
            <a:endParaRPr lang="el-GR" altLang="el-GR" sz="2000" dirty="0"/>
          </a:p>
          <a:p>
            <a:pPr lvl="3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endParaRPr lang="el-GR" altLang="el-GR" sz="2000" dirty="0"/>
          </a:p>
          <a:p>
            <a:pPr marL="536575" lvl="3" indent="0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None/>
            </a:pPr>
            <a:r>
              <a:rPr lang="el-GR" altLang="el-GR" sz="2000" b="1" u="sng" dirty="0"/>
              <a:t>Σύμφωνα με το Εθνικό Επιχειρησιακό Σχέδιο για το Πόσιμο Νερό: </a:t>
            </a:r>
          </a:p>
          <a:p>
            <a:pPr lvl="3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dirty="0"/>
              <a:t>Οι βασικές επενδύσεις στον τομέα της ύδρευσης </a:t>
            </a:r>
            <a:r>
              <a:rPr lang="el-GR" altLang="el-GR" sz="2000" b="1" dirty="0"/>
              <a:t>είναι τα έργα 1ης και 2ης προτεραιότητας</a:t>
            </a:r>
            <a:r>
              <a:rPr lang="el-GR" altLang="el-GR" sz="2000" dirty="0"/>
              <a:t>. </a:t>
            </a:r>
          </a:p>
          <a:p>
            <a:pPr lvl="3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dirty="0"/>
              <a:t>Όλα τα έργα οφείλουν να είναι συμβατά με τα ισχύοντα ΣΔΛΑΠ</a:t>
            </a:r>
          </a:p>
          <a:p>
            <a:pPr marL="536575" lvl="3" indent="0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None/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12015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388"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l-GR" altLang="el-GR" sz="2000" b="1" dirty="0"/>
              <a:t>3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Ιεράρχηση Αναγκών: </a:t>
            </a:r>
            <a:r>
              <a:rPr lang="el-GR" altLang="el-GR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Τομέας Λυμάτω</a:t>
            </a:r>
            <a:r>
              <a:rPr lang="el-GR" altLang="el-GR" sz="2000" b="1" dirty="0">
                <a:solidFill>
                  <a:srgbClr val="0070C0"/>
                </a:solidFill>
              </a:rPr>
              <a:t>ν</a:t>
            </a:r>
            <a:endParaRPr lang="el-GR" altLang="el-GR" sz="2000" b="1" dirty="0">
              <a:solidFill>
                <a:srgbClr val="0070C0"/>
              </a:solidFill>
              <a:latin typeface="EC Square Sans Pro" panose="020B0506040000020004" pitchFamily="34" charset="0"/>
            </a:endParaRP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u="sng" dirty="0"/>
              <a:t>1</a:t>
            </a:r>
            <a:r>
              <a:rPr lang="el-GR" altLang="el-GR" sz="2000" b="1" u="sng" baseline="30000" dirty="0"/>
              <a:t>η</a:t>
            </a:r>
            <a:r>
              <a:rPr lang="el-GR" altLang="el-GR" sz="2000" b="1" u="sng" dirty="0"/>
              <a:t> προτεραιότητα: </a:t>
            </a:r>
            <a:r>
              <a:rPr lang="el-GR" altLang="el-GR" sz="2000" dirty="0"/>
              <a:t>ανάγκες κάλυψης ή/και επέκτασης/αναβάθμισης υφιστάμενων δικτύων και αγωγών συλλογής και μεταφοράς όμβριων σε οικισμούς και ευρύτερες γεωγραφικές ενότητες οι οποίες εντοπίζονται σε «περιβαλλοντικά ευαίσθητες περιοχές» ή/και παρουσιάζουν ρίσκο </a:t>
            </a:r>
            <a:r>
              <a:rPr lang="el-GR" altLang="el-GR" sz="2000" dirty="0" err="1"/>
              <a:t>πλημμυρικών</a:t>
            </a:r>
            <a:r>
              <a:rPr lang="el-GR" altLang="el-GR" sz="2000" dirty="0"/>
              <a:t> φαινομένων (σύμφωνα και με το εθνικό σχέδιο κινδύνων πλημμύρας).</a:t>
            </a: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u="sng" dirty="0"/>
              <a:t>2</a:t>
            </a:r>
            <a:r>
              <a:rPr lang="el-GR" altLang="el-GR" sz="2000" b="1" u="sng" baseline="30000" dirty="0"/>
              <a:t>η</a:t>
            </a:r>
            <a:r>
              <a:rPr lang="el-GR" altLang="el-GR" sz="2000" b="1" u="sng" dirty="0"/>
              <a:t> προτεραιότητα: </a:t>
            </a:r>
            <a:r>
              <a:rPr lang="el-GR" altLang="el-GR" sz="2000" dirty="0"/>
              <a:t>ανάγκες αναβάθμισης/εκσυγχρονισμού/επέκτασης υφιστάμενων ΕΕΛ και εγκαταστάσεων/μονάδων επεξεργασίας με σκοπό την αύξηση της φέρουσας ικανότητας τους στην επεξεργασία και </a:t>
            </a:r>
            <a:r>
              <a:rPr lang="el-GR" altLang="el-GR" sz="2000" dirty="0" err="1"/>
              <a:t>επανάχρηση</a:t>
            </a:r>
            <a:r>
              <a:rPr lang="el-GR" altLang="el-GR" sz="2000" dirty="0"/>
              <a:t> όμβριων υδάτων. </a:t>
            </a: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u="sng" dirty="0"/>
              <a:t>3</a:t>
            </a:r>
            <a:r>
              <a:rPr lang="el-GR" altLang="el-GR" sz="2000" b="1" u="sng" baseline="30000" dirty="0"/>
              <a:t>η </a:t>
            </a:r>
            <a:r>
              <a:rPr lang="el-GR" altLang="el-GR" sz="2000" b="1" u="sng" dirty="0"/>
              <a:t>προτεραιότητα: </a:t>
            </a:r>
            <a:r>
              <a:rPr lang="el-GR" altLang="el-GR" sz="2000" dirty="0"/>
              <a:t>ανάγκες αυτοματοποίησης υφιστάμενων δικτύων και εγκαταστάσεων/μονάδων επεξεργασίας όμβριων υδάτων</a:t>
            </a: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737410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79388"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l-GR" altLang="el-GR" sz="2000" b="1" dirty="0"/>
              <a:t>3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Ιεράρχηση Αναγκών: </a:t>
            </a:r>
            <a:r>
              <a:rPr lang="el-GR" altLang="el-GR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Τομέας Ενέργειας και Ψηφιακής Διακυβέρνησης</a:t>
            </a:r>
          </a:p>
          <a:p>
            <a:pPr marL="179388"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solidFill>
                  <a:srgbClr val="0070C0"/>
                </a:solidFill>
              </a:rPr>
              <a:t>Τομέας Ενέργειας </a:t>
            </a:r>
            <a:endParaRPr lang="el-GR" altLang="el-GR" sz="2000" b="1" dirty="0">
              <a:solidFill>
                <a:srgbClr val="0070C0"/>
              </a:solidFill>
              <a:latin typeface="EC Square Sans Pro" panose="020B0506040000020004" pitchFamily="34" charset="0"/>
            </a:endParaRP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/>
              <a:t>1</a:t>
            </a:r>
            <a:r>
              <a:rPr lang="el-GR" altLang="el-GR" sz="2000" b="1" baseline="30000" dirty="0"/>
              <a:t>η</a:t>
            </a:r>
            <a:r>
              <a:rPr lang="el-GR" altLang="el-GR" sz="2000" b="1" dirty="0"/>
              <a:t> προτεραιότητα: </a:t>
            </a:r>
            <a:r>
              <a:rPr lang="el-GR" altLang="el-GR" sz="2000" dirty="0"/>
              <a:t>ανάγκες εξοικονόμησης ενέργειας με εγκατάσταση/ανάπτυξη συστημάτων ΑΠΕ σε νέες και υφιστάμενες μονάδες και συστήματα επεξεργασίας (κάλυψη μόνο των ενεργειακών αναγκών αυτών). </a:t>
            </a: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/>
              <a:t>2</a:t>
            </a:r>
            <a:r>
              <a:rPr lang="el-GR" altLang="el-GR" sz="2000" b="1" baseline="30000" dirty="0"/>
              <a:t>η</a:t>
            </a:r>
            <a:r>
              <a:rPr lang="el-GR" altLang="el-GR" sz="2000" b="1" dirty="0"/>
              <a:t> προτεραιότητας ανάγκες (εκτός ΑΠΕ) </a:t>
            </a:r>
            <a:r>
              <a:rPr lang="el-GR" altLang="el-GR" sz="2000" dirty="0"/>
              <a:t>ενεργειακού εκσυγχρονισμού/τροποποιήσεων παλαιών και </a:t>
            </a:r>
            <a:r>
              <a:rPr lang="el-GR" altLang="el-GR" sz="2000" dirty="0" err="1"/>
              <a:t>ενεργοβόρων</a:t>
            </a:r>
            <a:r>
              <a:rPr lang="el-GR" altLang="el-GR" sz="2000" dirty="0"/>
              <a:t> τεχνολογιών, μονάδων, συστημάτων/τεχνικών επεξεργασίας (που εξυπηρετούν τις παρεχόμενες υπηρεσίες) </a:t>
            </a:r>
            <a:r>
              <a:rPr lang="el-GR" altLang="el-GR" sz="2000" b="1" dirty="0"/>
              <a:t>με στόχο:</a:t>
            </a:r>
            <a:r>
              <a:rPr lang="el-GR" altLang="el-GR" sz="2000" dirty="0"/>
              <a:t> τη μείωση των εκπομπών αερίου θερμοκηπίου, της κατανάλωσης ηλεκτρικής ενέργειας και λοιπών μορφών ενέργειας και της αύξησης ανάκτησης και χρήσης μορφών ενέργειας από διαδικασίες επεξεργασίας (π.χ. εκμετάλλευση/παραγωγή βιοαερίου από αναερόβια επεξεργασία ή/και </a:t>
            </a:r>
            <a:r>
              <a:rPr lang="el-GR" altLang="el-GR" sz="2000" dirty="0" err="1"/>
              <a:t>βιομεθάνιο</a:t>
            </a:r>
            <a:r>
              <a:rPr lang="el-GR" altLang="el-GR" sz="2000" dirty="0"/>
              <a:t>). </a:t>
            </a: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dirty="0"/>
              <a:t> </a:t>
            </a:r>
            <a:r>
              <a:rPr lang="el-GR" altLang="el-GR" sz="2000" b="1" dirty="0"/>
              <a:t>3</a:t>
            </a:r>
            <a:r>
              <a:rPr lang="el-GR" altLang="el-GR" sz="2000" b="1" baseline="30000" dirty="0"/>
              <a:t>η</a:t>
            </a:r>
            <a:r>
              <a:rPr lang="el-GR" altLang="el-GR" sz="2000" b="1" dirty="0"/>
              <a:t> προτεραιότητα: </a:t>
            </a:r>
            <a:r>
              <a:rPr lang="el-GR" altLang="el-GR" sz="2000" dirty="0"/>
              <a:t>τροποποιήσεις/μετατροπές/εκσυγχρονισμός δευτερευόντων παγίων του </a:t>
            </a:r>
            <a:r>
              <a:rPr lang="el-GR" altLang="el-GR" sz="2000" dirty="0" err="1"/>
              <a:t>Παρόχου</a:t>
            </a:r>
            <a:r>
              <a:rPr lang="el-GR" altLang="el-GR" sz="2000" dirty="0"/>
              <a:t> που δεν συνδέονται με την άμεση παραγωγική διαδικασία και τις παρεχόμενες υπηρεσίες νερού (π.χ. στόλος οχημάτων και λοιπών κινητών παγίων, κτιριακές εγκαταστάσεις </a:t>
            </a:r>
            <a:r>
              <a:rPr lang="el-GR" altLang="el-GR" sz="2000" dirty="0" err="1"/>
              <a:t>κ.ο.κ.</a:t>
            </a:r>
            <a:r>
              <a:rPr lang="el-GR" altLang="el-GR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028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388"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l-GR" altLang="el-GR" sz="2000" b="1" dirty="0"/>
              <a:t>3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Ιεράρχηση Αναγκών: </a:t>
            </a:r>
            <a:r>
              <a:rPr lang="el-GR" altLang="el-GR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Τομέας Ενέργειας και Ψηφιακής Διακυβέρνησης</a:t>
            </a:r>
          </a:p>
          <a:p>
            <a:pPr marL="179388"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solidFill>
                  <a:srgbClr val="0070C0"/>
                </a:solidFill>
              </a:rPr>
              <a:t>Τομέας Ψηφιακού Μετασχηματισμού </a:t>
            </a:r>
            <a:endParaRPr lang="el-GR" altLang="el-GR" sz="2000" b="1" dirty="0">
              <a:solidFill>
                <a:srgbClr val="0070C0"/>
              </a:solidFill>
              <a:latin typeface="EC Square Sans Pro" panose="020B0506040000020004" pitchFamily="34" charset="0"/>
            </a:endParaRP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/>
              <a:t>1η προτεραιότητα: </a:t>
            </a:r>
            <a:r>
              <a:rPr lang="el-GR" altLang="el-GR" sz="2000" dirty="0"/>
              <a:t>Ανάγκες ολοκληρωμένης τηλεμετρίας / τηλεχειρισμού (σε πραγματικό χρόνο) και αυτοματισμού καταναλώσεων και λειτουργιών του </a:t>
            </a:r>
            <a:r>
              <a:rPr lang="el-GR" altLang="el-GR" sz="2000" dirty="0" err="1"/>
              <a:t>Παρόχου</a:t>
            </a:r>
            <a:r>
              <a:rPr lang="el-GR" altLang="el-GR" sz="2000" dirty="0"/>
              <a:t> (π.χ. ψηφιακά </a:t>
            </a:r>
            <a:r>
              <a:rPr lang="el-GR" altLang="el-GR" sz="2000" dirty="0" err="1"/>
              <a:t>υδρόμετρα</a:t>
            </a:r>
            <a:r>
              <a:rPr lang="el-GR" altLang="el-GR" sz="2000" dirty="0"/>
              <a:t>, συστήματα παρακολούθησης και διαχείρισης ενέργειας, συστήματα/αισθητήρες μέτρησης ποιότητας νερού, συστήματα ελέγχου διαρροών, συστήματα αυτοματισμού παραγωγικής διαδικασίας μονάδων επεξεργασίας, ολοκληρωμένες πλατφόρμες επεξεργασίας και ανάλυσης δεδομένων εξοπλισμού πεδίου </a:t>
            </a:r>
            <a:r>
              <a:rPr lang="el-GR" altLang="el-GR" sz="2000" dirty="0" err="1"/>
              <a:t>κ.ο.κ</a:t>
            </a:r>
            <a:r>
              <a:rPr lang="el-GR" altLang="el-GR" sz="2000" dirty="0"/>
              <a:t>) επί του παραγωγικού εξοπλισμού του </a:t>
            </a:r>
            <a:r>
              <a:rPr lang="el-GR" altLang="el-GR" sz="2000" dirty="0" err="1"/>
              <a:t>Παρόχου</a:t>
            </a:r>
            <a:r>
              <a:rPr lang="el-GR" altLang="el-GR" sz="2000" dirty="0"/>
              <a:t> που συνδέεται άμεσα με τις παρεχόμενες υπηρεσίες νερού και καλύπτουν </a:t>
            </a:r>
            <a:r>
              <a:rPr lang="el-GR" altLang="el-GR" sz="2000" b="1" dirty="0" err="1"/>
              <a:t>συναθροιστικά</a:t>
            </a:r>
            <a:r>
              <a:rPr lang="el-GR" altLang="el-GR" sz="2000" b="1" dirty="0"/>
              <a:t> όλο το κύκλο του νερού </a:t>
            </a:r>
            <a:r>
              <a:rPr lang="el-GR" altLang="el-GR" sz="2000" dirty="0"/>
              <a:t>από την πηγή υδροληψίας έως την εκροή συστημάτων/υποδομών επεξεργασίας (αντλιοστάσια, γεωτρήσεις, δίκτυα, πηγές υδροληψίας, μονάδες επεξεργασίας </a:t>
            </a:r>
            <a:r>
              <a:rPr lang="el-GR" altLang="el-GR" sz="2000" dirty="0" err="1"/>
              <a:t>κλπ</a:t>
            </a:r>
            <a:r>
              <a:rPr lang="el-GR" altLang="el-G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68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388"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l-GR" altLang="el-GR" sz="2000" b="1" dirty="0"/>
              <a:t>3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Ιεράρχηση Αναγκών: </a:t>
            </a:r>
            <a:r>
              <a:rPr lang="el-GR" altLang="el-GR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Τομέας Ενέργειας και Ψηφιακής Διακυβέρνησης</a:t>
            </a:r>
          </a:p>
          <a:p>
            <a:pPr marL="179388"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solidFill>
                  <a:srgbClr val="0070C0"/>
                </a:solidFill>
              </a:rPr>
              <a:t>Τομέας Ψηφιακού Μετασχηματισμού </a:t>
            </a:r>
            <a:endParaRPr lang="el-GR" altLang="el-GR" sz="2000" b="1" dirty="0">
              <a:solidFill>
                <a:srgbClr val="0070C0"/>
              </a:solidFill>
              <a:latin typeface="EC Square Sans Pro" panose="020B0506040000020004" pitchFamily="34" charset="0"/>
            </a:endParaRP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/>
              <a:t>2η προτεραιότητα: </a:t>
            </a:r>
            <a:r>
              <a:rPr lang="el-GR" altLang="el-GR" sz="2000" dirty="0"/>
              <a:t>Αντικατάσταση υφιστάμενου ή/και εγκατάσταση νέου, εξοπλισμού καταγραφής και παρακολούθησης </a:t>
            </a:r>
            <a:r>
              <a:rPr lang="el-GR" altLang="el-GR" sz="2000" b="1" dirty="0"/>
              <a:t>σε μέρος της «αλυσίδας» παροχής υπηρεσιών </a:t>
            </a:r>
            <a:r>
              <a:rPr lang="el-GR" altLang="el-GR" sz="2000" dirty="0"/>
              <a:t>νερού του </a:t>
            </a:r>
            <a:r>
              <a:rPr lang="el-GR" altLang="el-GR" sz="2000" dirty="0" err="1"/>
              <a:t>Παρόχου</a:t>
            </a:r>
            <a:r>
              <a:rPr lang="el-GR" altLang="el-GR" sz="2000" dirty="0"/>
              <a:t> (π.χ. εγκατάσταση ηλεκτρονικών </a:t>
            </a:r>
            <a:r>
              <a:rPr lang="el-GR" altLang="el-GR" sz="2000" dirty="0" err="1"/>
              <a:t>υδρομέτρων</a:t>
            </a:r>
            <a:r>
              <a:rPr lang="el-GR" altLang="el-GR" sz="2000" dirty="0"/>
              <a:t>/</a:t>
            </a:r>
            <a:r>
              <a:rPr lang="el-GR" altLang="el-GR" sz="2000" dirty="0" err="1"/>
              <a:t>παροχομέτρων</a:t>
            </a:r>
            <a:r>
              <a:rPr lang="el-GR" altLang="el-GR" sz="2000" dirty="0"/>
              <a:t>) ή/και προμήθεια νέου λογισμικού για τις ανάγκες επεξεργασίας δεδομένων και υποστήριξης διαδικασιών λήψης αποφάσεων σε μέρος της «αλυσίδας» παροχής υπηρεσιών νερού του </a:t>
            </a:r>
            <a:r>
              <a:rPr lang="el-GR" altLang="el-GR" sz="2000" dirty="0" err="1"/>
              <a:t>Παρόχου</a:t>
            </a:r>
            <a:r>
              <a:rPr lang="el-GR" altLang="el-GR" sz="2000" dirty="0"/>
              <a:t> (π.χ. λογισμικό λήψης και επεξεργασίας δεδομένων διαρροών, λογισμικό προσομοίωσης αστικών απορροών, λογισμικό AI/</a:t>
            </a:r>
            <a:r>
              <a:rPr lang="el-GR" altLang="el-GR" sz="2000" dirty="0" err="1"/>
              <a:t>data</a:t>
            </a:r>
            <a:r>
              <a:rPr lang="el-GR" altLang="el-GR" sz="2000" dirty="0"/>
              <a:t> </a:t>
            </a:r>
            <a:r>
              <a:rPr lang="el-GR" altLang="el-GR" sz="2000" dirty="0" err="1"/>
              <a:t>mining</a:t>
            </a:r>
            <a:r>
              <a:rPr lang="el-GR" altLang="el-GR" sz="2000" dirty="0"/>
              <a:t> </a:t>
            </a:r>
            <a:r>
              <a:rPr lang="el-GR" altLang="el-GR" sz="2000" dirty="0" err="1"/>
              <a:t>κλπ</a:t>
            </a:r>
            <a:r>
              <a:rPr lang="el-GR" altLang="el-GR" sz="2000" dirty="0"/>
              <a:t>). </a:t>
            </a: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/>
              <a:t>3</a:t>
            </a:r>
            <a:r>
              <a:rPr lang="el-GR" altLang="el-GR" sz="2000" b="1" baseline="30000" dirty="0"/>
              <a:t>η</a:t>
            </a:r>
            <a:r>
              <a:rPr lang="el-GR" altLang="el-GR" sz="2000" b="1" dirty="0"/>
              <a:t> προτεραιότητα: </a:t>
            </a:r>
            <a:r>
              <a:rPr lang="el-GR" altLang="el-GR" sz="2000" dirty="0"/>
              <a:t>ανάγκες </a:t>
            </a:r>
            <a:r>
              <a:rPr lang="el-GR" altLang="el-GR" sz="2000" dirty="0" err="1"/>
              <a:t>ψηφιοποίησης</a:t>
            </a:r>
            <a:r>
              <a:rPr lang="el-GR" altLang="el-GR" sz="2000" dirty="0"/>
              <a:t> υποδομών δικτύων (π.χ. GIS) και προμήθειας λογισμικών, εξοπλισμού και λοιπών εφαρμογών που δεν συνδέονται με την άμεση αλυσίδα υπηρεσιών νερού του </a:t>
            </a:r>
            <a:r>
              <a:rPr lang="el-GR" altLang="el-GR" sz="2000" dirty="0" err="1"/>
              <a:t>Παρόχου</a:t>
            </a:r>
            <a:r>
              <a:rPr lang="el-GR" altLang="el-GR" sz="2000" dirty="0"/>
              <a:t> (εφαρμογές ERP, εφαρμογές γραφείου, εφαρμογές CAD/GIS, ηλεκτρονικός εξοπλισμός γραφείου </a:t>
            </a:r>
            <a:r>
              <a:rPr lang="el-GR" altLang="el-GR" sz="2000" dirty="0" err="1"/>
              <a:t>κλπ</a:t>
            </a:r>
            <a:r>
              <a:rPr lang="el-GR" altLang="el-G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224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388"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l-GR" altLang="el-GR" sz="2000" b="1" dirty="0"/>
              <a:t>3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Ιεράρχηση Αναγκών: </a:t>
            </a:r>
            <a:r>
              <a:rPr lang="el-GR" altLang="el-GR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Διευκρινίσεις</a:t>
            </a:r>
          </a:p>
          <a:p>
            <a:pPr marL="3175" lvl="1" indent="0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None/>
            </a:pPr>
            <a:endParaRPr lang="el-GR" altLang="el-GR" sz="2000" b="1" dirty="0">
              <a:solidFill>
                <a:srgbClr val="0070C0"/>
              </a:solidFill>
              <a:latin typeface="EC Square Sans Pro" panose="020B0506040000020004" pitchFamily="34" charset="0"/>
            </a:endParaRPr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dirty="0"/>
              <a:t>υπάρχει η πιθανότητα </a:t>
            </a:r>
            <a:r>
              <a:rPr lang="el-GR" altLang="el-GR" sz="2000" b="1" dirty="0"/>
              <a:t>να περιληφθούν έργα σε ανώτερη κατηγορία αν αυτό αποδεικνύεται με στοιχεία</a:t>
            </a:r>
            <a:r>
              <a:rPr lang="el-GR" altLang="el-GR" sz="2000" dirty="0"/>
              <a:t>. Για παράδειγμα αν οι διαρροές (2η προτεραιότητα στο τομέα ύδρευσης) σχετίζονται άμεσα με την επάρκεια (1η προτεραιότητα) προφανώς το αντίστοιχο έργο δύναται να περιληφθεί στη 1η προτεραιότητα. </a:t>
            </a:r>
          </a:p>
          <a:p>
            <a:pPr marL="360362" lvl="2" indent="0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None/>
            </a:pPr>
            <a:endParaRPr lang="el-GR" altLang="el-GR" sz="2000" dirty="0"/>
          </a:p>
          <a:p>
            <a:pPr lvl="2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dirty="0"/>
              <a:t>σε ανάγκες που αφορούν σε νέα έργα των τομέων Ι (ύδρευση), ΙΙ (λύματα) και ΙΙΙ (αστικές απορροές) ο </a:t>
            </a:r>
            <a:r>
              <a:rPr lang="el-GR" altLang="el-GR" sz="2000" dirty="0" err="1"/>
              <a:t>Πάροχος</a:t>
            </a:r>
            <a:r>
              <a:rPr lang="el-GR" altLang="el-GR" sz="2000" dirty="0"/>
              <a:t> </a:t>
            </a:r>
            <a:r>
              <a:rPr lang="el-GR" altLang="el-GR" sz="2000" b="1" dirty="0"/>
              <a:t>θα πρέπει να συνεκτιμά και τις επακόλουθες ανάγκες </a:t>
            </a:r>
            <a:r>
              <a:rPr lang="el-GR" altLang="el-GR" sz="2000" dirty="0"/>
              <a:t>που δημιουργούνται στον </a:t>
            </a:r>
            <a:r>
              <a:rPr lang="el-GR" altLang="el-GR" sz="2000" b="1" dirty="0"/>
              <a:t>τομέα IV (ενέργειας / ψηφιακού μετασχηματισμού) </a:t>
            </a:r>
            <a:r>
              <a:rPr lang="el-GR" altLang="el-GR" sz="2000" dirty="0"/>
              <a:t>εξαιτίας των νέων έργων. </a:t>
            </a:r>
          </a:p>
        </p:txBody>
      </p:sp>
    </p:spTree>
    <p:extLst>
      <p:ext uri="{BB962C8B-B14F-4D97-AF65-F5344CB8AC3E}">
        <p14:creationId xmlns:p14="http://schemas.microsoft.com/office/powerpoint/2010/main" val="260516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Εισαγωγή: Ολιστική Προσέγγιση (</a:t>
            </a:r>
            <a:r>
              <a:rPr lang="en-US" sz="3200" b="1" dirty="0"/>
              <a:t>Holistic Approach)</a:t>
            </a:r>
            <a:r>
              <a:rPr lang="el-GR" sz="3200" b="1" dirty="0"/>
              <a:t> Τομέα Υδάτων</a:t>
            </a:r>
            <a:endParaRPr lang="fr-FR" sz="32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sz="2800" b="1" dirty="0">
                <a:solidFill>
                  <a:srgbClr val="2481C3"/>
                </a:solidFill>
                <a:latin typeface="EC Square Sans Pro" panose="020B0506040000020004" charset="0"/>
              </a:rPr>
              <a:t>1. Αναγνώριση Τομέων Παρέμβασης «Ολιστικών» Έργων Νερού</a:t>
            </a:r>
          </a:p>
          <a:p>
            <a:r>
              <a:rPr lang="el-GR" sz="2800" b="1" dirty="0">
                <a:solidFill>
                  <a:srgbClr val="2481C3"/>
                </a:solidFill>
                <a:latin typeface="EC Square Sans Pro" panose="020B0506040000020004" charset="0"/>
              </a:rPr>
              <a:t>2. Περίγραμμα Διαδικασίας Σχεδιασμού </a:t>
            </a:r>
          </a:p>
          <a:p>
            <a:r>
              <a:rPr lang="el-GR" sz="2800" b="1" dirty="0">
                <a:solidFill>
                  <a:srgbClr val="2481C3"/>
                </a:solidFill>
                <a:latin typeface="EC Square Sans Pro" panose="020B0506040000020004" charset="0"/>
              </a:rPr>
              <a:t>3. Ανάλυση Υφιστάμενης Κατάστασης</a:t>
            </a:r>
          </a:p>
          <a:p>
            <a:pPr lvl="1" algn="just"/>
            <a:r>
              <a:rPr lang="el-GR" sz="2800" i="1" dirty="0">
                <a:solidFill>
                  <a:srgbClr val="2481C3"/>
                </a:solidFill>
                <a:latin typeface="EC Square Sans Pro" panose="020B0506040000020004" charset="0"/>
              </a:rPr>
              <a:t>Συλλογή Δεδομένων</a:t>
            </a:r>
          </a:p>
          <a:p>
            <a:pPr lvl="1" algn="just"/>
            <a:r>
              <a:rPr lang="el-GR" sz="2800" i="1" dirty="0">
                <a:solidFill>
                  <a:srgbClr val="2481C3"/>
                </a:solidFill>
                <a:latin typeface="EC Square Sans Pro" panose="020B0506040000020004" charset="0"/>
              </a:rPr>
              <a:t>Ανάλυση Δεδομένων και Ιεράρχηση Αναγκών/Προβλημάτων</a:t>
            </a:r>
            <a:endParaRPr lang="en-US" sz="2800" i="1" dirty="0">
              <a:solidFill>
                <a:srgbClr val="2481C3"/>
              </a:solidFill>
              <a:latin typeface="EC Square Sans Pro" panose="020B0506040000020004" charset="0"/>
            </a:endParaRPr>
          </a:p>
          <a:p>
            <a:pPr marL="184150" lvl="1" indent="-184150">
              <a:spcBef>
                <a:spcPts val="1000"/>
              </a:spcBef>
              <a:buClr>
                <a:schemeClr val="accent3"/>
              </a:buClr>
            </a:pPr>
            <a:r>
              <a:rPr lang="el-GR" sz="2800" b="1" dirty="0">
                <a:solidFill>
                  <a:srgbClr val="2481C3"/>
                </a:solidFill>
                <a:latin typeface="EC Square Sans Pro" panose="020B0506040000020004" charset="0"/>
              </a:rPr>
              <a:t>4. Βοηθητικό Εργαλείο Απόδοσης Υφιστάμενης Κατάστασης</a:t>
            </a:r>
            <a:endParaRPr lang="en-GB" sz="2800" b="1" dirty="0">
              <a:solidFill>
                <a:srgbClr val="2481C3"/>
              </a:solidFill>
              <a:latin typeface="EC Square Sans Pro" panose="020B050604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01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700" b="1" dirty="0"/>
              <a:t>4. Βοηθητικό Εργαλείο Απόδοσης Υφιστάμενης Κατάστασης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175" lvl="1" indent="0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None/>
            </a:pPr>
            <a:endParaRPr lang="en-US" altLang="el-GR" sz="2000" b="1" dirty="0">
              <a:hlinkClick r:id="rId3" action="ppaction://hlinkfile"/>
            </a:endParaRPr>
          </a:p>
          <a:p>
            <a:pPr marL="3175" lvl="1" indent="0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None/>
            </a:pPr>
            <a:endParaRPr lang="en-US" altLang="el-GR" sz="2000" b="1" dirty="0">
              <a:hlinkClick r:id="rId3" action="ppaction://hlinkfile"/>
            </a:endParaRPr>
          </a:p>
          <a:p>
            <a:pPr marL="3175" lvl="1" indent="0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None/>
            </a:pPr>
            <a:endParaRPr lang="en-US" altLang="el-GR" sz="2000" b="1" dirty="0">
              <a:hlinkClick r:id="rId3" action="ppaction://hlinkfile"/>
            </a:endParaRPr>
          </a:p>
          <a:p>
            <a:pPr marL="3175" lvl="1" indent="0" algn="ctr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None/>
            </a:pPr>
            <a:r>
              <a:rPr lang="el-GR" altLang="el-GR" sz="2000" b="1" dirty="0">
                <a:hlinkClick r:id="rId3" action="ppaction://hlinkfile"/>
              </a:rPr>
              <a:t>Αρχείο </a:t>
            </a:r>
            <a:r>
              <a:rPr lang="en-US" altLang="el-GR" sz="2000" dirty="0" err="1">
                <a:hlinkClick r:id="rId3" action="ppaction://hlinkfile"/>
              </a:rPr>
              <a:t>Master_File_PartA_Sate</a:t>
            </a:r>
            <a:r>
              <a:rPr lang="en-US" altLang="el-GR" sz="2000" dirty="0">
                <a:hlinkClick r:id="rId3" action="ppaction://hlinkfile"/>
              </a:rPr>
              <a:t>-of-the-Art</a:t>
            </a:r>
            <a:r>
              <a:rPr lang="el-GR" altLang="el-GR" sz="2000" dirty="0">
                <a:hlinkClick r:id="rId3" action="ppaction://hlinkfile"/>
              </a:rPr>
              <a:t> </a:t>
            </a:r>
            <a:r>
              <a:rPr lang="en-US" altLang="el-GR" sz="2000" dirty="0">
                <a:hlinkClick r:id="rId3" action="ppaction://hlinkfile"/>
              </a:rPr>
              <a:t>(</a:t>
            </a:r>
            <a:r>
              <a:rPr lang="en-US" altLang="el-GR" sz="2000" dirty="0" err="1">
                <a:hlinkClick r:id="rId3" action="ppaction://hlinkfile"/>
              </a:rPr>
              <a:t>xls</a:t>
            </a:r>
            <a:r>
              <a:rPr lang="en-US" altLang="el-GR" sz="2000" dirty="0">
                <a:hlinkClick r:id="rId3" action="ppaction://hlinkfile"/>
              </a:rPr>
              <a:t>)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65955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73" y="365125"/>
            <a:ext cx="10048875" cy="1325563"/>
          </a:xfrm>
        </p:spPr>
        <p:txBody>
          <a:bodyPr/>
          <a:lstStyle/>
          <a:p>
            <a:r>
              <a:rPr lang="el-GR" sz="4000" dirty="0">
                <a:solidFill>
                  <a:srgbClr val="2481C3"/>
                </a:solidFill>
                <a:latin typeface="EC Square Sans Pro" panose="020B0506040000020004" charset="0"/>
              </a:rPr>
              <a:t>Αξιολόγηση της συνάντησης</a:t>
            </a:r>
            <a:endParaRPr lang="en-GB" sz="4000" dirty="0">
              <a:solidFill>
                <a:srgbClr val="2481C3"/>
              </a:solidFill>
              <a:latin typeface="EC Square Sans Pro" panose="020B05060400000200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5CF15-F9C6-21F6-0F7F-3D6739AB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11" y="2288241"/>
            <a:ext cx="2762250" cy="2819400"/>
          </a:xfrm>
          <a:prstGeom prst="rect">
            <a:avLst/>
          </a:prstGeom>
        </p:spPr>
      </p:pic>
      <p:sp>
        <p:nvSpPr>
          <p:cNvPr id="5" name="Textfeld 9">
            <a:extLst>
              <a:ext uri="{FF2B5EF4-FFF2-40B4-BE49-F238E27FC236}">
                <a16:creationId xmlns:a16="http://schemas.microsoft.com/office/drawing/2014/main" id="{5B8DC80F-3E68-7F64-1850-5B1208991050}"/>
              </a:ext>
            </a:extLst>
          </p:cNvPr>
          <p:cNvSpPr txBox="1"/>
          <p:nvPr/>
        </p:nvSpPr>
        <p:spPr>
          <a:xfrm>
            <a:off x="5249451" y="2804257"/>
            <a:ext cx="60944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54690"/>
                </a:solidFill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br>
              <a:rPr lang="en-GB" sz="4400" kern="0" dirty="0"/>
            </a:br>
            <a:br>
              <a:rPr lang="en-GB" sz="1600" kern="0" dirty="0"/>
            </a:br>
            <a:r>
              <a:rPr lang="en-GB" sz="4400" kern="0" dirty="0"/>
              <a:t>Code: </a:t>
            </a:r>
            <a:r>
              <a:rPr lang="en-US" sz="4400" kern="0" dirty="0"/>
              <a:t>41 65 02 17</a:t>
            </a:r>
            <a:endParaRPr lang="en-GB" sz="4400" kern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413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b="1" dirty="0"/>
              <a:t>1.Τομείς Παρέμβασης «Ολιστικών» Έργων Νερού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dirty="0">
                <a:latin typeface="EC Square Sans Pro"/>
              </a:rPr>
              <a:t>Η έννοια ενός έργου «νερού» το οποίο βασίζεται σε ολιστική προσέγγιση σχεδιασμού (</a:t>
            </a:r>
            <a:r>
              <a:rPr lang="el-GR" sz="2800" dirty="0" err="1">
                <a:latin typeface="EC Square Sans Pro"/>
              </a:rPr>
              <a:t>holistic</a:t>
            </a:r>
            <a:r>
              <a:rPr lang="el-GR" sz="2800" dirty="0">
                <a:latin typeface="EC Square Sans Pro"/>
              </a:rPr>
              <a:t> </a:t>
            </a:r>
            <a:r>
              <a:rPr lang="el-GR" sz="2800" dirty="0" err="1">
                <a:latin typeface="EC Square Sans Pro"/>
              </a:rPr>
              <a:t>approach</a:t>
            </a:r>
            <a:r>
              <a:rPr lang="el-GR" sz="2800" dirty="0">
                <a:latin typeface="EC Square Sans Pro"/>
              </a:rPr>
              <a:t>) διαφέρει από τα μέχρι πρότινος παραδοσιακά μοντέλα σχεδιασμού αντίστοιχων έργων </a:t>
            </a:r>
          </a:p>
          <a:p>
            <a:pPr algn="just"/>
            <a:r>
              <a:rPr lang="el-GR" sz="2800" dirty="0">
                <a:latin typeface="EC Square Sans Pro"/>
              </a:rPr>
              <a:t>Τα προς χρηματοδότηση έργα (πράξεις) της ΠΠ 2021-2027 θα πρέπει τεκμηριωμένα να αντιμετωπίζουν </a:t>
            </a:r>
            <a:r>
              <a:rPr lang="el-GR" sz="2800" b="1" dirty="0" err="1">
                <a:latin typeface="EC Square Sans Pro"/>
              </a:rPr>
              <a:t>προτεραιοποιημένα</a:t>
            </a:r>
            <a:r>
              <a:rPr lang="el-GR" sz="2800" b="1" dirty="0">
                <a:latin typeface="EC Square Sans Pro"/>
              </a:rPr>
              <a:t> προβλήματα και να καλύπτουν ανάγκες  σε όλους τους τομείς του κύκλου του νερού</a:t>
            </a:r>
            <a:r>
              <a:rPr lang="el-GR" sz="2800" dirty="0">
                <a:latin typeface="EC Square Sans Pro"/>
              </a:rPr>
              <a:t> (εφόσον υπάρχουν).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456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b="1" dirty="0"/>
              <a:t>1.Τομείς Παρέμβασης «Ολιστικών» Έργων Νερού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latin typeface="EC Square Sans Pro"/>
              </a:rPr>
              <a:t>Ι.</a:t>
            </a:r>
            <a:r>
              <a:rPr lang="el-GR" sz="2800" dirty="0">
                <a:latin typeface="EC Square Sans Pro"/>
              </a:rPr>
              <a:t> </a:t>
            </a:r>
            <a:r>
              <a:rPr lang="el-GR" sz="2800" b="1" dirty="0">
                <a:latin typeface="EC Square Sans Pro"/>
              </a:rPr>
              <a:t>ΤΟΜΕΑΣ ΥΔΡΕΥΣΗΣ: </a:t>
            </a:r>
            <a:r>
              <a:rPr lang="el-GR" sz="2800" dirty="0">
                <a:latin typeface="EC Square Sans Pro"/>
              </a:rPr>
              <a:t>Στην εξασφάλιση ασφαλούς και αδιάλειπτης παροχής πόσιμου νερού και κάλυψης υδρευτικών αναγκών χρηστών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latin typeface="EC Square Sans Pro"/>
              </a:rPr>
              <a:t>ΙΙ. ΤΟΜΕΑΣ ΛΥΜΑΤΩΝ: </a:t>
            </a:r>
            <a:r>
              <a:rPr lang="el-GR" sz="2800" dirty="0">
                <a:latin typeface="EC Square Sans Pro"/>
              </a:rPr>
              <a:t>Στην αύξηση κάλυψης αποχέτευσης και τη ταυτόχρονη επαναχρησιμοποίηση του επεξεργασμένου ύδατος και ιλύος από ΕΕΛ (κυκλικότητα).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latin typeface="EC Square Sans Pro"/>
              </a:rPr>
              <a:t>ΙΙΙ. ΤΟΜΕΑΣ ΑΣΤΙΚΩΝ ΑΠΟΡΡΟΩΝ:</a:t>
            </a:r>
            <a:r>
              <a:rPr lang="el-GR" sz="2800" dirty="0">
                <a:latin typeface="EC Square Sans Pro"/>
              </a:rPr>
              <a:t> Στη διαχείριση όμβριων υδάτων (αστικό περιβάλλον) και στο μετριασμό του </a:t>
            </a:r>
            <a:r>
              <a:rPr lang="el-GR" sz="2800" dirty="0" err="1">
                <a:latin typeface="EC Square Sans Pro"/>
              </a:rPr>
              <a:t>πλημμυρικού</a:t>
            </a:r>
            <a:r>
              <a:rPr lang="el-GR" sz="2800" dirty="0">
                <a:latin typeface="EC Square Sans Pro"/>
              </a:rPr>
              <a:t> ρίσκου σε αστικό περιβάλλον.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latin typeface="EC Square Sans Pro"/>
              </a:rPr>
              <a:t>IV. ΤΟΜΕΑΣ ΕΝΕΡΓΕΙΑΣ ΚΑΙ ΨΗΦΙΑΚΗΣ ΔΙΑΚΥΒΕΡΝΗΣΗΣ: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l-GR" sz="2800" dirty="0">
                <a:latin typeface="EC Square Sans Pro"/>
              </a:rPr>
              <a:t> Στην ενεργειακή αναβάθμιση/εκσυγχρονισμό/</a:t>
            </a:r>
            <a:r>
              <a:rPr lang="el-GR" sz="2800" dirty="0" err="1">
                <a:latin typeface="EC Square Sans Pro"/>
              </a:rPr>
              <a:t>εξορθολογισμό</a:t>
            </a:r>
            <a:r>
              <a:rPr lang="el-GR" sz="2800" dirty="0">
                <a:latin typeface="EC Square Sans Pro"/>
              </a:rPr>
              <a:t> υποδομών και τη μείωση του ανθρακικού αποτυπώματος.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l-GR" sz="2800" dirty="0">
                <a:latin typeface="EC Square Sans Pro"/>
              </a:rPr>
              <a:t> Στο ψηφιακό μετασχηματισμό/εκσυγχρονισμό και αναβάθμιση (βελτίωση της αποδοτικότητας των παρεχόμενων υπηρεσιών ύδατος).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567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b="1" dirty="0"/>
              <a:t>1.Τομείς Παρέμβασης «Ολιστικών» Έργων Νερού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l-GR" sz="2800" dirty="0">
                <a:latin typeface="EC Square Sans Pro"/>
              </a:rPr>
              <a:t>Τονίζεται ότι όλες οι προτεινόμενες παρεμβάσεις (</a:t>
            </a:r>
            <a:r>
              <a:rPr lang="el-GR" sz="2800" dirty="0" err="1">
                <a:latin typeface="EC Square Sans Pro"/>
              </a:rPr>
              <a:t>υπο</a:t>
            </a:r>
            <a:r>
              <a:rPr lang="el-GR" sz="2800" dirty="0">
                <a:latin typeface="EC Square Sans Pro"/>
              </a:rPr>
              <a:t>-έργα) ενός έργου νερού ολιστικής προσέγγισης θα πρέπει σε κάθε περίπτωση να </a:t>
            </a:r>
            <a:r>
              <a:rPr lang="el-GR" sz="2800" b="1" dirty="0">
                <a:latin typeface="EC Square Sans Pro"/>
              </a:rPr>
              <a:t>βασίζονται κατ’ ελάχιστο στις αρχές της: </a:t>
            </a:r>
          </a:p>
          <a:p>
            <a:pPr marL="184150" lvl="1" indent="-184150" algn="just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el-GR" sz="2800" dirty="0">
                <a:latin typeface="EC Square Sans Pro"/>
              </a:rPr>
              <a:t>της ενεργειακής αποδοτικότητας  </a:t>
            </a:r>
          </a:p>
          <a:p>
            <a:pPr marL="184150" lvl="1" indent="-184150" algn="just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el-GR" sz="2800" dirty="0">
                <a:latin typeface="EC Square Sans Pro"/>
              </a:rPr>
              <a:t>της ψηφιακής διακυβέρνησης </a:t>
            </a:r>
          </a:p>
          <a:p>
            <a:pPr marL="184150" lvl="1" indent="-184150" algn="just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el-GR" sz="2800" dirty="0">
                <a:latin typeface="EC Square Sans Pro"/>
              </a:rPr>
              <a:t>της κυκλικής οικονομίας </a:t>
            </a:r>
          </a:p>
          <a:p>
            <a:pPr marL="184150" lvl="1" indent="-184150" algn="just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el-GR" sz="2800" dirty="0">
                <a:latin typeface="EC Square Sans Pro"/>
              </a:rPr>
              <a:t>της ανθεκτικότητας έναντι των επιπτώσεων της κλιματικής αλλαγής (</a:t>
            </a:r>
            <a:r>
              <a:rPr lang="el-GR" sz="2800" dirty="0" err="1">
                <a:latin typeface="EC Square Sans Pro"/>
              </a:rPr>
              <a:t>climate</a:t>
            </a:r>
            <a:r>
              <a:rPr lang="el-GR" sz="2800" dirty="0">
                <a:latin typeface="EC Square Sans Pro"/>
              </a:rPr>
              <a:t> </a:t>
            </a:r>
            <a:r>
              <a:rPr lang="el-GR" sz="2800" dirty="0" err="1">
                <a:latin typeface="EC Square Sans Pro"/>
              </a:rPr>
              <a:t>proofing</a:t>
            </a:r>
            <a:r>
              <a:rPr lang="el-GR" sz="2800" dirty="0">
                <a:latin typeface="EC Square Sans Pro"/>
              </a:rPr>
              <a:t>) και</a:t>
            </a:r>
          </a:p>
          <a:p>
            <a:pPr marL="184150" lvl="1" indent="-184150" algn="just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el-GR" sz="2800" dirty="0">
                <a:latin typeface="EC Square Sans Pro"/>
              </a:rPr>
              <a:t>της «μη πρόκλησης σημαντικής βλάβης» 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691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700" b="1" dirty="0"/>
              <a:t>2. Περίγραμμα (</a:t>
            </a:r>
            <a:r>
              <a:rPr lang="en-US" sz="3700" b="1" dirty="0"/>
              <a:t>Flowchart)</a:t>
            </a:r>
            <a:r>
              <a:rPr lang="el-GR" sz="3700" b="1" dirty="0"/>
              <a:t> Διαδικασίας Σχεδιασμού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260BFE5-E535-850F-37F4-06DD86712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4" y="1516510"/>
            <a:ext cx="581456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700" b="1" dirty="0"/>
              <a:t>2. Περίγραμμα (</a:t>
            </a:r>
            <a:r>
              <a:rPr lang="en-US" sz="3700" b="1" dirty="0"/>
              <a:t>Flowchart)</a:t>
            </a:r>
            <a:r>
              <a:rPr lang="el-GR" sz="3700" b="1" dirty="0"/>
              <a:t> Διαδικασίας Σχεδιασμού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200" dirty="0"/>
              <a:t>Πίνακας Περιεχομένων Σχεδίου: </a:t>
            </a:r>
            <a:r>
              <a:rPr lang="el-GR" sz="2200" b="1" dirty="0"/>
              <a:t>Στάδιο Α-Ανάλυση Υφιστάμενης Κατάστασης</a:t>
            </a:r>
          </a:p>
          <a:p>
            <a:pPr marL="0" indent="0" algn="just">
              <a:buNone/>
            </a:pPr>
            <a:endParaRPr lang="el-GR" sz="2400" dirty="0"/>
          </a:p>
          <a:p>
            <a:pPr algn="just"/>
            <a:endParaRPr lang="el-GR" sz="2400" dirty="0"/>
          </a:p>
          <a:p>
            <a:pPr algn="just"/>
            <a:endParaRPr lang="en-GB" sz="2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7D96D44-4921-6717-072B-9041754C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25" y="2582048"/>
            <a:ext cx="7596809" cy="283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3"/>
              </a:buClr>
              <a:buSzPct val="130000"/>
              <a:tabLst/>
            </a:pPr>
            <a:r>
              <a:rPr lang="el-GR" altLang="el-GR" sz="1700" b="1" dirty="0">
                <a:latin typeface="EC Square Sans Pro" panose="020B0506040000020004" pitchFamily="34" charset="0"/>
              </a:rPr>
              <a:t>1. Στάδιο Α: Ανάλυση Υφιστάμενης Κατάστασης</a:t>
            </a:r>
          </a:p>
          <a:p>
            <a:pPr marR="0" lvl="0" algn="just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30000"/>
              <a:tabLst/>
            </a:pPr>
            <a:r>
              <a:rPr lang="el-GR" altLang="el-GR" sz="1500" b="1" dirty="0">
                <a:latin typeface="EC Square Sans Pro" panose="020B0506040000020004" pitchFamily="34" charset="0"/>
              </a:rPr>
              <a:t>1.1 Συλλογή Δεδομένων (Α.1)</a:t>
            </a:r>
          </a:p>
          <a:p>
            <a:pPr marR="0" lvl="0" algn="just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30000"/>
              <a:tabLst/>
            </a:pPr>
            <a:r>
              <a:rPr lang="el-GR" altLang="el-GR" sz="1500" i="1" dirty="0">
                <a:latin typeface="EC Square Sans Pro" panose="020B0506040000020004" pitchFamily="34" charset="0"/>
              </a:rPr>
              <a:t>1.1.1 Προβλέψεις Νομοθεσίας και Στρατηγικού/Προγραμματικού/Επιχειρησιακού Σχεδιασμού</a:t>
            </a:r>
          </a:p>
          <a:p>
            <a:pPr marR="0" lvl="0" algn="just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30000"/>
              <a:tabLst/>
            </a:pPr>
            <a:r>
              <a:rPr lang="el-GR" altLang="el-GR" sz="1500" i="1" dirty="0">
                <a:latin typeface="EC Square Sans Pro" panose="020B0506040000020004" pitchFamily="34" charset="0"/>
              </a:rPr>
              <a:t>1.1.2 Δεδομένα Κάλυψης Υφιστάμενων Έργων και Υποδομών</a:t>
            </a:r>
          </a:p>
          <a:p>
            <a:pPr marR="0" lvl="0" algn="just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30000"/>
              <a:tabLst/>
            </a:pPr>
            <a:r>
              <a:rPr lang="el-GR" altLang="el-GR" sz="1500" i="1" dirty="0">
                <a:latin typeface="EC Square Sans Pro" panose="020B0506040000020004" pitchFamily="34" charset="0"/>
              </a:rPr>
              <a:t>1.1.3 Ποσοτικά Δεδομένα</a:t>
            </a:r>
          </a:p>
          <a:p>
            <a:pPr marR="0" lvl="0" algn="just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30000"/>
              <a:tabLst/>
            </a:pPr>
            <a:r>
              <a:rPr lang="el-GR" altLang="el-GR" sz="1500" b="1" dirty="0">
                <a:latin typeface="EC Square Sans Pro" panose="020B0506040000020004" pitchFamily="34" charset="0"/>
              </a:rPr>
              <a:t>1.2 Ανάλυση Δεδομένων και Ιεράρχηση Αναγκών/Προβλημάτων (Α2-Α3)</a:t>
            </a:r>
          </a:p>
          <a:p>
            <a:pPr marR="0" lvl="0" algn="just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30000"/>
              <a:tabLst/>
            </a:pPr>
            <a:r>
              <a:rPr lang="el-GR" altLang="el-GR" sz="1500" i="1" dirty="0">
                <a:latin typeface="EC Square Sans Pro" panose="020B0506040000020004" pitchFamily="34" charset="0"/>
              </a:rPr>
              <a:t>1.2.1 Ανάλυση Προβλημάτων και Αναγκών</a:t>
            </a:r>
          </a:p>
          <a:p>
            <a:pPr marR="0" lvl="0" algn="just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30000"/>
              <a:tabLst/>
            </a:pPr>
            <a:r>
              <a:rPr lang="el-GR" altLang="el-GR" sz="1500" i="1" dirty="0">
                <a:latin typeface="EC Square Sans Pro" panose="020B0506040000020004" pitchFamily="34" charset="0"/>
              </a:rPr>
              <a:t>1.2.2 Ιεράρχηση Βραχυπρόθεσμων Αναγκών</a:t>
            </a:r>
          </a:p>
        </p:txBody>
      </p:sp>
    </p:spTree>
    <p:extLst>
      <p:ext uri="{BB962C8B-B14F-4D97-AF65-F5344CB8AC3E}">
        <p14:creationId xmlns:p14="http://schemas.microsoft.com/office/powerpoint/2010/main" val="20821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R="0" lvl="0" algn="just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ct val="130000"/>
              <a:tabLst/>
            </a:pPr>
            <a:r>
              <a:rPr lang="el-GR" altLang="el-GR" sz="2400" b="1" dirty="0">
                <a:latin typeface="EC Square Sans Pro" panose="020B0506040000020004" pitchFamily="34" charset="0"/>
              </a:rPr>
              <a:t>Συλλογή Δεδομένων (Α.1)</a:t>
            </a:r>
          </a:p>
          <a:p>
            <a:pPr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  <a:hlinkClick r:id="rId3" action="ppaction://hlinkfile"/>
              </a:rPr>
              <a:t>Α.1.1 Προβλέψεις Νομοθεσίας και Στρατηγικού/Προγραμματικού/Επιχειρησιακού Σχεδιασμού</a:t>
            </a:r>
            <a:endParaRPr lang="el-GR" altLang="el-GR" sz="2000" b="1" dirty="0">
              <a:latin typeface="EC Square Sans Pro" panose="020B0506040000020004" pitchFamily="34" charset="0"/>
            </a:endParaRPr>
          </a:p>
          <a:p>
            <a:pPr marL="0" indent="0" algn="just">
              <a:buNone/>
            </a:pP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συγκεκριμένη ενότητα, ο </a:t>
            </a:r>
            <a:r>
              <a:rPr lang="el-GR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πάροχος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θα πρέπει να καταγράψει </a:t>
            </a:r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να ομαδοποιήσει ανά τομέα παρέμβασης  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τις απαιτήσεις/προβλέψεις στρατηγικού, προγραμματικού και επιχειρησιακού σχεδιασμού (υπερκείμενων επιπέδων και του επιπέδου του </a:t>
            </a:r>
            <a:r>
              <a:rPr lang="el-GR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παρόχου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και της νομοθεσίας που άμεσα ή έμμεσα σχετίζονται με τις παρεχόμενες υπηρεσίες του.</a:t>
            </a:r>
          </a:p>
          <a:p>
            <a:pPr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/>
              <a:t>Α.1.2 Δεδομένα Κάλυψης Υφιστάμενων Έργων και Υποδομών</a:t>
            </a:r>
          </a:p>
          <a:p>
            <a:pPr marL="0" indent="0" algn="just">
              <a:buNone/>
            </a:pPr>
            <a:r>
              <a:rPr lang="el-GR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παρούσα ενότητα ο </a:t>
            </a:r>
            <a:r>
              <a:rPr lang="el-GR" sz="18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Πάροχος</a:t>
            </a:r>
            <a:r>
              <a:rPr lang="el-GR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θα πρέπει να </a:t>
            </a:r>
            <a:r>
              <a:rPr lang="el-GR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καταρτίσει λίστα με όλα τα σχετικά έργα </a:t>
            </a:r>
            <a:r>
              <a:rPr lang="el-GR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οποία βρίσκονται είτε σε φάση παραγωγικής λειτουργίας είτε σε φάση κατασκευής/θέσης σε παραγωγική λειτουργία παρουσιάζοντας τα βασικά μεγέθη σχεδιασμού και λειτουργίας (φέρουσα ικανότητα) κάθε υποδομής και τα αντίστοιχα % μεγέθη εξυπηρέτησης/κάλυψης σε επίπεδο οικισμών. Τα έργα θα πρέπει να είναι ομαδοποιημένα ανά τομέα παρέμβασης (ύδρευση, λύματα, αστικές απορροές, ενέργεια/ψηφιακός μετασχηματισμός). </a:t>
            </a:r>
          </a:p>
          <a:p>
            <a:pPr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hlinkClick r:id="rId4" action="ppaction://hlinkfile"/>
              </a:rPr>
              <a:t>Α.1.2 Δεδομένα Κάλυψης Υφιστάμενων Έργων και Υποδομών</a:t>
            </a:r>
            <a:endParaRPr lang="el-GR" altLang="el-GR" sz="2000" b="1" dirty="0"/>
          </a:p>
          <a:p>
            <a:pPr marL="0" indent="0" algn="just">
              <a:buNone/>
            </a:pPr>
            <a:r>
              <a:rPr lang="el-GR" sz="1800" b="1" kern="100" dirty="0">
                <a:latin typeface="Arial Narrow" panose="020B0606020202030204" pitchFamily="34" charset="0"/>
                <a:cs typeface="Times New Roman" panose="02020603050405020304" pitchFamily="18" charset="0"/>
              </a:rPr>
              <a:t>Καταγραφή πρωτογενών/δευτερογενών τεκμηριωμένων ποσοτικών δεδομένων </a:t>
            </a:r>
            <a:r>
              <a:rPr lang="el-GR" sz="1800" kern="100" dirty="0">
                <a:latin typeface="Arial Narrow" panose="020B0606020202030204" pitchFamily="34" charset="0"/>
                <a:cs typeface="Times New Roman" panose="02020603050405020304" pitchFamily="18" charset="0"/>
              </a:rPr>
              <a:t>ανά τομέα παρέμβασης.</a:t>
            </a:r>
          </a:p>
          <a:p>
            <a:pPr marL="0" indent="0" algn="just">
              <a:buNone/>
            </a:pPr>
            <a:endParaRPr lang="el-GR" sz="2400" dirty="0"/>
          </a:p>
          <a:p>
            <a:pPr algn="just"/>
            <a:endParaRPr lang="el-GR" sz="2400" dirty="0"/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059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/>
              <a:t>3</a:t>
            </a:r>
            <a:r>
              <a:rPr lang="el-GR" sz="3700" b="1" dirty="0"/>
              <a:t>. Ανάλυση Υφιστάμενης Κατάστασης (Στάδιο Α)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A9FE1-A078-3E92-1E5E-1C95907B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spcAft>
                <a:spcPct val="0"/>
              </a:spcAft>
            </a:pPr>
            <a:r>
              <a:rPr lang="el-GR" altLang="el-GR" sz="2400" b="1" dirty="0"/>
              <a:t>Ανάλυση Δεδομένων και Ιεράρχηση Αναγκών/Προβλημάτων (Α2-Α3)</a:t>
            </a:r>
          </a:p>
          <a:p>
            <a:pPr lvl="1" algn="just" fontAlgn="base"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</a:pPr>
            <a:r>
              <a:rPr lang="el-GR" altLang="el-GR" sz="2000" b="1" dirty="0">
                <a:latin typeface="EC Square Sans Pro" panose="020B0506040000020004" pitchFamily="34" charset="0"/>
              </a:rPr>
              <a:t>Α.</a:t>
            </a:r>
            <a:r>
              <a:rPr lang="en-US" altLang="el-GR" sz="2000" b="1" dirty="0">
                <a:latin typeface="EC Square Sans Pro" panose="020B0506040000020004" pitchFamily="34" charset="0"/>
              </a:rPr>
              <a:t>2</a:t>
            </a:r>
            <a:r>
              <a:rPr lang="el-GR" altLang="el-GR" sz="2000" b="1" dirty="0">
                <a:latin typeface="EC Square Sans Pro" panose="020B0506040000020004" pitchFamily="34" charset="0"/>
              </a:rPr>
              <a:t> Ανάλυση Προβλημάτων και Αναγκών (Χρονικός Επιμερισμός)</a:t>
            </a:r>
          </a:p>
          <a:p>
            <a:pPr marL="0" indent="0" algn="just">
              <a:buNone/>
            </a:pPr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νά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τομέα παρέμβασης (ύδρευση, λύματα, όμβρια, ενέργεια, ψηφιακός μετασχηματισμός) </a:t>
            </a:r>
            <a:r>
              <a:rPr lang="el-GR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ανάλυση και ομαδοποίηση προβλημάτων</a:t>
            </a:r>
            <a:r>
              <a:rPr lang="el-G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αναγκών 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πρέπει να αντιμετωπιστούν </a:t>
            </a:r>
            <a:r>
              <a:rPr lang="el-GR" sz="1800" b="1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βραχυπρόθεσμο (7-ετία)</a:t>
            </a:r>
            <a:r>
              <a:rPr lang="el-GR" sz="1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800" b="1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μεσοπρόθεσμο (15-ετία) </a:t>
            </a:r>
            <a:r>
              <a:rPr lang="el-GR" sz="1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sz="1800" b="1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μακροπρόθεσμο (30-ετία)</a:t>
            </a:r>
            <a:r>
              <a:rPr lang="el-GR" sz="1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ορίζοντα προγραμματισμού (βραχυπρόθεσμες, μεσοπρόθεσμες, μακροπρόθεσμες). </a:t>
            </a:r>
          </a:p>
          <a:p>
            <a:pPr marL="0" indent="0" algn="just">
              <a:buNone/>
            </a:pPr>
            <a:endParaRPr lang="el-GR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l-GR" sz="1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Ειδικότερα </a:t>
            </a:r>
            <a:r>
              <a:rPr lang="el-GR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τους τομείς ύδρευσης και λυμάτων (Ι και ΙΙ), </a:t>
            </a:r>
            <a:r>
              <a:rPr lang="el-GR" sz="1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καταγραφή και ανάλυση των προβλημάτων προτείνεται </a:t>
            </a:r>
            <a:r>
              <a:rPr lang="el-GR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γίνεται ανά οικισμό (ΤΚ) ή/και ευρύτερες γεωγραφικές ενότητες </a:t>
            </a:r>
            <a:r>
              <a:rPr lang="el-GR" sz="1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ιδιαίτερη έμφαση και </a:t>
            </a:r>
            <a:r>
              <a:rPr lang="el-GR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ξεχωριστή ανάλυση για τις περιοχές οι οποίες γειτνιάζουν ή/και βρίσκονται εντός περιβαλλοντικά ευαίσθητων «αποδεκτών ρύπανσης» </a:t>
            </a:r>
            <a:r>
              <a:rPr lang="el-GR" sz="1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(παράκτιες περιοχές, περιοχές με έντονο προφίλ δικτύων επιφανειακών και υπόγειων υδάτων, προστατευόμενες περιοχές </a:t>
            </a:r>
            <a:r>
              <a:rPr lang="el-GR" sz="18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κλπ</a:t>
            </a:r>
            <a:r>
              <a:rPr lang="el-GR" sz="1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l-GR" sz="2400" i="1" dirty="0"/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97602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4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4F78"/>
      </a:accent1>
      <a:accent2>
        <a:srgbClr val="ED7D30"/>
      </a:accent2>
      <a:accent3>
        <a:srgbClr val="73AB47"/>
      </a:accent3>
      <a:accent4>
        <a:srgbClr val="2481C3"/>
      </a:accent4>
      <a:accent5>
        <a:srgbClr val="95C11F"/>
      </a:accent5>
      <a:accent6>
        <a:srgbClr val="AFCA0B"/>
      </a:accent6>
      <a:hlink>
        <a:srgbClr val="3EA3DC"/>
      </a:hlink>
      <a:folHlink>
        <a:srgbClr val="00A8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C512049C2D674CA69FD744AE64C86D" ma:contentTypeVersion="4" ma:contentTypeDescription="Create a new document." ma:contentTypeScope="" ma:versionID="583304e3b3776792f6464fce997782d8">
  <xsd:schema xmlns:xsd="http://www.w3.org/2001/XMLSchema" xmlns:xs="http://www.w3.org/2001/XMLSchema" xmlns:p="http://schemas.microsoft.com/office/2006/metadata/properties" xmlns:ns2="5d8f5743-08cd-4754-9d86-0dc50d88442c" targetNamespace="http://schemas.microsoft.com/office/2006/metadata/properties" ma:root="true" ma:fieldsID="237938c12d4fc09fc0da7e734aa078b6" ns2:_="">
    <xsd:import namespace="5d8f5743-08cd-4754-9d86-0dc50d884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f5743-08cd-4754-9d86-0dc50d8844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CDA4DD-E566-44D5-B46B-7A42098688FE}">
  <ds:schemaRefs>
    <ds:schemaRef ds:uri="5d8f5743-08cd-4754-9d86-0dc50d8844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171E90A-CAE3-4FAB-9E30-E973A72E477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d8f5743-08cd-4754-9d86-0dc50d88442c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9C5D641-3EDB-4C2C-8AD5-7B445DC4F5B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be1538-79d8-4939-82b8-b767805d825b}" enabled="0" method="" siteId="{11be1538-79d8-4939-82b8-b767805d825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2186</Words>
  <Application>Microsoft Office PowerPoint</Application>
  <PresentationFormat>Ευρεία οθόνη</PresentationFormat>
  <Paragraphs>169</Paragraphs>
  <Slides>21</Slides>
  <Notes>21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9" baseType="lpstr">
      <vt:lpstr>Verdana</vt:lpstr>
      <vt:lpstr>EC Square Sans Pro Light</vt:lpstr>
      <vt:lpstr>Courier New</vt:lpstr>
      <vt:lpstr>Arial Narrow</vt:lpstr>
      <vt:lpstr>Arial</vt:lpstr>
      <vt:lpstr>EC Square Sans Pro</vt:lpstr>
      <vt:lpstr>Calibri</vt:lpstr>
      <vt:lpstr>Thème Office</vt:lpstr>
      <vt:lpstr>C4T GROUNDWORK Τεχνική Συνάντηση, Επιχειρησιακό Σχέδιο Τομέα Υδάτων  Bάσει Ολιστικής Προσέγγισης</vt:lpstr>
      <vt:lpstr>Εισαγωγή: Ολιστική Προσέγγιση (Holistic Approach) Τομέα Υδάτων</vt:lpstr>
      <vt:lpstr>1.Τομείς Παρέμβασης «Ολιστικών» Έργων Νερού</vt:lpstr>
      <vt:lpstr>1.Τομείς Παρέμβασης «Ολιστικών» Έργων Νερού</vt:lpstr>
      <vt:lpstr>1.Τομείς Παρέμβασης «Ολιστικών» Έργων Νερού</vt:lpstr>
      <vt:lpstr>2. Περίγραμμα (Flowchart) Διαδικασίας Σχεδιασμού</vt:lpstr>
      <vt:lpstr>2. Περίγραμμα (Flowchart) Διαδικασίας Σχεδιασμού</vt:lpstr>
      <vt:lpstr>3. Ανάλυση Υφιστάμενης Κατάστασης (Στάδιο Α)</vt:lpstr>
      <vt:lpstr>3. Ανάλυση Υφιστάμενης Κατάστασης (Στάδιο Α)</vt:lpstr>
      <vt:lpstr>3. Ανάλυση Υφιστάμενης Κατάστασης (Στάδιο Α)</vt:lpstr>
      <vt:lpstr>3. Ανάλυση Υφιστάμενης Κατάστασης (Στάδιο Α)</vt:lpstr>
      <vt:lpstr>3. Ανάλυση Υφιστάμενης Κατάστασης (Στάδιο Α)</vt:lpstr>
      <vt:lpstr>3. Ανάλυση Υφιστάμενης Κατάστασης (Στάδιο Α)</vt:lpstr>
      <vt:lpstr>3. Ανάλυση Υφιστάμενης Κατάστασης (Στάδιο Α)</vt:lpstr>
      <vt:lpstr>3. Ανάλυση Υφιστάμενης Κατάστασης (Στάδιο Α)</vt:lpstr>
      <vt:lpstr>3. Ανάλυση Υφιστάμενης Κατάστασης (Στάδιο Α)</vt:lpstr>
      <vt:lpstr>3. Ανάλυση Υφιστάμενης Κατάστασης (Στάδιο Α)</vt:lpstr>
      <vt:lpstr>3. Ανάλυση Υφιστάμενης Κατάστασης (Στάδιο Α)</vt:lpstr>
      <vt:lpstr>3. Ανάλυση Υφιστάμενης Κατάστασης (Στάδιο Α)</vt:lpstr>
      <vt:lpstr>4. Βοηθητικό Εργαλείο Απόδοσης Υφιστάμενης Κατάστασης</vt:lpstr>
      <vt:lpstr>Αξιολόγηση της συνάντησης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Cochaux</dc:creator>
  <cp:lastModifiedBy>Konstantinos TOLIDIS</cp:lastModifiedBy>
  <cp:revision>205</cp:revision>
  <cp:lastPrinted>2023-09-06T08:15:17Z</cp:lastPrinted>
  <dcterms:created xsi:type="dcterms:W3CDTF">2023-02-21T09:05:47Z</dcterms:created>
  <dcterms:modified xsi:type="dcterms:W3CDTF">2024-09-24T19:13:23Z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0x0101008CC512049C2D674CA69FD744AE64C86D</vt:lpwstr>
  </property>
  <property fmtid="{D5CDD505-2E9C-101B-9397-08002B2CF9AE}" pid="3" name="MediaServiceImageTags">
    <vt:lpwstr/>
  </property>
</Properties>
</file>