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1" r:id="rId6"/>
    <p:sldId id="304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2" r:id="rId17"/>
    <p:sldId id="341" r:id="rId18"/>
    <p:sldId id="343" r:id="rId19"/>
    <p:sldId id="344" r:id="rId20"/>
    <p:sldId id="345" r:id="rId21"/>
    <p:sldId id="346" r:id="rId22"/>
    <p:sldId id="313" r:id="rId23"/>
  </p:sldIdLst>
  <p:sldSz cx="12192000" cy="6858000"/>
  <p:notesSz cx="6792913" cy="9925050"/>
  <p:embeddedFontLst>
    <p:embeddedFont>
      <p:font typeface="Cambria Math" panose="02040503050406030204" pitchFamily="18" charset="0"/>
      <p:regular r:id="rId25"/>
    </p:embeddedFont>
    <p:embeddedFont>
      <p:font typeface="EC Square Sans Pro" panose="020B0506040000020004" charset="0"/>
      <p:regular r:id="rId26"/>
      <p:bold r:id="rId27"/>
      <p:italic r:id="rId28"/>
      <p:boldItalic r:id="rId29"/>
    </p:embeddedFont>
    <p:embeddedFont>
      <p:font typeface="EC Square Sans Pro Light" panose="020B050600000002000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FF950-20F1-0747-8DCB-DE6AE638E82A}" name="Adriana R. Ilisescu" initials="AI" userId="S::adil@cowi.com::3a5dd06a-76cb-4b2a-80f8-bda38d992e72" providerId="AD"/>
  <p188:author id="{6F0841EB-5FC2-919B-9AC9-343EBF92EA4F}" name="Bettina Rafaelsen" initials="BR" userId="S::BERA@COWI.Com::35e9098f-3a20-4076-90ef-e8e4a45e8fcc" providerId="AD"/>
  <p188:author id="{CFFCC8FD-28EF-F46F-DF9D-33B26D61DB84}" name="Ramon Wessel" initials="RW" userId="S::RAWE@COWI.Com::aaf968ab-e047-4058-94a7-91aed951b6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38A"/>
    <a:srgbClr val="FBBC0F"/>
    <a:srgbClr val="73A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687D-87DC-4146-9A6C-B30C2DAC57E2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59F3-7E2F-4B4D-A4E1-1520072C03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Cover proposition #2 (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3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1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9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81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03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2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51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89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4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3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5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1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0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83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69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66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86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2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8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39" y="1223260"/>
            <a:ext cx="6262969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39" y="4117087"/>
            <a:ext cx="6262969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E2FC9A-2A81-640D-213A-CD94E1E94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668" y="3101884"/>
            <a:ext cx="2674332" cy="3409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B2C277-1241-04DD-D0D7-2703D56A3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938"/>
            <a:ext cx="1381652" cy="1314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77BA72-88FD-C8FE-46E3-8ABEDF7F7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461" y="-1"/>
            <a:ext cx="3683000" cy="217247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47E57BA-D7F6-00DA-A2A5-96C6D0DFE5DD}"/>
              </a:ext>
            </a:extLst>
          </p:cNvPr>
          <p:cNvGrpSpPr/>
          <p:nvPr userDrawn="1"/>
        </p:nvGrpSpPr>
        <p:grpSpPr>
          <a:xfrm>
            <a:off x="1561019" y="562515"/>
            <a:ext cx="3535052" cy="5732970"/>
            <a:chOff x="-3535052" y="216816"/>
            <a:chExt cx="3535052" cy="573297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634AFAD-3B42-3C49-90D9-0997EB1A62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789D5E9-3756-52BC-46D3-35AF80AD7F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1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9A0C6E3-D758-1F9D-0576-B97FBE2E9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D61134-1DC7-52D6-99DB-496D0884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EA46626-3CA9-840F-088A-48C8C7A6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FBC677-187C-6A61-C347-6C573E9D1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9A7437-E86C-B2F8-7224-C03CCAE35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8138E5-7F39-7E82-E20A-BD3E46F03B02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06C5578-26F1-56F1-F1FC-42D1D6B58A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EEF8A45-6A77-164A-EE85-59852A7F0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18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01FB22-331E-F77C-8428-D7D0A7112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38" y="1111246"/>
            <a:ext cx="6782615" cy="4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91A15-2FAC-607F-EDBE-2642656A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887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ED1D72-0F7D-BF61-82A0-AA1038E0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717C5F-3B20-E386-DA88-34DBC60C3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3AAC57-536B-00E5-66E8-A1707F31A06D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5D5F7-C0DE-2C23-8213-01DCA7BF9737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265B5A4-3031-C62B-0E3F-B7498B5EC0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9789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A6287E6-A4BE-28F9-CA0D-8F5489403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7100A-0573-85E5-D6F8-705DCF5CB4B0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05152-9B5F-33FF-48D2-06A4326F143B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/>
            </a:lvl1pPr>
            <a:lvl2pPr marL="184150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0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38338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4150" indent="0">
              <a:buNone/>
              <a:defRPr>
                <a:solidFill>
                  <a:schemeClr val="bg1"/>
                </a:solidFill>
              </a:defRPr>
            </a:lvl2pPr>
            <a:lvl3pPr marL="360362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F6D4668-7304-2790-32BE-7B6D0BDAFF0A}"/>
              </a:ext>
            </a:extLst>
          </p:cNvPr>
          <p:cNvGrpSpPr/>
          <p:nvPr userDrawn="1"/>
        </p:nvGrpSpPr>
        <p:grpSpPr>
          <a:xfrm>
            <a:off x="11007437" y="340200"/>
            <a:ext cx="905689" cy="1468801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9A56A5-316E-5156-C4C6-472D5A8B8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89D823B-1873-CFD4-835C-C30D6EA5D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6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36649-4384-F55E-3AC3-25AB6FA0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316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EA11AD-820F-64B0-5C86-BE56339C7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1A832-4DED-A337-2641-AF361881866F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3BF410-5E2E-FB66-F443-ADD9D9DC6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588479"/>
            <a:ext cx="5805378" cy="1761166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2220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35779B-836B-1FE9-42A8-BDF3CE86E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911" y="3811449"/>
            <a:ext cx="3868618" cy="2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609966"/>
            <a:ext cx="5805378" cy="1728779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0737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23C8F92-0E3B-CDA0-96D1-3F8B399847D0}"/>
              </a:ext>
            </a:extLst>
          </p:cNvPr>
          <p:cNvGrpSpPr/>
          <p:nvPr userDrawn="1"/>
        </p:nvGrpSpPr>
        <p:grpSpPr>
          <a:xfrm>
            <a:off x="8064998" y="3874115"/>
            <a:ext cx="3652082" cy="2413340"/>
            <a:chOff x="474919" y="1238954"/>
            <a:chExt cx="6442909" cy="425755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D02F31F-D661-0B39-D43E-4B7F3AF981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83B806B-43C6-151C-3831-A463D72359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15A2030-B591-D514-C99A-9590D2FC9ED5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0DA11C6-3A40-DCEF-41F6-7D5D1D4B3B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376119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2A36879-6B18-9633-6CBC-AF7CF76D3D61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3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8AF679E-5857-F1B4-F987-770E2141535B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9" y="858571"/>
            <a:ext cx="8801100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7" y="3742692"/>
            <a:ext cx="8814319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9A24825-0F36-7E5B-E5F6-23C2E6BA8418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18E2FA-FE7F-78FB-F09D-03EF223F20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B8749C-7DFC-FB14-89BA-D07E42A9D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0AB2C-AA4D-3A64-DFE2-64F018830633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ED2942-F356-D896-BDC6-260F0B784910}"/>
              </a:ext>
            </a:extLst>
          </p:cNvPr>
          <p:cNvGrpSpPr/>
          <p:nvPr userDrawn="1"/>
        </p:nvGrpSpPr>
        <p:grpSpPr>
          <a:xfrm>
            <a:off x="441101" y="562515"/>
            <a:ext cx="3535052" cy="5732970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11DBE94-219C-8499-EBCA-9FD7791178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E176218-4FB3-F605-11E1-C71C2FCA6E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7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488210-E0E7-45D5-404C-F26B2D3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2B7C8-0F5C-B34D-D7A7-E1A014E7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DD99D-4E20-EB04-C33A-CAEF8082B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δδδδ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3E411-D0CE-8AD7-B0DC-30BB2556B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79F2-65E0-E54A-83A8-645F1750ADC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2482CF2-6AB4-81FE-5BC2-62E4ABCA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66" r:id="rId5"/>
    <p:sldLayoutId id="2147483671" r:id="rId6"/>
    <p:sldLayoutId id="2147483674" r:id="rId7"/>
    <p:sldLayoutId id="2147483672" r:id="rId8"/>
    <p:sldLayoutId id="2147483663" r:id="rId9"/>
    <p:sldLayoutId id="2147483661" r:id="rId10"/>
    <p:sldLayoutId id="2147483662" r:id="rId11"/>
    <p:sldLayoutId id="2147483667" r:id="rId12"/>
    <p:sldLayoutId id="2147483668" r:id="rId13"/>
    <p:sldLayoutId id="2147483650" r:id="rId14"/>
    <p:sldLayoutId id="2147483652" r:id="rId15"/>
    <p:sldLayoutId id="2147483675" r:id="rId16"/>
    <p:sldLayoutId id="2147483655" r:id="rId17"/>
    <p:sldLayoutId id="2147483677" r:id="rId18"/>
    <p:sldLayoutId id="2147483654" r:id="rId19"/>
    <p:sldLayoutId id="2147483676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EC Square Sans Pro Light" panose="020B0506000000020004" pitchFamily="34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360363" indent="-176213" algn="l" defTabSz="914400" rtl="0" eaLnBrk="1" latinLnBrk="0" hangingPunct="1">
        <a:lnSpc>
          <a:spcPct val="90000"/>
        </a:lnSpc>
        <a:spcBef>
          <a:spcPts val="500"/>
        </a:spcBef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890588" indent="-1762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ent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86041-191D-9AC8-62B2-6F11CC00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213" y="1415162"/>
            <a:ext cx="6082274" cy="259587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C4T GROUNDWORK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Τεχνική Συνάντηση, Επιχειρησιακό Σχέδιο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Τομέα Υδάτων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 Bάσει Ολιστικής Προσέγγισης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D605-A3A5-A85C-2A83-F41F42BE7B6D}"/>
              </a:ext>
            </a:extLst>
          </p:cNvPr>
          <p:cNvSpPr txBox="1"/>
          <p:nvPr/>
        </p:nvSpPr>
        <p:spPr>
          <a:xfrm>
            <a:off x="5914417" y="4075779"/>
            <a:ext cx="5677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dirty="0">
                <a:solidFill>
                  <a:schemeClr val="bg1"/>
                </a:solidFill>
              </a:rPr>
              <a:t>Κομοτηνή</a:t>
            </a:r>
            <a:endParaRPr lang="en-GB" sz="3600" dirty="0">
              <a:solidFill>
                <a:schemeClr val="bg1"/>
              </a:solidFill>
            </a:endParaRPr>
          </a:p>
          <a:p>
            <a:pPr algn="r"/>
            <a:r>
              <a:rPr lang="el-GR" sz="2800" dirty="0">
                <a:solidFill>
                  <a:schemeClr val="bg1"/>
                </a:solidFill>
              </a:rPr>
              <a:t>26 Σεπτεμβρίου 2024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2. Καθορισμός Εφικτών και Μη Εφικτών Εναλλακτικών Επιλογών (Β.2)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dirty="0"/>
              <a:t>Από την παραπάνω διαδικασία ανάλυσης, ο </a:t>
            </a:r>
            <a:r>
              <a:rPr lang="el-GR" sz="2200" dirty="0" err="1"/>
              <a:t>Πάροχος</a:t>
            </a:r>
            <a:r>
              <a:rPr lang="el-GR" sz="2200" dirty="0"/>
              <a:t> </a:t>
            </a:r>
            <a:r>
              <a:rPr lang="el-GR" sz="2200" b="1" dirty="0"/>
              <a:t>θα πρέπει να καταλήξει σε μια </a:t>
            </a:r>
            <a:r>
              <a:rPr lang="el-GR" sz="2200" b="1" u="sng" dirty="0"/>
              <a:t>λίστα εφικτών λύσεων (έργων/προμηθειών) ανά τομέα παρέμβασης και βραχυχρόνιο πρόβλημα/ανάγκη </a:t>
            </a:r>
            <a:r>
              <a:rPr lang="el-GR" sz="2200" b="1" dirty="0"/>
              <a:t>τα οποία στη συνέχεια εισάγονται στη διαδικασία πολύ-</a:t>
            </a:r>
            <a:r>
              <a:rPr lang="el-GR" sz="2200" b="1" dirty="0" err="1"/>
              <a:t>κριτηριακής</a:t>
            </a:r>
            <a:r>
              <a:rPr lang="el-GR" sz="2200" b="1" dirty="0"/>
              <a:t> </a:t>
            </a:r>
            <a:r>
              <a:rPr lang="el-GR" sz="2200" b="1" dirty="0" err="1"/>
              <a:t>ανάλυσς</a:t>
            </a:r>
            <a:r>
              <a:rPr lang="el-GR" sz="2200" b="1" dirty="0"/>
              <a:t> για τη </a:t>
            </a:r>
            <a:r>
              <a:rPr lang="el-GR" sz="2200" b="1" dirty="0" err="1"/>
              <a:t>προτεραιοποίησή</a:t>
            </a:r>
            <a:r>
              <a:rPr lang="el-GR" sz="2200" b="1" dirty="0"/>
              <a:t> τους. </a:t>
            </a:r>
          </a:p>
          <a:p>
            <a:pPr algn="just">
              <a:lnSpc>
                <a:spcPct val="100000"/>
              </a:lnSpc>
            </a:pPr>
            <a:r>
              <a:rPr lang="el-GR" sz="2200" dirty="0"/>
              <a:t>Οι εφικτές λύσεις θα πρέπει να είναι κωδικοποιημένες ως εξής:</a:t>
            </a:r>
            <a:r>
              <a:rPr lang="el-GR" sz="2200" b="1" dirty="0"/>
              <a:t> </a:t>
            </a:r>
            <a:r>
              <a:rPr lang="el-GR" sz="2200" b="1" u="sng" dirty="0"/>
              <a:t>ΥΔ.OP.1, ΛΥΜ.OP.1 </a:t>
            </a:r>
            <a:r>
              <a:rPr lang="el-GR" sz="2200" b="1" dirty="0" err="1"/>
              <a:t>κ.ο.κ.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93774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2. Καθορισμός Εφικτών και Μη Εφικτών Εναλλακτικών Επιλογών (Β.2)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dirty="0"/>
              <a:t>Ενδέχεται κάποια εφικτή τεχνική λύση λόγω της ιδιαιτερότητάς και του «αδιάσπαστου» χαρακτήρα της να καλύπτει: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περισσότερες της μιας </a:t>
            </a:r>
            <a:r>
              <a:rPr lang="el-GR" sz="2000" b="1" dirty="0" err="1"/>
              <a:t>προτεραιοποιημένης</a:t>
            </a:r>
            <a:r>
              <a:rPr lang="el-GR" sz="2000" b="1" dirty="0"/>
              <a:t> ανάγκης </a:t>
            </a:r>
            <a:r>
              <a:rPr lang="el-GR" sz="2000" dirty="0"/>
              <a:t>(π.χ. 2 ανάγκες 1ης προτεραιότητας)) ή/και ανάγκες άλλων προτεραιοτήτων (π.χ. 2ης ή/και 3ης προτεραιότητας εκτός της 1ης) ανά τομέα παρέμβασης. Ωστόσο, </a:t>
            </a:r>
            <a:r>
              <a:rPr lang="el-GR" sz="2000" b="1" dirty="0"/>
              <a:t>ο σκοπός της ανάλυσης </a:t>
            </a:r>
            <a:r>
              <a:rPr lang="el-GR" sz="2000" b="1" u="sng" dirty="0"/>
              <a:t>δεν</a:t>
            </a:r>
            <a:r>
              <a:rPr lang="el-GR" sz="2000" b="1" dirty="0"/>
              <a:t> πρέπει να είναι να διαμορφωθούν λύσεις οι οποίες θα καλύπτουν </a:t>
            </a:r>
            <a:r>
              <a:rPr lang="el-GR" sz="2000" b="1" dirty="0" err="1"/>
              <a:t>συναθροιστικά</a:t>
            </a:r>
            <a:r>
              <a:rPr lang="el-GR" sz="2000" b="1" dirty="0"/>
              <a:t> όσο το δυνατόν περισσότερες ανάγκες </a:t>
            </a:r>
            <a:r>
              <a:rPr lang="el-GR" sz="2000" dirty="0"/>
              <a:t>ανά τομέα παρέμβασης </a:t>
            </a:r>
            <a:r>
              <a:rPr lang="el-GR" sz="2000" b="1" dirty="0"/>
              <a:t>καθώς κάθε ανάγκη εξετάζεται αυτοτελώς και όχι συνδυαστικά ως προς τις εναλλακτικές επιλογές αντιμετώπισης</a:t>
            </a:r>
            <a:r>
              <a:rPr lang="el-GR" sz="2000" dirty="0"/>
              <a:t>. Ο </a:t>
            </a:r>
            <a:r>
              <a:rPr lang="el-GR" sz="2000" dirty="0" err="1"/>
              <a:t>Πάροχος</a:t>
            </a:r>
            <a:r>
              <a:rPr lang="el-GR" sz="2000" dirty="0"/>
              <a:t>, σε περίπτωση που διαμορφώσει λύσεις οι οποίες καλύπτουν </a:t>
            </a:r>
            <a:r>
              <a:rPr lang="el-GR" sz="2000" b="1" dirty="0"/>
              <a:t>περισσότερες της μια βασικής ανάγκης</a:t>
            </a:r>
            <a:r>
              <a:rPr lang="el-GR" sz="2000" dirty="0"/>
              <a:t>, θα πρέπει να τεκμηριώσει επαρκώς τον αυτοτελή της χαρακτήρα και να προσδιορίσει την βασική ανάγκη (με τον αντίστοιχο βαθμό προτεραιότητας) </a:t>
            </a:r>
            <a:r>
              <a:rPr lang="el-GR" sz="2000" b="1" dirty="0"/>
              <a:t>που </a:t>
            </a:r>
            <a:r>
              <a:rPr lang="el-GR" sz="2000" b="1" u="sng" dirty="0"/>
              <a:t>κυρίως</a:t>
            </a:r>
            <a:r>
              <a:rPr lang="el-GR" sz="2000" b="1" dirty="0"/>
              <a:t> καλύπτει</a:t>
            </a:r>
            <a:r>
              <a:rPr lang="el-GR" sz="2000" dirty="0"/>
              <a:t>. </a:t>
            </a:r>
          </a:p>
          <a:p>
            <a:pPr lvl="1" algn="just">
              <a:lnSpc>
                <a:spcPct val="100000"/>
              </a:lnSpc>
            </a:pPr>
            <a:r>
              <a:rPr lang="el-GR" sz="2000" dirty="0"/>
              <a:t>περισσότερους στρατηγικούς και ειδικούς στόχους</a:t>
            </a:r>
          </a:p>
        </p:txBody>
      </p:sp>
    </p:spTree>
    <p:extLst>
      <p:ext uri="{BB962C8B-B14F-4D97-AF65-F5344CB8AC3E}">
        <p14:creationId xmlns:p14="http://schemas.microsoft.com/office/powerpoint/2010/main" val="86233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3. Προκαταρκτικός Τεχνικός Σχεδιασμός Εφικτών Επιλογών και Πολύ-</a:t>
            </a:r>
            <a:r>
              <a:rPr lang="el-GR" sz="3800" b="1" dirty="0" err="1"/>
              <a:t>Κριτηριακή</a:t>
            </a:r>
            <a:r>
              <a:rPr lang="el-GR" sz="3800" b="1" dirty="0"/>
              <a:t> Ανάλυση (Β.3)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b="1" dirty="0"/>
              <a:t>για κάθε εναλλακτική εφικτή επιλογή </a:t>
            </a:r>
            <a:r>
              <a:rPr lang="el-GR" sz="2200" dirty="0"/>
              <a:t>(Β.2), ο </a:t>
            </a:r>
            <a:r>
              <a:rPr lang="el-GR" sz="2200" dirty="0" err="1"/>
              <a:t>Πάροχος</a:t>
            </a:r>
            <a:r>
              <a:rPr lang="el-GR" sz="2200" dirty="0"/>
              <a:t>, θα πρέπει κατά σειρά να:</a:t>
            </a:r>
          </a:p>
          <a:p>
            <a:pPr lvl="1" algn="just">
              <a:lnSpc>
                <a:spcPct val="100000"/>
              </a:lnSpc>
            </a:pPr>
            <a:r>
              <a:rPr lang="el-GR" sz="2200" dirty="0"/>
              <a:t>προχωρήσει σε πιο λεπτομερή </a:t>
            </a:r>
            <a:r>
              <a:rPr lang="el-GR" sz="2200" b="1" dirty="0"/>
              <a:t>προσδιορισμό του φυσικού αντικείμενου </a:t>
            </a:r>
            <a:r>
              <a:rPr lang="el-GR" sz="2200" dirty="0"/>
              <a:t>της επιλογής (έργου), περιγράφοντας τα βασικά σχεδιαστικά μεγέθη κατασκευής της (π.χ. 100 m αγωγών εσωτερικού δικτύου) και </a:t>
            </a:r>
            <a:r>
              <a:rPr lang="el-GR" sz="2200" b="1" dirty="0"/>
              <a:t>ακολούθως</a:t>
            </a:r>
            <a:r>
              <a:rPr lang="el-GR" sz="2200" dirty="0"/>
              <a:t> να </a:t>
            </a:r>
          </a:p>
          <a:p>
            <a:pPr lvl="1" algn="just">
              <a:lnSpc>
                <a:spcPct val="100000"/>
              </a:lnSpc>
            </a:pPr>
            <a:r>
              <a:rPr lang="el-GR" sz="2200" dirty="0"/>
              <a:t>προσδιορίσει το επίπεδο </a:t>
            </a:r>
            <a:r>
              <a:rPr lang="el-GR" sz="2200" b="1" dirty="0"/>
              <a:t>ανθεκτικότητας του έργου έναντι της κλιματικής αλλαγής</a:t>
            </a:r>
            <a:r>
              <a:rPr lang="el-GR" sz="2200" dirty="0"/>
              <a:t>. Ο προσδιορισμός του επιπέδου ανθεκτικότητας του έργου έναντι της κλιματικής αλλαγής μπορεί να γίνει με τη χρήση του «</a:t>
            </a:r>
            <a:r>
              <a:rPr lang="el-GR" sz="2200" b="1" dirty="0"/>
              <a:t>Προσωρινού πλαισίου αξιολόγησης της κλιματικής ανθεκτικότητας έργων υποδομών που υποβάλλονται προς συγχρηματοδότηση στα προγράμματα ΕΣΠΑ 2021 – 2027</a:t>
            </a:r>
            <a:r>
              <a:rPr lang="el-GR" sz="22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94088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3. Προκαταρκτικός Τεχνικός Σχεδιασμός Εφικτών Επιλογών και Πολύ-</a:t>
            </a:r>
            <a:r>
              <a:rPr lang="el-GR" sz="3800" b="1" dirty="0" err="1"/>
              <a:t>Κριτηριακή</a:t>
            </a:r>
            <a:r>
              <a:rPr lang="el-GR" sz="3800" b="1" dirty="0"/>
              <a:t> Ανάλυση (Β.3)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dirty="0"/>
              <a:t>Τα στάδια </a:t>
            </a:r>
            <a:r>
              <a:rPr lang="el-GR" sz="2200" b="1" dirty="0" err="1"/>
              <a:t>προτεραιοποίησης</a:t>
            </a:r>
            <a:r>
              <a:rPr lang="el-GR" sz="2200" dirty="0"/>
              <a:t> (μέσω διαδικασίας πολύ-</a:t>
            </a:r>
            <a:r>
              <a:rPr lang="el-GR" sz="2200" dirty="0" err="1"/>
              <a:t>κριτηριακής</a:t>
            </a:r>
            <a:r>
              <a:rPr lang="el-GR" sz="2200" dirty="0"/>
              <a:t> ανάλυσης) κάθε </a:t>
            </a:r>
            <a:r>
              <a:rPr lang="el-GR" sz="2200" b="1" dirty="0"/>
              <a:t>εναλλακτικής</a:t>
            </a:r>
            <a:r>
              <a:rPr lang="el-GR" sz="2200" dirty="0"/>
              <a:t> </a:t>
            </a:r>
            <a:r>
              <a:rPr lang="el-GR" sz="2200" b="1" dirty="0"/>
              <a:t>εφικτής επιλογής </a:t>
            </a:r>
            <a:r>
              <a:rPr lang="el-GR" sz="2200" dirty="0"/>
              <a:t>ανά τομέα παρέμβασης είναι κατά σειρά: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200" dirty="0"/>
          </a:p>
          <a:p>
            <a:pPr lvl="1" algn="just">
              <a:lnSpc>
                <a:spcPct val="100000"/>
              </a:lnSpc>
            </a:pPr>
            <a:r>
              <a:rPr lang="el-GR" sz="2200" dirty="0"/>
              <a:t>Επιλογή κριτηρίων αξιολόγησης </a:t>
            </a:r>
          </a:p>
          <a:p>
            <a:pPr lvl="1" algn="just">
              <a:lnSpc>
                <a:spcPct val="100000"/>
              </a:lnSpc>
            </a:pPr>
            <a:r>
              <a:rPr lang="el-GR" sz="2200" dirty="0"/>
              <a:t>Απόδοση συντελεστών βαρύτητας στα κριτήρια</a:t>
            </a:r>
          </a:p>
          <a:p>
            <a:pPr lvl="1" algn="just">
              <a:lnSpc>
                <a:spcPct val="100000"/>
              </a:lnSpc>
            </a:pPr>
            <a:r>
              <a:rPr lang="el-GR" sz="2200" dirty="0"/>
              <a:t>Βαθμολόγηση κάθε επιλογής και </a:t>
            </a:r>
            <a:r>
              <a:rPr lang="el-GR" sz="2200" dirty="0" err="1"/>
              <a:t>κανονικοποίηση</a:t>
            </a:r>
            <a:r>
              <a:rPr lang="el-GR" sz="2200" dirty="0"/>
              <a:t> </a:t>
            </a:r>
          </a:p>
          <a:p>
            <a:pPr lvl="1" algn="just">
              <a:lnSpc>
                <a:spcPct val="100000"/>
              </a:lnSpc>
            </a:pPr>
            <a:r>
              <a:rPr lang="el-GR" sz="2200" dirty="0"/>
              <a:t>Κατάταξη επιλογών κατά αύξουσα σειρά βαθμολογίας</a:t>
            </a:r>
          </a:p>
          <a:p>
            <a:pPr algn="just">
              <a:lnSpc>
                <a:spcPct val="100000"/>
              </a:lnSpc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92180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3. Προκαταρκτικός Τεχνικός Σχεδιασμός Εφικτών Επιλογών και Πολύ-</a:t>
            </a:r>
            <a:r>
              <a:rPr lang="el-GR" sz="3800" b="1" dirty="0" err="1"/>
              <a:t>Κριτηριακή</a:t>
            </a:r>
            <a:r>
              <a:rPr lang="el-GR" sz="3800" b="1" dirty="0"/>
              <a:t> Ανάλυση (Β.3)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u="sng" dirty="0"/>
              <a:t>Επιλογή Κριτηρίων Αξιολόγησης (πρόταση):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200" u="sng" dirty="0"/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Κ1: </a:t>
            </a:r>
            <a:r>
              <a:rPr lang="el-GR" sz="2000" dirty="0"/>
              <a:t>Βαθμός Ωριμότητας Λύσης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Κ2: </a:t>
            </a:r>
            <a:r>
              <a:rPr lang="el-GR" sz="2000" dirty="0"/>
              <a:t>Πλήθος στρατηγικών στόχων στους οποίους συμβάλει η λύση (όπως διαμορφώθηκαν στην Β.1)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Κ3:</a:t>
            </a:r>
            <a:r>
              <a:rPr lang="el-GR" sz="2000" dirty="0"/>
              <a:t> Πλήθος στόχων στους οποίους συμβάλει η λύση (όπως διαμορφώθηκαν στην Β.1)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Κ4:</a:t>
            </a:r>
            <a:r>
              <a:rPr lang="el-GR" sz="2000" dirty="0"/>
              <a:t> Επίπεδο κλιματικού κινδύνου (από αξιολόγηση ανθεκτικότητας στη κλιματική αλλαγή)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Κ5:</a:t>
            </a:r>
            <a:r>
              <a:rPr lang="el-GR" sz="2000" dirty="0"/>
              <a:t> Βασική προτεραιότητα ανάγκης που καλύπτεται</a:t>
            </a:r>
          </a:p>
          <a:p>
            <a:pPr lvl="1" algn="just">
              <a:lnSpc>
                <a:spcPct val="100000"/>
              </a:lnSpc>
            </a:pPr>
            <a:r>
              <a:rPr lang="el-GR" sz="2000" b="1" dirty="0"/>
              <a:t>Κ6:</a:t>
            </a:r>
            <a:r>
              <a:rPr lang="el-GR" sz="2000" dirty="0"/>
              <a:t> Πλήθος δευτερευόντων-συνοδών αναγκών που καλύπτονται</a:t>
            </a:r>
          </a:p>
          <a:p>
            <a:pPr algn="just">
              <a:lnSpc>
                <a:spcPct val="100000"/>
              </a:lnSpc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08510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3. Προκαταρκτικός Τεχνικός Σχεδιασμός Εφικτών Επιλογών και Πολύ-</a:t>
            </a:r>
            <a:r>
              <a:rPr lang="el-GR" sz="3800" b="1" dirty="0" err="1"/>
              <a:t>Κριτηριακή</a:t>
            </a:r>
            <a:r>
              <a:rPr lang="el-GR" sz="3800" b="1" dirty="0"/>
              <a:t> Ανάλυση (Β.3)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200" u="sng" dirty="0"/>
              <a:t>Απόδοση συντελεστών βαρύτητας στα κριτήρια: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200" dirty="0"/>
              <a:t>Ο </a:t>
            </a:r>
            <a:r>
              <a:rPr lang="el-GR" sz="2200" dirty="0" err="1"/>
              <a:t>Πάροχος</a:t>
            </a:r>
            <a:r>
              <a:rPr lang="el-GR" sz="2200" dirty="0"/>
              <a:t> </a:t>
            </a:r>
            <a:r>
              <a:rPr lang="el-GR" sz="2200" b="1" dirty="0"/>
              <a:t>μπορεί να ορίσει την σημαντικότητα </a:t>
            </a:r>
            <a:r>
              <a:rPr lang="el-GR" sz="2200" dirty="0"/>
              <a:t>κάθε κριτηρίου αξιολόγησης (εφόσον θεωρεί ότι δεν είναι όλα της ίδιας σημαντικότητας για την αξιολόγηση της κάθε εναλλακτικής επιλογής) ορίζοντας συντελεστή βαρύτητας (π.χ. το Κ1=0,2% </a:t>
            </a:r>
            <a:r>
              <a:rPr lang="el-GR" sz="2200" dirty="0" err="1"/>
              <a:t>κ.ο.κ.</a:t>
            </a:r>
            <a:r>
              <a:rPr lang="el-GR" sz="2200" dirty="0"/>
              <a:t>). Το άθροισμα των συντελεστών βαρύτητας πρέπει να </a:t>
            </a:r>
            <a:r>
              <a:rPr lang="el-GR" sz="2200" b="1" dirty="0"/>
              <a:t>είναι 1</a:t>
            </a:r>
            <a:r>
              <a:rPr lang="el-G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91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3. Προκαταρκτικός Τεχνικός Σχεδιασμός Εφικτών Επιλογών και Πολύ-</a:t>
            </a:r>
            <a:r>
              <a:rPr lang="el-GR" sz="3800" b="1" dirty="0" err="1"/>
              <a:t>Κριτηριακή</a:t>
            </a:r>
            <a:r>
              <a:rPr lang="el-GR" sz="3800" b="1" dirty="0"/>
              <a:t> Ανάλυση (Β.3)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449E8C-A34D-FED0-3054-90A1BA35F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sz="2200" u="sng" dirty="0"/>
                  <a:t>Βαθμολόγηση Εναλλακτικών Εφικτών Επιλογών ανά Κριτήριο Αξιολόγησης:</a:t>
                </a:r>
              </a:p>
              <a:p>
                <a:pPr lvl="1" algn="just">
                  <a:lnSpc>
                    <a:spcPct val="100000"/>
                  </a:lnSpc>
                </a:pPr>
                <a:r>
                  <a:rPr lang="el-GR" sz="2000" dirty="0"/>
                  <a:t>Ο </a:t>
                </a:r>
                <a:r>
                  <a:rPr lang="el-GR" sz="2000" dirty="0" err="1"/>
                  <a:t>Πάροχος</a:t>
                </a:r>
                <a:r>
                  <a:rPr lang="el-GR" sz="2000" dirty="0"/>
                  <a:t> </a:t>
                </a:r>
                <a:r>
                  <a:rPr lang="el-GR" sz="2000" b="1" dirty="0"/>
                  <a:t>«βαθμολογεί» κάθε εφικτή εναλλακτική επιλογή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ανά κριτήριο αξιολόγησης</a:t>
                </a:r>
                <a:r>
                  <a:rPr lang="el-GR" sz="2000" dirty="0"/>
                  <a:t>. Ο σκοπός είναι κατόπιν </a:t>
                </a:r>
                <a:r>
                  <a:rPr lang="el-GR" sz="2000" dirty="0" err="1"/>
                  <a:t>κανονικοποίησης</a:t>
                </a:r>
                <a:r>
                  <a:rPr lang="el-GR" sz="2000" dirty="0"/>
                  <a:t> των τιμών όλες οι εφικτές εναλλακτικές επιλογές να προκύψει ενιαία κλίμακα βαθμολόγησης στη κλίμακα 0-1.</a:t>
                </a:r>
              </a:p>
              <a:p>
                <a:pPr lvl="1" algn="just">
                  <a:lnSpc>
                    <a:spcPct val="100000"/>
                  </a:lnSpc>
                </a:pPr>
                <a:r>
                  <a:rPr lang="el-GR" sz="2000" dirty="0"/>
                  <a:t>Η </a:t>
                </a:r>
                <a:r>
                  <a:rPr lang="el-GR" sz="2000" b="1" dirty="0"/>
                  <a:t>τελική στάθμιση </a:t>
                </a:r>
                <a:r>
                  <a:rPr lang="el-GR" sz="2000" dirty="0"/>
                  <a:t>(βαθμολογία) κάθε εναλλακτικής εφικτής επιλογής (ανά τομέα παρέμβασης) συνεκτιμώντας τη βαθμολογία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r>
                  <a:rPr lang="el-GR" sz="2000" dirty="0"/>
                  <a:t> και το βάρος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r>
                  <a:rPr lang="el-GR" sz="2000" dirty="0"/>
                  <a:t> του κριτηρίου εξάγεται από τον τύπο:</a:t>
                </a:r>
                <a:endParaRPr lang="en-US" sz="2000" dirty="0"/>
              </a:p>
              <a:p>
                <a:pPr marL="184150" lvl="1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  <a:p>
                <a:pPr marL="184150" lvl="1" indent="0" algn="just">
                  <a:lnSpc>
                    <a:spcPct val="100000"/>
                  </a:lnSpc>
                  <a:buNone/>
                </a:pPr>
                <a:endParaRPr lang="el-GR" sz="2000" dirty="0"/>
              </a:p>
              <a:p>
                <a:pPr lvl="1" algn="just">
                  <a:lnSpc>
                    <a:spcPct val="100000"/>
                  </a:lnSpc>
                </a:pPr>
                <a:endParaRPr lang="el-GR" sz="2000" dirty="0"/>
              </a:p>
              <a:p>
                <a:pPr lvl="1" algn="just">
                  <a:lnSpc>
                    <a:spcPct val="100000"/>
                  </a:lnSpc>
                </a:pPr>
                <a:endParaRPr lang="el-GR" sz="2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2200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449E8C-A34D-FED0-3054-90A1BA35F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3" t="-2805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1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8E3ADE-F40B-18D0-E156-5822E3A9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29945"/>
              </p:ext>
            </p:extLst>
          </p:nvPr>
        </p:nvGraphicFramePr>
        <p:xfrm>
          <a:off x="485192" y="190500"/>
          <a:ext cx="10538901" cy="647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2967">
                  <a:extLst>
                    <a:ext uri="{9D8B030D-6E8A-4147-A177-3AD203B41FA5}">
                      <a16:colId xmlns:a16="http://schemas.microsoft.com/office/drawing/2014/main" val="1418080257"/>
                    </a:ext>
                  </a:extLst>
                </a:gridCol>
                <a:gridCol w="4281874">
                  <a:extLst>
                    <a:ext uri="{9D8B030D-6E8A-4147-A177-3AD203B41FA5}">
                      <a16:colId xmlns:a16="http://schemas.microsoft.com/office/drawing/2014/main" val="1495422443"/>
                    </a:ext>
                  </a:extLst>
                </a:gridCol>
                <a:gridCol w="2744060">
                  <a:extLst>
                    <a:ext uri="{9D8B030D-6E8A-4147-A177-3AD203B41FA5}">
                      <a16:colId xmlns:a16="http://schemas.microsoft.com/office/drawing/2014/main" val="1570619192"/>
                    </a:ext>
                  </a:extLst>
                </a:gridCol>
              </a:tblGrid>
              <a:tr h="214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Κριτήριο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Βαθμός Αξιολόγησης (</a:t>
                      </a:r>
                      <a:r>
                        <a:rPr lang="en-US" sz="1700" kern="100" dirty="0">
                          <a:effectLst/>
                          <a:latin typeface="EC Square Sans Pro" panose="020B0506040000020004" charset="0"/>
                        </a:rPr>
                        <a:t>S</a:t>
                      </a:r>
                      <a:r>
                        <a:rPr lang="en-US" sz="1700" kern="100" baseline="-25000" dirty="0">
                          <a:effectLst/>
                          <a:latin typeface="EC Square Sans Pro" panose="020B0506040000020004" charset="0"/>
                        </a:rPr>
                        <a:t>i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)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>
                          <a:effectLst/>
                          <a:latin typeface="EC Square Sans Pro" panose="020B0506040000020004" charset="0"/>
                        </a:rPr>
                        <a:t>Ερμηνεία</a:t>
                      </a:r>
                      <a:endParaRPr lang="en-US" sz="1700" kern="10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351869295"/>
                  </a:ext>
                </a:extLst>
              </a:tr>
              <a:tr h="10998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Κ1: Βαθμός Ωριμότητας Λύσης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Αποδίδεται ένας εκ των παρακάτω βαθμών αναλόγως του σταδίου στο οποίο βρίσκεται η εφικτή επιλογή</a:t>
                      </a:r>
                      <a:r>
                        <a:rPr lang="en-US" sz="1700" kern="100" dirty="0">
                          <a:effectLst/>
                          <a:latin typeface="EC Square Sans Pro" panose="020B0506040000020004" charset="0"/>
                        </a:rPr>
                        <a:t>: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1: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Προμελέτη,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2: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Οριστικές Μελέτες,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3: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Εξασφαλισμένες </a:t>
                      </a:r>
                      <a:r>
                        <a:rPr lang="el-GR" sz="1700" kern="100" dirty="0" err="1">
                          <a:effectLst/>
                          <a:latin typeface="EC Square Sans Pro" panose="020B0506040000020004" charset="0"/>
                        </a:rPr>
                        <a:t>Αδειοδοτήσεις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,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4: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Τεύχη Δημοπράτησης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Όσο μεγαλύτερος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ο βαθμός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 προτεραιότητα</a:t>
                      </a:r>
                      <a:endParaRPr lang="en-US" sz="1700" b="1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596242659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Κ2: Πλήθος στρατηγικών στόχων στους οποίους συμβάλει η λύση (όπως διαμορφώθηκαν στην 2.1)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Αριθμός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Όσο μεγαλύτερος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ο αριθμός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προτεραιότητα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3093879036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Κ3: Πλήθος στόχων στους οποίους συμβάλει η λύση (όπως διαμορφώθηκαν στην 2.1)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Αριθμός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Όσο μεγαλύτερος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ο βαθμός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προτεραιότητα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3960085574"/>
                  </a:ext>
                </a:extLst>
              </a:tr>
              <a:tr h="1196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>
                          <a:effectLst/>
                          <a:latin typeface="EC Square Sans Pro" panose="020B0506040000020004" charset="0"/>
                        </a:rPr>
                        <a:t>Κ4: Επίπεδο κλιματικού κινδύνου/ρίσκου </a:t>
                      </a:r>
                      <a:endParaRPr lang="en-US" sz="1700" kern="10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Αναγράφεται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ο μέσος όρος των 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βαθμολογίων που έχουν προκύψει από την στήλη «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Βαθμολογία» του </a:t>
                      </a:r>
                      <a:r>
                        <a:rPr lang="en-US" sz="1700" b="1" kern="100" dirty="0">
                          <a:effectLst/>
                          <a:latin typeface="EC Square Sans Pro" panose="020B0506040000020004" charset="0"/>
                        </a:rPr>
                        <a:t>sheet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«Ανάλυση Διακινδύνευσης»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. Σε περίπτωση που δεν απαιτείται ανάλυση διακινδύνευσης (σύμφωνα με τις οδηγίες) αναγράφεται η τιμή 0 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Όσο μικρότερος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ο βαθμός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 προτεραιότητα</a:t>
                      </a:r>
                      <a:endParaRPr lang="en-US" sz="1700" b="1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3394049840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>
                          <a:effectLst/>
                          <a:latin typeface="EC Square Sans Pro" panose="020B0506040000020004" charset="0"/>
                        </a:rPr>
                        <a:t>Κ5: Βασική προτεραιότητα ανάγκης που καλύπτεται</a:t>
                      </a:r>
                      <a:endParaRPr lang="en-US" sz="1700" kern="10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Αποδίδεται ο βαθμός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1 ή 2 ή 3 αναλόγως της προτεραιότητας της ανάγκης (Στάδιο Α) την οποία καλύπτει η επιλογή</a:t>
                      </a:r>
                      <a:endParaRPr lang="en-US" sz="1700" b="1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μικρότερος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ο βαθμός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προτεραιότητα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972382334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Κ6: Πλήθος δευτερευόντων-συνοδών αναγκών που καλύπτονται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Αναγράφεται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το πλήθος (αριθμός) των δευτερευόντων συνοδών αναγκών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(ανά προτεραιότητα) που καλύπτονται από την επιλογή. 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μεγαλύτερος 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ο βαθμός τόσο </a:t>
                      </a:r>
                      <a:r>
                        <a:rPr lang="el-GR" sz="1700" b="1" kern="100" dirty="0">
                          <a:effectLst/>
                          <a:latin typeface="EC Square Sans Pro" panose="020B0506040000020004" charset="0"/>
                        </a:rPr>
                        <a:t>μεγαλύτερη</a:t>
                      </a:r>
                      <a:r>
                        <a:rPr lang="el-GR" sz="1700" kern="100" dirty="0">
                          <a:effectLst/>
                          <a:latin typeface="EC Square Sans Pro" panose="020B0506040000020004" charset="0"/>
                        </a:rPr>
                        <a:t> προτεραιότητα</a:t>
                      </a:r>
                      <a:endParaRPr lang="en-US" sz="1700" kern="100" dirty="0">
                        <a:effectLst/>
                        <a:latin typeface="EC Square Sans Pro" panose="020B050604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/>
                </a:tc>
                <a:extLst>
                  <a:ext uri="{0D108BD9-81ED-4DB2-BD59-A6C34878D82A}">
                    <a16:rowId xmlns:a16="http://schemas.microsoft.com/office/drawing/2014/main" val="141439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4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Επιλογές Ανάλυσης Κόστους-Οφέλους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84150" lvl="1" indent="0" algn="just">
              <a:lnSpc>
                <a:spcPct val="100000"/>
              </a:lnSpc>
              <a:buNone/>
            </a:pPr>
            <a:endParaRPr lang="el-GR" sz="2000" dirty="0"/>
          </a:p>
          <a:p>
            <a:pPr lvl="1" algn="just">
              <a:lnSpc>
                <a:spcPct val="100000"/>
              </a:lnSpc>
            </a:pPr>
            <a:endParaRPr lang="el-GR" sz="2000" dirty="0"/>
          </a:p>
          <a:p>
            <a:pPr lvl="1" algn="just">
              <a:lnSpc>
                <a:spcPct val="100000"/>
              </a:lnSpc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232FD2D-8AD0-DF12-8ED1-DC8B5B236526}"/>
              </a:ext>
            </a:extLst>
          </p:cNvPr>
          <p:cNvSpPr txBox="1">
            <a:spLocks/>
          </p:cNvSpPr>
          <p:nvPr/>
        </p:nvSpPr>
        <p:spPr>
          <a:xfrm>
            <a:off x="915955" y="1539485"/>
            <a:ext cx="10048875" cy="4953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4150" indent="-1841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3603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tabLst/>
              <a:defRPr sz="1600" b="0" i="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8905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tabLst/>
              <a:defRPr sz="1600" b="0" i="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l-GR" sz="2200" dirty="0"/>
              <a:t>Σύμφωνα με τις Οδηγίες της Ε.Ε. σχετικά με την οικονομική αποτίμηση έργων της ΠΠ 2021-2027 (</a:t>
            </a:r>
            <a:r>
              <a:rPr lang="en-US" sz="2200" dirty="0"/>
              <a:t>Economic Appraisal</a:t>
            </a:r>
            <a:r>
              <a:rPr lang="el-GR" sz="2200" dirty="0"/>
              <a:t> </a:t>
            </a:r>
            <a:r>
              <a:rPr lang="en-US" sz="2200" dirty="0" err="1"/>
              <a:t>Vademecum</a:t>
            </a:r>
            <a:r>
              <a:rPr lang="en-US" sz="2200" dirty="0"/>
              <a:t> 2021-2027</a:t>
            </a:r>
            <a:r>
              <a:rPr lang="el-GR" sz="2200" dirty="0"/>
              <a:t>), η </a:t>
            </a:r>
            <a:r>
              <a:rPr lang="el-GR" sz="2200" b="1" dirty="0"/>
              <a:t>μέθοδος </a:t>
            </a:r>
            <a:r>
              <a:rPr lang="en-US" sz="2200" b="1" dirty="0"/>
              <a:t>CBA </a:t>
            </a:r>
            <a:r>
              <a:rPr lang="en-US" sz="2200" dirty="0"/>
              <a:t>(Cost-Benefit Analysis)</a:t>
            </a:r>
            <a:r>
              <a:rPr lang="el-GR" sz="2200" dirty="0"/>
              <a:t> πλέον προκρίνεται </a:t>
            </a:r>
            <a:r>
              <a:rPr lang="el-GR" sz="2200" b="1" dirty="0"/>
              <a:t>μόνο για «μεγάλης κλίμακας» έργα ή/και για έργα στα οποία τα </a:t>
            </a:r>
            <a:r>
              <a:rPr lang="en-US" sz="2200" b="1" dirty="0"/>
              <a:t>benefits (</a:t>
            </a:r>
            <a:r>
              <a:rPr lang="el-GR" sz="2200" b="1" dirty="0"/>
              <a:t>ωφέλειες) μπορούν να </a:t>
            </a:r>
            <a:r>
              <a:rPr lang="el-GR" sz="2200" b="1" dirty="0" err="1"/>
              <a:t>ποσοτικοποιηθούν</a:t>
            </a:r>
            <a:r>
              <a:rPr lang="el-GR" sz="2200" b="1" dirty="0"/>
              <a:t> σε νομισματικές μονάδες</a:t>
            </a:r>
            <a:r>
              <a:rPr lang="el-GR" sz="22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l-GR" sz="2200" dirty="0"/>
              <a:t>Σε έργα τα οποία δεν είναι δυνατόν να αποδοθεί οικονομική διάσταση στις </a:t>
            </a:r>
            <a:r>
              <a:rPr lang="el-GR" sz="2200" dirty="0" err="1"/>
              <a:t>εξωτερικότητες</a:t>
            </a:r>
            <a:r>
              <a:rPr lang="el-GR" sz="2200" dirty="0"/>
              <a:t> ωφελειών ενός έργου (π.χ. πως μπορεί να εκτιμηθεί το «περιβαλλοντικός όφελος» από μια ΕΕΛ σε νομισματικές μονάδες;) θα πρέπει να επιλέγονται πιο απλοποιημένες μέθοδοι:</a:t>
            </a:r>
          </a:p>
          <a:p>
            <a:pPr lvl="1" algn="just">
              <a:lnSpc>
                <a:spcPct val="100000"/>
              </a:lnSpc>
            </a:pPr>
            <a:r>
              <a:rPr lang="en-US" sz="2000" b="1" dirty="0"/>
              <a:t>Least-Cost Analysis (LCA)</a:t>
            </a:r>
            <a:r>
              <a:rPr lang="el-GR" sz="2000" b="1" dirty="0"/>
              <a:t>: </a:t>
            </a:r>
            <a:r>
              <a:rPr lang="el-GR" sz="2000" dirty="0"/>
              <a:t>Ποσοτικοποίηση κόστους (κατασκευής και λειτουργίας στο κύκλο ζωής του)</a:t>
            </a:r>
            <a:endParaRPr lang="en-US" sz="2000" dirty="0"/>
          </a:p>
          <a:p>
            <a:pPr lvl="1" algn="just">
              <a:lnSpc>
                <a:spcPct val="100000"/>
              </a:lnSpc>
            </a:pPr>
            <a:r>
              <a:rPr lang="en-US" sz="2000" b="1" dirty="0"/>
              <a:t>Cost-Effectiveness Analysis (CEA)</a:t>
            </a:r>
            <a:r>
              <a:rPr lang="el-GR" sz="2000" b="1" dirty="0"/>
              <a:t>:</a:t>
            </a:r>
            <a:r>
              <a:rPr lang="el-GR" sz="2000" dirty="0"/>
              <a:t> Ποσοτικοποίηση α) μόνο των ωφελειών που μπορούν να αποδοθούν σε χρηματικές μονάδες (</a:t>
            </a:r>
            <a:r>
              <a:rPr lang="en-US" sz="2000" dirty="0"/>
              <a:t>Benefits)</a:t>
            </a:r>
            <a:r>
              <a:rPr lang="el-GR" sz="2000" dirty="0"/>
              <a:t> και β) του κόστους στο κύκλο ζωής του έργου (</a:t>
            </a:r>
            <a:r>
              <a:rPr lang="en-US" sz="2000" dirty="0"/>
              <a:t>Costs)</a:t>
            </a:r>
            <a:r>
              <a:rPr lang="el-GR" sz="2000" dirty="0"/>
              <a:t> με σκοπό τον υπολογισμό του δείκτη </a:t>
            </a:r>
            <a:r>
              <a:rPr lang="en-US" sz="2000" b="1" dirty="0"/>
              <a:t>B/C</a:t>
            </a:r>
            <a:r>
              <a:rPr lang="el-GR" sz="2000" b="1" dirty="0"/>
              <a:t> (όσο μικρότερος τόσο πιο αποδοτικό έργο)</a:t>
            </a:r>
          </a:p>
          <a:p>
            <a:pPr marL="18415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l-GR" sz="2000" dirty="0"/>
          </a:p>
          <a:p>
            <a:pPr lvl="1" algn="just">
              <a:lnSpc>
                <a:spcPct val="100000"/>
              </a:lnSpc>
            </a:pPr>
            <a:endParaRPr lang="el-GR" sz="2000" dirty="0"/>
          </a:p>
          <a:p>
            <a:pPr lvl="1" algn="just">
              <a:lnSpc>
                <a:spcPct val="100000"/>
              </a:lnSpc>
            </a:pPr>
            <a:endParaRPr lang="el-GR" sz="2000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88545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73" y="365125"/>
            <a:ext cx="10048875" cy="1325563"/>
          </a:xfrm>
        </p:spPr>
        <p:txBody>
          <a:bodyPr/>
          <a:lstStyle/>
          <a:p>
            <a:r>
              <a:rPr lang="el-GR" sz="4000" dirty="0">
                <a:solidFill>
                  <a:srgbClr val="2481C3"/>
                </a:solidFill>
                <a:latin typeface="EC Square Sans Pro" panose="020B0506040000020004" charset="0"/>
              </a:rPr>
              <a:t>Αξιολόγηση της συνάντησης</a:t>
            </a:r>
            <a:endParaRPr lang="en-GB" sz="40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5CF15-F9C6-21F6-0F7F-3D6739AB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11" y="2288241"/>
            <a:ext cx="2762250" cy="2819400"/>
          </a:xfrm>
          <a:prstGeom prst="rect">
            <a:avLst/>
          </a:prstGeom>
        </p:spPr>
      </p:pic>
      <p:sp>
        <p:nvSpPr>
          <p:cNvPr id="5" name="Textfeld 9">
            <a:extLst>
              <a:ext uri="{FF2B5EF4-FFF2-40B4-BE49-F238E27FC236}">
                <a16:creationId xmlns:a16="http://schemas.microsoft.com/office/drawing/2014/main" id="{5B8DC80F-3E68-7F64-1850-5B1208991050}"/>
              </a:ext>
            </a:extLst>
          </p:cNvPr>
          <p:cNvSpPr txBox="1"/>
          <p:nvPr/>
        </p:nvSpPr>
        <p:spPr>
          <a:xfrm>
            <a:off x="5249451" y="2804257"/>
            <a:ext cx="6094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54690"/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br>
              <a:rPr lang="en-GB" sz="4400" kern="0" dirty="0"/>
            </a:br>
            <a:br>
              <a:rPr lang="en-GB" sz="1600" kern="0" dirty="0"/>
            </a:br>
            <a:r>
              <a:rPr lang="en-GB" sz="4400" kern="0" dirty="0"/>
              <a:t>Code: </a:t>
            </a:r>
            <a:r>
              <a:rPr lang="en-US" sz="4400" kern="0" dirty="0"/>
              <a:t>41 65 02 17</a:t>
            </a:r>
            <a:endParaRPr lang="en-GB" sz="4400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41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200" b="1" dirty="0"/>
              <a:t>Ανάλυση Επιλογών (</a:t>
            </a:r>
            <a:r>
              <a:rPr lang="en-US" sz="3200" b="1" dirty="0"/>
              <a:t>Option Analysis) </a:t>
            </a:r>
            <a:r>
              <a:rPr lang="el-GR" sz="3200" b="1" dirty="0"/>
              <a:t>και Κόστους-Οφέλους 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1. Καθορισμός Στρατηγικών και Ειδικών Στόχων (ανά Τομέα Παρέμβασης) και Παραδείγματα</a:t>
            </a:r>
          </a:p>
          <a:p>
            <a:pPr algn="just"/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2. Εφικτές και Μη Εφικτές Επιλογές </a:t>
            </a:r>
          </a:p>
          <a:p>
            <a:pPr algn="just"/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3. Προκαταρκτικός Τεχνικός Σχεδιασμός και Πολύ-</a:t>
            </a:r>
            <a:r>
              <a:rPr lang="el-GR" sz="2800" b="1" dirty="0" err="1">
                <a:solidFill>
                  <a:srgbClr val="2481C3"/>
                </a:solidFill>
                <a:latin typeface="EC Square Sans Pro" panose="020B0506040000020004" charset="0"/>
              </a:rPr>
              <a:t>κριτηριακή</a:t>
            </a:r>
            <a:r>
              <a:rPr lang="el-GR" sz="2800" b="1" dirty="0">
                <a:solidFill>
                  <a:srgbClr val="2481C3"/>
                </a:solidFill>
                <a:latin typeface="EC Square Sans Pro" panose="020B0506040000020004" charset="0"/>
              </a:rPr>
              <a:t>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36532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1. Καθορισμός Στρατηγικών και Ειδικών Στόχων (ανά Τομέα Παρέμβασης) (Β.1)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Σύμφωνα με την </a:t>
            </a:r>
            <a:r>
              <a:rPr lang="el-GR" sz="2800" b="1" dirty="0">
                <a:latin typeface="EC Square Sans Pro"/>
              </a:rPr>
              <a:t>Ιεράρχηση των βραχυπρόθεσμων αναγκών </a:t>
            </a:r>
            <a:r>
              <a:rPr lang="el-GR" sz="2800" dirty="0">
                <a:latin typeface="EC Square Sans Pro"/>
              </a:rPr>
              <a:t>(και των 3 προτεραιοτήτων) που έχει προηγηθεί από το προηγούμενο στάδιο (Α: Ανάλυση Υφιστάμενης Κατάστασης), ο </a:t>
            </a:r>
            <a:r>
              <a:rPr lang="el-GR" sz="2800" dirty="0" err="1">
                <a:latin typeface="EC Square Sans Pro"/>
              </a:rPr>
              <a:t>πάροχος</a:t>
            </a:r>
            <a:r>
              <a:rPr lang="el-GR" sz="2800" dirty="0">
                <a:latin typeface="EC Square Sans Pro"/>
              </a:rPr>
              <a:t> θα πρέπει </a:t>
            </a:r>
            <a:r>
              <a:rPr lang="el-GR" sz="2800" b="1" dirty="0">
                <a:latin typeface="EC Square Sans Pro"/>
              </a:rPr>
              <a:t>ανά τομέα παρέμβασης να καθορίσει συγκεκριμένους στρατηγικούς και ειδικότερους μετρήσιμους ειδικούς στόχους </a:t>
            </a:r>
            <a:r>
              <a:rPr lang="el-GR" sz="2800" dirty="0">
                <a:latin typeface="EC Square Sans Pro"/>
              </a:rPr>
              <a:t>οι οποίοι θα αντιμετωπίζουν τις βραχυπρόθεσμες ανάγκες/προβλήματα που έχουν εντοπιστεί.</a:t>
            </a:r>
          </a:p>
          <a:p>
            <a:pPr marL="0" indent="0" algn="just">
              <a:buNone/>
            </a:pPr>
            <a:endParaRPr lang="el-GR" sz="2800" dirty="0">
              <a:latin typeface="EC Square Sans Pro"/>
            </a:endParaRPr>
          </a:p>
          <a:p>
            <a:pPr marL="0" indent="0" algn="just">
              <a:buNone/>
            </a:pPr>
            <a:r>
              <a:rPr lang="el-GR" sz="2800" b="1" dirty="0">
                <a:latin typeface="EC Square Sans Pro"/>
              </a:rPr>
              <a:t>Συστήνεται να αποφεύγονται οι γενικές διατυπώσεις και οι ειδικοί στόχοι να είναι </a:t>
            </a:r>
            <a:r>
              <a:rPr lang="el-GR" sz="2800" b="1" dirty="0" err="1">
                <a:latin typeface="EC Square Sans Pro"/>
              </a:rPr>
              <a:t>ποσοτικοποιημένοι</a:t>
            </a:r>
            <a:r>
              <a:rPr lang="el-GR" sz="2800" b="1" dirty="0">
                <a:latin typeface="EC Square Sans Pro"/>
              </a:rPr>
              <a:t> και μετρήσιμοι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456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1. Καθορισμός Στρατηγικών και Ειδικών Στόχων (ανά Τομέα Παρέμβασης) (Β.1)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l-GR" sz="2800" b="1" dirty="0">
                <a:latin typeface="EC Square Sans Pro"/>
              </a:rPr>
              <a:t>Παράδειγμα 1: Τομέας Ι (Ύδρευση)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Έστω ότι έχουν εντοπιστεί προβλήματα/ανάγκες παροχής πόσιμου νερού σε Χ οικισμούς. Ο </a:t>
            </a:r>
            <a:r>
              <a:rPr lang="el-GR" sz="2800" b="1" dirty="0">
                <a:latin typeface="EC Square Sans Pro"/>
              </a:rPr>
              <a:t>Στρατηγικός στόχος </a:t>
            </a:r>
            <a:r>
              <a:rPr lang="el-GR" sz="2800" dirty="0">
                <a:latin typeface="EC Square Sans Pro"/>
              </a:rPr>
              <a:t>θα μπορούσε να είναι: «Προστασία της Ανθρώπινης Υγείας μέσω Εξασφάλισης Νερού για Ανθρώπινη Κατανάλωση» και </a:t>
            </a:r>
            <a:r>
              <a:rPr lang="el-GR" sz="2800" b="1" dirty="0">
                <a:latin typeface="EC Square Sans Pro"/>
              </a:rPr>
              <a:t>Ειδικός στόχος</a:t>
            </a:r>
            <a:r>
              <a:rPr lang="el-GR" sz="2800" dirty="0">
                <a:latin typeface="EC Square Sans Pro"/>
              </a:rPr>
              <a:t>: «10% αύξηση του εξυπηρετούμενου πληθυσμού από υποδομές παροχής πόσιμου νερού»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085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1. Καθορισμός Στρατηγικών και Ειδικών Στόχων (ανά Τομέα Παρέμβασης) (Β.1)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r>
              <a:rPr lang="el-GR" sz="2800" b="1" dirty="0">
                <a:latin typeface="EC Square Sans Pro"/>
              </a:rPr>
              <a:t>Παράδειγμα 2: Τομέας ΙΙ (Λύματα)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Έστω ότι από την ανάλυση των αναγκών/προβλημάτων στον τομέα των Λυμάτων έχουν εντοπιστεί ως προβλήματα/ανάγκες, η διαχείριση λυμάτων σε κάποιους οικισμούς (είτε λόγω νομοθετικών απαιτήσεων είτε λόγω ειδικού περιβαλλοντικού ενδιαφέροντος). Ο </a:t>
            </a:r>
            <a:r>
              <a:rPr lang="el-GR" sz="2800" b="1" dirty="0">
                <a:latin typeface="EC Square Sans Pro"/>
              </a:rPr>
              <a:t>Στρατηγικός Στόχος </a:t>
            </a:r>
            <a:r>
              <a:rPr lang="el-GR" sz="2800" dirty="0">
                <a:latin typeface="EC Square Sans Pro"/>
              </a:rPr>
              <a:t>σε αυτή τη περίπτωση θα </a:t>
            </a:r>
            <a:r>
              <a:rPr lang="el-GR" sz="2800" dirty="0" err="1">
                <a:latin typeface="EC Square Sans Pro"/>
              </a:rPr>
              <a:t>περιγραφεί</a:t>
            </a:r>
            <a:r>
              <a:rPr lang="el-GR" sz="2800" dirty="0">
                <a:latin typeface="EC Square Sans Pro"/>
              </a:rPr>
              <a:t> ως «Αναβάθμιση/Επέκταση Υποδομών Συλλογής και Διαχείρισης Λυμάτων» και ένας ενδεικτικός </a:t>
            </a:r>
            <a:r>
              <a:rPr lang="el-GR" sz="2800" b="1" dirty="0">
                <a:latin typeface="EC Square Sans Pro"/>
              </a:rPr>
              <a:t>ειδικός στόχος  </a:t>
            </a:r>
            <a:r>
              <a:rPr lang="el-GR" sz="2800" dirty="0">
                <a:latin typeface="EC Square Sans Pro"/>
              </a:rPr>
              <a:t>του Στρατηγικού θα μπορούσε να είναι: «Μείωση 20% του όγκου ανεπεξέργαστων παραγόμενων λυμάτων οικιακής χρήσης σε περιβαλλοντικά ευαίσθητες περιοχές»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49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1. Καθορισμός Στρατηγικών και Ειδικών Στόχων (ανά Τομέα Παρέμβασης) (Β.1)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sz="2800" b="1" dirty="0">
                <a:latin typeface="EC Square Sans Pro"/>
              </a:rPr>
              <a:t>Παράδειγμα 3: Τομέας </a:t>
            </a:r>
            <a:r>
              <a:rPr lang="el-GR" sz="2800" b="1" dirty="0" err="1">
                <a:latin typeface="EC Square Sans Pro"/>
              </a:rPr>
              <a:t>ΙV.a</a:t>
            </a:r>
            <a:r>
              <a:rPr lang="el-GR" sz="2800" b="1" dirty="0">
                <a:latin typeface="EC Square Sans Pro"/>
              </a:rPr>
              <a:t> (Ενέργεια)</a:t>
            </a:r>
          </a:p>
          <a:p>
            <a:pPr marL="0" indent="0" algn="just">
              <a:buNone/>
            </a:pPr>
            <a:r>
              <a:rPr lang="el-GR" sz="2800" dirty="0">
                <a:latin typeface="EC Square Sans Pro"/>
              </a:rPr>
              <a:t>Έστω ότι από την ανάλυση των αναγκών/προβλημάτων στον τομέα της Ενέργειας έχουν εντοπιστεί προβλήματα/ανάγκες </a:t>
            </a:r>
            <a:r>
              <a:rPr lang="el-GR" sz="2800" b="1" dirty="0">
                <a:latin typeface="EC Square Sans Pro"/>
              </a:rPr>
              <a:t>που αφορούν στο κόστος της καταναλισκόμενης ενέργειας </a:t>
            </a:r>
            <a:r>
              <a:rPr lang="el-GR" sz="2800" dirty="0">
                <a:latin typeface="EC Square Sans Pro"/>
              </a:rPr>
              <a:t>από υποδομές ύδρευσης/αποχέτευσης και τα οποία είτε συνδέονται με αυξημένο λειτουργικό κόστος (OPEX) που οδηγεί ή έχει οδηγήσει σε επιβάρυνση των τιμολογίων νερού/αποχέτευσης ή/και με αυξημένη κατανάλωση ενέργειας η οποία καθιστά δύσκολη την επίτευξη των στόχων κλιματικής ουδετερότητας σύμφωνα με τον εθνικό κλιματικό νόμο. Σε αυτή τη περίπτωση ως </a:t>
            </a:r>
            <a:r>
              <a:rPr lang="el-GR" sz="2800" b="1" dirty="0">
                <a:latin typeface="EC Square Sans Pro"/>
              </a:rPr>
              <a:t>στρατηγικός στόχος </a:t>
            </a:r>
            <a:r>
              <a:rPr lang="el-GR" sz="2800" dirty="0">
                <a:latin typeface="EC Square Sans Pro"/>
              </a:rPr>
              <a:t>θα μπορούσε να διατυπωθεί «Αύξηση της Ενεργειακής Απόδοσης Συστημάτων και Υποδομών» και ως </a:t>
            </a:r>
            <a:r>
              <a:rPr lang="el-GR" sz="2800" b="1" dirty="0">
                <a:latin typeface="EC Square Sans Pro"/>
              </a:rPr>
              <a:t>ειδικός στόχος</a:t>
            </a:r>
            <a:r>
              <a:rPr lang="el-GR" sz="2800" dirty="0">
                <a:latin typeface="EC Square Sans Pro"/>
              </a:rPr>
              <a:t>: «20% μείωση της καταναλισκόμενης ενέργειας από υποδομές ύδρευσης/αποχέτευσης» (εφόσον έχουν εκπονηθεί σχέδια μείωσης εκπομπών ΑΘ, τότε μπορούν να υιοθετηθούν και οι αντίστοιχοι επιμέρους στόχοι). </a:t>
            </a:r>
          </a:p>
          <a:p>
            <a:pPr marL="0" indent="0" algn="just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547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1. Καθορισμός Στρατηγικών και Ειδικών Στόχων (ανά Τομέα Παρέμβασης) (Β.1)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l-GR" sz="2200" dirty="0"/>
              <a:t>Οι στόχοι </a:t>
            </a:r>
            <a:r>
              <a:rPr lang="el-GR" sz="2200" b="1" dirty="0"/>
              <a:t>θα πρέπει να είναι αντίστοιχοι των βραχυπρόθεσμων </a:t>
            </a:r>
            <a:r>
              <a:rPr lang="el-GR" sz="2200" dirty="0"/>
              <a:t>αναγκών/προβλημάτων επί των οποίων και διατυπώνονται.</a:t>
            </a:r>
          </a:p>
          <a:p>
            <a:pPr algn="just">
              <a:lnSpc>
                <a:spcPct val="100000"/>
              </a:lnSpc>
            </a:pPr>
            <a:r>
              <a:rPr lang="el-GR" sz="2200" dirty="0"/>
              <a:t>Όλοι οι στρατηγικοί και ειδικοί στόχοι </a:t>
            </a:r>
            <a:r>
              <a:rPr lang="el-GR" sz="2200" b="1" dirty="0"/>
              <a:t>θα πρέπει να είναι κωδικοποιημένοι ανά τομέα</a:t>
            </a:r>
            <a:r>
              <a:rPr lang="el-GR" sz="2200" dirty="0"/>
              <a:t>. Προτείνεται να είναι της μορφής: </a:t>
            </a:r>
            <a:r>
              <a:rPr lang="el-GR" sz="2200" b="1" dirty="0"/>
              <a:t>ΥΔ.Σ.Χ </a:t>
            </a:r>
            <a:r>
              <a:rPr lang="el-GR" sz="2200" dirty="0"/>
              <a:t>(δηλαδή στρατηγικός στόχος Χ στο τομέα της ύδρευσης), </a:t>
            </a:r>
            <a:r>
              <a:rPr lang="el-GR" sz="2200" b="1" dirty="0"/>
              <a:t>ΛΥ.Σ.Χ</a:t>
            </a:r>
            <a:r>
              <a:rPr lang="el-GR" sz="2200" dirty="0"/>
              <a:t> (δηλαδή στρατηγικός στόχος Χ στο τομέα λυμάτων), </a:t>
            </a:r>
            <a:r>
              <a:rPr lang="el-GR" sz="2200" b="1" dirty="0"/>
              <a:t>ΑΠ.Σ.Χ</a:t>
            </a:r>
            <a:r>
              <a:rPr lang="el-GR" sz="2200" dirty="0"/>
              <a:t> (δηλαδή στρατηγικός στόχος Χ στο τομέα των αστικών απορροών), </a:t>
            </a:r>
            <a:r>
              <a:rPr lang="el-GR" sz="2200" b="1" dirty="0"/>
              <a:t>ΕΝ.Σ.Χ</a:t>
            </a:r>
            <a:r>
              <a:rPr lang="el-GR" sz="2200" dirty="0"/>
              <a:t> δηλαδή στρατηγικός στόχος Χ στο τομέα της ενέργειας), </a:t>
            </a:r>
            <a:r>
              <a:rPr lang="el-GR" sz="2200" b="1" dirty="0"/>
              <a:t>ΨΗ.Σ.Χ</a:t>
            </a:r>
            <a:r>
              <a:rPr lang="el-GR" sz="2200" dirty="0"/>
              <a:t> (δηλαδή στρατηγικός στόχος Χ στο τομέα της ψηφιακής διακυβέρνησης). Αντίστοιχα </a:t>
            </a:r>
            <a:r>
              <a:rPr lang="el-GR" sz="2200" b="1" dirty="0"/>
              <a:t>οι ειδικοί στόχοι θα είναι της μορφής: ΥΔ.Χ.1, ΛΥ.Χ.1 </a:t>
            </a:r>
            <a:r>
              <a:rPr lang="el-GR" sz="2200" b="1" dirty="0" err="1"/>
              <a:t>κ.ο.κ.</a:t>
            </a:r>
            <a:r>
              <a:rPr lang="el-GR" sz="2200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el-GR" sz="2200" dirty="0"/>
              <a:t>Οι στόχοι που πρέπει να τεθούν </a:t>
            </a:r>
            <a:r>
              <a:rPr lang="el-GR" sz="2200" b="1" dirty="0"/>
              <a:t>θα πρέπει κατ’ </a:t>
            </a:r>
            <a:r>
              <a:rPr lang="el-GR" sz="2200" b="1" dirty="0" err="1"/>
              <a:t>έλάχιστο</a:t>
            </a:r>
            <a:r>
              <a:rPr lang="el-GR" sz="2200" b="1" dirty="0"/>
              <a:t> να συνδέονται με νομοθετικές απαιτήσεις από τις οποίες αυτή τη στιγμή υπάρχει παρέκκλιση και να μην είναι ιδιαίτερα φιλόδοξοι</a:t>
            </a:r>
            <a:r>
              <a:rPr lang="el-GR" sz="2200" dirty="0"/>
              <a:t> (αύξηση βαθμού αβεβαιότητας) </a:t>
            </a:r>
          </a:p>
          <a:p>
            <a:pPr marL="0" indent="0" algn="just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803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2. Καθορισμός Εφικτών και Μη Εφικτών Εναλλακτικών Επιλογών (Β.2)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sz="2200" dirty="0"/>
              <a:t>ανά τομέα παρέμβασης θα πρέπει να δημιουργηθεί </a:t>
            </a:r>
            <a:r>
              <a:rPr lang="el-GR" sz="2200" b="1" dirty="0"/>
              <a:t>μια καταρχήν δέσμη εναλλακτικών τεχνικών επιλογών (ουσιαστικά έργων) </a:t>
            </a:r>
            <a:r>
              <a:rPr lang="el-GR" sz="2200" dirty="0"/>
              <a:t>για την αντιμετώπιση τους. Ο </a:t>
            </a:r>
            <a:r>
              <a:rPr lang="el-GR" sz="2200" dirty="0" err="1"/>
              <a:t>Πάροχος</a:t>
            </a:r>
            <a:r>
              <a:rPr lang="el-GR" sz="2200" dirty="0"/>
              <a:t> </a:t>
            </a:r>
            <a:r>
              <a:rPr lang="el-GR" sz="2200" b="1" dirty="0"/>
              <a:t>αρχίζει και σχηματοποιεί το γενικό φυσικό αντικείμενο </a:t>
            </a:r>
            <a:r>
              <a:rPr lang="el-GR" sz="2200" dirty="0"/>
              <a:t>των έργων που θα συμβάλουν στην αντιμετώπιση των προβλημάτων/αναγκών (1ης, 2ης και 3ης προτεραιότητας) που έχουν αναγνωριστεί. </a:t>
            </a:r>
          </a:p>
          <a:p>
            <a:pPr algn="just">
              <a:lnSpc>
                <a:spcPct val="100000"/>
              </a:lnSpc>
            </a:pPr>
            <a:r>
              <a:rPr lang="el-GR" sz="2200" dirty="0"/>
              <a:t>κατόπιν κατάρτισης των εναλλακτικών τεχνικών επιλογών </a:t>
            </a:r>
            <a:r>
              <a:rPr lang="el-GR" sz="2200" b="1" dirty="0"/>
              <a:t>αυτές ομαδοποιούνται σε «εφικτές» και «μη εφικτές»</a:t>
            </a:r>
            <a:r>
              <a:rPr lang="el-GR" sz="2200" dirty="0"/>
              <a:t> συνεκτιμώντας </a:t>
            </a:r>
            <a:r>
              <a:rPr lang="el-GR" sz="2200" b="1" dirty="0"/>
              <a:t>κατ’ ελάχιστο δύο (2) κριτήρια «αποκλεισμού» </a:t>
            </a:r>
            <a:r>
              <a:rPr lang="el-GR" sz="2200" dirty="0"/>
              <a:t>εκείνων των λύσεων που θα χαρακτηριστούν ως μη εφικτές.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688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800" b="1" dirty="0"/>
              <a:t>2. Καθορισμός Εφικτών και Μη Εφικτών Εναλλακτικών Επιλογών (Β.2)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1700" b="1" u="sng" dirty="0"/>
              <a:t>Κριτήριο 1-Ωριμότητα:</a:t>
            </a:r>
            <a:r>
              <a:rPr lang="el-GR" sz="1700" u="sng" dirty="0"/>
              <a:t> </a:t>
            </a:r>
            <a:r>
              <a:rPr lang="el-GR" sz="1700" b="1" dirty="0"/>
              <a:t>Εξετάζεται εάν η εκτιμώμενη χρονική διάρκεια ωρίμανσης της τεχνικής λύσης/επιλογής βρίσκεται εντός του </a:t>
            </a:r>
            <a:r>
              <a:rPr lang="el-GR" sz="1700" b="1" dirty="0">
                <a:solidFill>
                  <a:srgbClr val="00B0F0"/>
                </a:solidFill>
              </a:rPr>
              <a:t>βραχυπρόθεσμου ορίζοντα </a:t>
            </a:r>
            <a:r>
              <a:rPr lang="el-GR" sz="1700" b="1" dirty="0"/>
              <a:t>της ανάγκης προς κάλυψη (7-ετία)</a:t>
            </a:r>
            <a:r>
              <a:rPr lang="el-GR" sz="1700" dirty="0"/>
              <a:t>. Αν τη ξεπερνάει θα πρέπει να θεωρηθεί ως «μη εφικτή» από πλευράς ωριμότητας για την κάλυψη της βραχυχρόνιας ανάγκης για την οποία προορίζεται.</a:t>
            </a:r>
          </a:p>
          <a:p>
            <a:pPr algn="just">
              <a:lnSpc>
                <a:spcPct val="100000"/>
              </a:lnSpc>
            </a:pPr>
            <a:r>
              <a:rPr lang="el-GR" sz="1700" b="1" u="sng" dirty="0"/>
              <a:t>Κριτήριο 2-Εφικτότητα: </a:t>
            </a:r>
            <a:r>
              <a:rPr lang="el-GR" sz="1700" dirty="0"/>
              <a:t>Εξετάζεται </a:t>
            </a:r>
            <a:r>
              <a:rPr lang="el-GR" sz="1700" b="1" dirty="0"/>
              <a:t>ο </a:t>
            </a:r>
            <a:r>
              <a:rPr lang="el-GR" sz="1700" b="1" dirty="0">
                <a:solidFill>
                  <a:srgbClr val="00B0F0"/>
                </a:solidFill>
              </a:rPr>
              <a:t>βαθμός στον οποίο μπορεί να εφαρμοστεί </a:t>
            </a:r>
            <a:r>
              <a:rPr lang="el-GR" sz="1700" b="1" dirty="0"/>
              <a:t>μια προτεινόμενη τεχνική λύση/επιλογή λόγω διαφόρων περιορισμών που εγγενώς αφορούν τον ίδιο της τον χαρακτήρα</a:t>
            </a:r>
            <a:r>
              <a:rPr lang="el-GR" sz="1700" dirty="0"/>
              <a:t>. </a:t>
            </a:r>
            <a:r>
              <a:rPr lang="el-GR" sz="1700" dirty="0" err="1"/>
              <a:t>Π.χ</a:t>
            </a:r>
            <a:r>
              <a:rPr lang="el-GR" sz="1700" dirty="0"/>
              <a:t>, μια λύση μπορεί να θεωρείται ότι μπορεί να «ωριμάσει» εντός </a:t>
            </a:r>
            <a:r>
              <a:rPr lang="el-GR" sz="1700" b="1" dirty="0"/>
              <a:t>αλλά από τεχνικής άποψης να έχει σημαντικό ρίσκο υλοποίησης (αβεβαιότητα) </a:t>
            </a:r>
            <a:r>
              <a:rPr lang="el-GR" sz="1700" dirty="0"/>
              <a:t>λόγω είτε:</a:t>
            </a:r>
          </a:p>
          <a:p>
            <a:pPr lvl="1" algn="just">
              <a:lnSpc>
                <a:spcPct val="100000"/>
              </a:lnSpc>
            </a:pPr>
            <a:r>
              <a:rPr lang="el-GR" sz="1700" b="1" dirty="0"/>
              <a:t>α)</a:t>
            </a:r>
            <a:r>
              <a:rPr lang="el-GR" sz="1700" dirty="0"/>
              <a:t> </a:t>
            </a:r>
            <a:r>
              <a:rPr lang="el-GR" sz="1700" b="1" dirty="0"/>
              <a:t>περιορισμένου αριθμού αναδόχων που δύναται να αναλάβουν την υλοποίησή του </a:t>
            </a:r>
            <a:r>
              <a:rPr lang="el-GR" sz="1700" dirty="0"/>
              <a:t>και άρα να ανακύπτει ρίσκο επί της ομαλής εξέλιξης της διαγωνιστικής διαδικασίας (περιορισμός ανταγωνισμού)  </a:t>
            </a:r>
            <a:r>
              <a:rPr lang="el-GR" sz="1700" b="1" dirty="0"/>
              <a:t>ή/και </a:t>
            </a:r>
          </a:p>
          <a:p>
            <a:pPr lvl="1" algn="just">
              <a:lnSpc>
                <a:spcPct val="100000"/>
              </a:lnSpc>
            </a:pPr>
            <a:r>
              <a:rPr lang="el-GR" sz="1700" b="1" dirty="0"/>
              <a:t>β) να μη μπορεί να επαληθευτεί η χρησιμότητα/ωφελιμότητα της λύσης επί του πεδίου (on </a:t>
            </a:r>
            <a:r>
              <a:rPr lang="el-GR" sz="1700" b="1" dirty="0" err="1"/>
              <a:t>site</a:t>
            </a:r>
            <a:r>
              <a:rPr lang="el-GR" sz="1700" b="1" dirty="0"/>
              <a:t>)</a:t>
            </a:r>
            <a:r>
              <a:rPr lang="el-GR" sz="1700" dirty="0"/>
              <a:t> λόγω του σύνθετου χαρακτήρα της ή/και της ανυπαρξίας προηγούμενης εφαρμογής της (πιλοτικό)  </a:t>
            </a:r>
            <a:r>
              <a:rPr lang="el-GR" sz="1700" b="1" dirty="0"/>
              <a:t>ή/και </a:t>
            </a:r>
          </a:p>
          <a:p>
            <a:pPr lvl="1" algn="just">
              <a:lnSpc>
                <a:spcPct val="100000"/>
              </a:lnSpc>
            </a:pPr>
            <a:r>
              <a:rPr lang="el-GR" sz="1700" b="1" dirty="0"/>
              <a:t>γ) </a:t>
            </a:r>
            <a:r>
              <a:rPr lang="el-GR" sz="1700" dirty="0"/>
              <a:t>η υλοποίησή της να </a:t>
            </a:r>
            <a:r>
              <a:rPr lang="el-GR" sz="1700" b="1" dirty="0"/>
              <a:t>συνεπάγεται ειδικό προσωπικό </a:t>
            </a:r>
            <a:r>
              <a:rPr lang="el-GR" sz="1700" dirty="0"/>
              <a:t>και άλλους </a:t>
            </a:r>
            <a:r>
              <a:rPr lang="el-GR" sz="1700" b="1" dirty="0"/>
              <a:t>πόρους</a:t>
            </a:r>
            <a:r>
              <a:rPr lang="el-GR" sz="1700" dirty="0"/>
              <a:t> (εκτός των οικονομικών) για την </a:t>
            </a:r>
            <a:r>
              <a:rPr lang="el-GR" sz="1700" dirty="0" err="1"/>
              <a:t>προήκουσα</a:t>
            </a:r>
            <a:r>
              <a:rPr lang="el-GR" sz="1700" dirty="0"/>
              <a:t> λειτουργία </a:t>
            </a:r>
            <a:r>
              <a:rPr lang="el-GR" sz="1700" b="1" dirty="0"/>
              <a:t>της σε όλο το κύκλο ζωής του έργου που είναι αμφίβολο ότι θα ανευρεθούν</a:t>
            </a:r>
            <a:r>
              <a:rPr lang="el-GR" sz="1700" dirty="0"/>
              <a:t> ή/και ότι θα είναι συνεχώς και αδιαλείπτως διαθέσιμοι στη φάση της παραγωγικής λειτουργίας και γενικώς ξεπερνούν υπέρμετρα την επιχειρησιακή/τεχνική ικανότητα/</a:t>
            </a:r>
            <a:r>
              <a:rPr lang="el-GR" sz="1700" dirty="0" err="1"/>
              <a:t>επ.άρκεια</a:t>
            </a:r>
            <a:r>
              <a:rPr lang="el-GR" sz="1700" dirty="0"/>
              <a:t> σε επίπεδο </a:t>
            </a:r>
            <a:r>
              <a:rPr lang="el-GR" sz="1700" dirty="0" err="1"/>
              <a:t>Παρόχου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15858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4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F78"/>
      </a:accent1>
      <a:accent2>
        <a:srgbClr val="ED7D30"/>
      </a:accent2>
      <a:accent3>
        <a:srgbClr val="73AB47"/>
      </a:accent3>
      <a:accent4>
        <a:srgbClr val="2481C3"/>
      </a:accent4>
      <a:accent5>
        <a:srgbClr val="95C11F"/>
      </a:accent5>
      <a:accent6>
        <a:srgbClr val="AFCA0B"/>
      </a:accent6>
      <a:hlink>
        <a:srgbClr val="3EA3DC"/>
      </a:hlink>
      <a:folHlink>
        <a:srgbClr val="00A8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512049C2D674CA69FD744AE64C86D" ma:contentTypeVersion="4" ma:contentTypeDescription="Create a new document." ma:contentTypeScope="" ma:versionID="583304e3b3776792f6464fce997782d8">
  <xsd:schema xmlns:xsd="http://www.w3.org/2001/XMLSchema" xmlns:xs="http://www.w3.org/2001/XMLSchema" xmlns:p="http://schemas.microsoft.com/office/2006/metadata/properties" xmlns:ns2="5d8f5743-08cd-4754-9d86-0dc50d88442c" targetNamespace="http://schemas.microsoft.com/office/2006/metadata/properties" ma:root="true" ma:fieldsID="237938c12d4fc09fc0da7e734aa078b6" ns2:_="">
    <xsd:import namespace="5d8f5743-08cd-4754-9d86-0dc50d884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5743-08cd-4754-9d86-0dc50d884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1E90A-CAE3-4FAB-9E30-E973A72E477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d8f5743-08cd-4754-9d86-0dc50d88442c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CDA4DD-E566-44D5-B46B-7A42098688FE}">
  <ds:schemaRefs>
    <ds:schemaRef ds:uri="5d8f5743-08cd-4754-9d86-0dc50d8844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C5D641-3EDB-4C2C-8AD5-7B445DC4F5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be1538-79d8-4939-82b8-b767805d825b}" enabled="0" method="" siteId="{11be1538-79d8-4939-82b8-b767805d82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2208</Words>
  <Application>Microsoft Office PowerPoint</Application>
  <PresentationFormat>Widescreen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 Math</vt:lpstr>
      <vt:lpstr>EC Square Sans Pro Light</vt:lpstr>
      <vt:lpstr>EC Square Sans Pro</vt:lpstr>
      <vt:lpstr>Courier New</vt:lpstr>
      <vt:lpstr>Verdana</vt:lpstr>
      <vt:lpstr>Arial</vt:lpstr>
      <vt:lpstr>Calibri</vt:lpstr>
      <vt:lpstr>Thème Office</vt:lpstr>
      <vt:lpstr>C4T GROUNDWORK Τεχνική Συνάντηση, Επιχειρησιακό Σχέδιο Τομέα Υδάτων  Bάσει Ολιστικής Προσέγγισης</vt:lpstr>
      <vt:lpstr>Ανάλυση Επιλογών (Option Analysis) και Κόστους-Οφέλους </vt:lpstr>
      <vt:lpstr>1. Καθορισμός Στρατηγικών και Ειδικών Στόχων (ανά Τομέα Παρέμβασης) (Β.1)</vt:lpstr>
      <vt:lpstr>1. Καθορισμός Στρατηγικών και Ειδικών Στόχων (ανά Τομέα Παρέμβασης) (Β.1)</vt:lpstr>
      <vt:lpstr>1. Καθορισμός Στρατηγικών και Ειδικών Στόχων (ανά Τομέα Παρέμβασης) (Β.1)</vt:lpstr>
      <vt:lpstr>1. Καθορισμός Στρατηγικών και Ειδικών Στόχων (ανά Τομέα Παρέμβασης) (Β.1)</vt:lpstr>
      <vt:lpstr>1. Καθορισμός Στρατηγικών και Ειδικών Στόχων (ανά Τομέα Παρέμβασης) (Β.1)</vt:lpstr>
      <vt:lpstr>2. Καθορισμός Εφικτών και Μη Εφικτών Εναλλακτικών Επιλογών (Β.2)</vt:lpstr>
      <vt:lpstr>2. Καθορισμός Εφικτών και Μη Εφικτών Εναλλακτικών Επιλογών (Β.2)</vt:lpstr>
      <vt:lpstr>2. Καθορισμός Εφικτών και Μη Εφικτών Εναλλακτικών Επιλογών (Β.2)</vt:lpstr>
      <vt:lpstr>2. Καθορισμός Εφικτών και Μη Εφικτών Εναλλακτικών Επιλογών (Β.2)</vt:lpstr>
      <vt:lpstr>3. Προκαταρκτικός Τεχνικός Σχεδιασμός Εφικτών Επιλογών και Πολύ-Κριτηριακή Ανάλυση (Β.3)</vt:lpstr>
      <vt:lpstr>3. Προκαταρκτικός Τεχνικός Σχεδιασμός Εφικτών Επιλογών και Πολύ-Κριτηριακή Ανάλυση (Β.3)</vt:lpstr>
      <vt:lpstr>3. Προκαταρκτικός Τεχνικός Σχεδιασμός Εφικτών Επιλογών και Πολύ-Κριτηριακή Ανάλυση (Β.3)</vt:lpstr>
      <vt:lpstr>3. Προκαταρκτικός Τεχνικός Σχεδιασμός Εφικτών Επιλογών και Πολύ-Κριτηριακή Ανάλυση (Β.3)</vt:lpstr>
      <vt:lpstr>3. Προκαταρκτικός Τεχνικός Σχεδιασμός Εφικτών Επιλογών και Πολύ-Κριτηριακή Ανάλυση (Β.3)</vt:lpstr>
      <vt:lpstr>PowerPoint Presentation</vt:lpstr>
      <vt:lpstr>Επιλογές Ανάλυσης Κόστους-Οφέλους</vt:lpstr>
      <vt:lpstr>Αξιολόγηση της συνάντησης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Cochaux</dc:creator>
  <cp:lastModifiedBy>ΚΩΝΣΤΑΝΤΙΝΟΣ ΤΟΛΙΔΗΣ</cp:lastModifiedBy>
  <cp:revision>245</cp:revision>
  <cp:lastPrinted>2023-09-06T08:15:17Z</cp:lastPrinted>
  <dcterms:created xsi:type="dcterms:W3CDTF">2023-02-21T09:05:47Z</dcterms:created>
  <dcterms:modified xsi:type="dcterms:W3CDTF">2024-09-25T18:20:08Z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0x0101008CC512049C2D674CA69FD744AE64C86D</vt:lpwstr>
  </property>
  <property fmtid="{D5CDD505-2E9C-101B-9397-08002B2CF9AE}" pid="3" name="MediaServiceImageTags">
    <vt:lpwstr/>
  </property>
</Properties>
</file>